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9220-F17C-DFCD-34AE-BA143F5DD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EB0765-E91B-C06F-7047-B2DF99A33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503B2E-3D6B-7624-4647-12DF15CFBB07}"/>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5" name="Footer Placeholder 4">
            <a:extLst>
              <a:ext uri="{FF2B5EF4-FFF2-40B4-BE49-F238E27FC236}">
                <a16:creationId xmlns:a16="http://schemas.microsoft.com/office/drawing/2014/main" id="{CA065504-5B97-A83B-A833-64544FB1F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38C3F-103D-7BA1-A7BC-765F75D44D56}"/>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199955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0AA0-E2DA-AD2C-DB0D-CAF429DA86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5018A6-40F1-8371-FEFA-366BBEBC1A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D5ACC-C804-B400-D16E-DD7C852A4E1D}"/>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5" name="Footer Placeholder 4">
            <a:extLst>
              <a:ext uri="{FF2B5EF4-FFF2-40B4-BE49-F238E27FC236}">
                <a16:creationId xmlns:a16="http://schemas.microsoft.com/office/drawing/2014/main" id="{C57899C3-2CD5-4E44-447F-86D572925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2AC1C-1F8B-3606-7D14-DF3152C6417B}"/>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124351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F8676-7F1F-D837-2E87-D3F23C208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A9192D-621C-A548-8CF4-6AF210176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A115F-CD98-DE6A-3ED7-191C0E64D59A}"/>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5" name="Footer Placeholder 4">
            <a:extLst>
              <a:ext uri="{FF2B5EF4-FFF2-40B4-BE49-F238E27FC236}">
                <a16:creationId xmlns:a16="http://schemas.microsoft.com/office/drawing/2014/main" id="{A8A56CB2-CCC2-C470-3311-1C4B72BDD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B0743-8D3B-4DC5-FDD7-05E3B90944A4}"/>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82399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2605-E3C3-DC3C-16D3-8288C0C2A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1C63F2-4C9B-87ED-169D-2B59DEEAF5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460B0-89E1-21B5-F3CE-DB96977CAE66}"/>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5" name="Footer Placeholder 4">
            <a:extLst>
              <a:ext uri="{FF2B5EF4-FFF2-40B4-BE49-F238E27FC236}">
                <a16:creationId xmlns:a16="http://schemas.microsoft.com/office/drawing/2014/main" id="{57C40C7C-06F1-FE68-FA14-54FAE67D1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9FE49-8918-A091-38F2-854449A9E76D}"/>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163916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EF20-9DD2-FB7A-3AB5-BA9D36E39B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6A0C01-777F-640F-9A12-DDDCD4316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C3B4D-28B2-6D53-5875-A75334DB98AA}"/>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5" name="Footer Placeholder 4">
            <a:extLst>
              <a:ext uri="{FF2B5EF4-FFF2-40B4-BE49-F238E27FC236}">
                <a16:creationId xmlns:a16="http://schemas.microsoft.com/office/drawing/2014/main" id="{43BA4B5A-84AE-0E09-F17E-83BEB8F24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F46B5-F091-E6E2-131F-8BF8A5E31E56}"/>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80937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F36F-8882-54D8-3F55-9775FC984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61A92-CF6E-5BF0-3D63-91ACCC17B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DEF4AC-8D1C-558E-8612-DAB04DF53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660DD2-D486-37C9-1E3F-7AF0F967BA09}"/>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6" name="Footer Placeholder 5">
            <a:extLst>
              <a:ext uri="{FF2B5EF4-FFF2-40B4-BE49-F238E27FC236}">
                <a16:creationId xmlns:a16="http://schemas.microsoft.com/office/drawing/2014/main" id="{5BFFA1FB-B6E9-3708-8DCE-D2A010E3C9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8E469D-4036-752F-48F5-B188CA80BD52}"/>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409266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0DB0-93CB-0003-F4EC-5789121296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DD4B20-141E-5E66-0C6E-7D35CF70E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6451B-6A16-96C3-8897-0F31B61FE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FB3889-935E-8B9B-0E3D-A8259CA1B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2CF02-E8E4-4C0A-277C-41E084581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572B0E-5900-C236-65E1-5B53FBF44D53}"/>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8" name="Footer Placeholder 7">
            <a:extLst>
              <a:ext uri="{FF2B5EF4-FFF2-40B4-BE49-F238E27FC236}">
                <a16:creationId xmlns:a16="http://schemas.microsoft.com/office/drawing/2014/main" id="{151898E6-1847-2AE7-90F3-F7BC9D87B0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2BB63A-8120-8231-7FFD-AB2E099701F5}"/>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361472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0908-13F9-6D7E-F429-08C6431596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200B26-0BF2-9008-AF23-CA16344049D1}"/>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4" name="Footer Placeholder 3">
            <a:extLst>
              <a:ext uri="{FF2B5EF4-FFF2-40B4-BE49-F238E27FC236}">
                <a16:creationId xmlns:a16="http://schemas.microsoft.com/office/drawing/2014/main" id="{54538C13-3D8D-0A80-DD9D-0850C27F93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D51AD9-C6EF-CA08-E5E0-CC06F5C558CC}"/>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58515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43D05-73D8-5E46-519B-3533EE91A5D1}"/>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3" name="Footer Placeholder 2">
            <a:extLst>
              <a:ext uri="{FF2B5EF4-FFF2-40B4-BE49-F238E27FC236}">
                <a16:creationId xmlns:a16="http://schemas.microsoft.com/office/drawing/2014/main" id="{33490549-6F73-C865-A68F-A547E24F5B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7664B5-039B-1EF2-0E71-B281CCB37457}"/>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18589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1A20-43DD-6594-E5FE-5F6C630F3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EDDD25-20CB-3177-6E1C-3A5F16C27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C43918-38B6-5BE7-0EB0-90E9350B3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E8029-3292-6E83-7895-22D3EDC47A4F}"/>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6" name="Footer Placeholder 5">
            <a:extLst>
              <a:ext uri="{FF2B5EF4-FFF2-40B4-BE49-F238E27FC236}">
                <a16:creationId xmlns:a16="http://schemas.microsoft.com/office/drawing/2014/main" id="{41802EB2-804A-1417-754E-94C347BE5E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A0DD54-A857-C0DA-1C1D-00E85FA67C69}"/>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417206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9199-26A6-99F2-040D-33F571857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89BDF6-6502-85FB-07D8-FB34A603D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4F9729-2048-43AE-1001-8C83DF047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5FEBA-EBBF-176C-56E3-DDA9A91204DA}"/>
              </a:ext>
            </a:extLst>
          </p:cNvPr>
          <p:cNvSpPr>
            <a:spLocks noGrp="1"/>
          </p:cNvSpPr>
          <p:nvPr>
            <p:ph type="dt" sz="half" idx="10"/>
          </p:nvPr>
        </p:nvSpPr>
        <p:spPr/>
        <p:txBody>
          <a:bodyPr/>
          <a:lstStyle/>
          <a:p>
            <a:fld id="{DDF4DF8B-B00C-403E-B8C6-48CA341B91D8}" type="datetimeFigureOut">
              <a:rPr lang="en-IN" smtClean="0"/>
              <a:t>30-11-2024</a:t>
            </a:fld>
            <a:endParaRPr lang="en-IN"/>
          </a:p>
        </p:txBody>
      </p:sp>
      <p:sp>
        <p:nvSpPr>
          <p:cNvPr id="6" name="Footer Placeholder 5">
            <a:extLst>
              <a:ext uri="{FF2B5EF4-FFF2-40B4-BE49-F238E27FC236}">
                <a16:creationId xmlns:a16="http://schemas.microsoft.com/office/drawing/2014/main" id="{3CED3034-E42E-0811-317E-2C4034E88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0D41E-4F34-9A8D-4B65-B71AD59C343F}"/>
              </a:ext>
            </a:extLst>
          </p:cNvPr>
          <p:cNvSpPr>
            <a:spLocks noGrp="1"/>
          </p:cNvSpPr>
          <p:nvPr>
            <p:ph type="sldNum" sz="quarter" idx="12"/>
          </p:nvPr>
        </p:nvSpPr>
        <p:spPr/>
        <p:txBody>
          <a:bodyPr/>
          <a:lstStyle/>
          <a:p>
            <a:fld id="{10677EEF-2D48-4727-A2E1-FA1043A1385A}" type="slidenum">
              <a:rPr lang="en-IN" smtClean="0"/>
              <a:t>‹#›</a:t>
            </a:fld>
            <a:endParaRPr lang="en-IN"/>
          </a:p>
        </p:txBody>
      </p:sp>
    </p:spTree>
    <p:extLst>
      <p:ext uri="{BB962C8B-B14F-4D97-AF65-F5344CB8AC3E}">
        <p14:creationId xmlns:p14="http://schemas.microsoft.com/office/powerpoint/2010/main" val="85464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0B4BB-08A4-CEA8-E500-5C3C948A1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B3889-2508-AE6F-BC7C-2D7C8C9FC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92491-1D7C-9EF3-AB16-08569DAEE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4DF8B-B00C-403E-B8C6-48CA341B91D8}" type="datetimeFigureOut">
              <a:rPr lang="en-IN" smtClean="0"/>
              <a:t>30-11-2024</a:t>
            </a:fld>
            <a:endParaRPr lang="en-IN"/>
          </a:p>
        </p:txBody>
      </p:sp>
      <p:sp>
        <p:nvSpPr>
          <p:cNvPr id="5" name="Footer Placeholder 4">
            <a:extLst>
              <a:ext uri="{FF2B5EF4-FFF2-40B4-BE49-F238E27FC236}">
                <a16:creationId xmlns:a16="http://schemas.microsoft.com/office/drawing/2014/main" id="{7CF05D6D-CB06-68B2-0E2F-B0467BCD0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8A04E6-CFE7-99FC-AE75-7A557C23F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7EEF-2D48-4727-A2E1-FA1043A1385A}" type="slidenum">
              <a:rPr lang="en-IN" smtClean="0"/>
              <a:t>‹#›</a:t>
            </a:fld>
            <a:endParaRPr lang="en-IN"/>
          </a:p>
        </p:txBody>
      </p:sp>
    </p:spTree>
    <p:extLst>
      <p:ext uri="{BB962C8B-B14F-4D97-AF65-F5344CB8AC3E}">
        <p14:creationId xmlns:p14="http://schemas.microsoft.com/office/powerpoint/2010/main" val="369258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agents-in-ai" TargetMode="External"/><Relationship Id="rId2" Type="http://schemas.openxmlformats.org/officeDocument/2006/relationships/hyperlink" Target="https://www.javatpoint.com/artificial-intelligence-tutoria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normAutofit/>
          </a:bodyPr>
          <a:lstStyle/>
          <a:p>
            <a:pPr lvl="6"/>
            <a:r>
              <a:rPr lang="en-US" sz="4800" b="1" dirty="0"/>
              <a:t>UNIT-4</a:t>
            </a:r>
          </a:p>
          <a:p>
            <a:pPr lvl="6"/>
            <a:endParaRPr lang="en-US" sz="4800" b="1" dirty="0"/>
          </a:p>
          <a:p>
            <a:pPr marL="2743200" lvl="6" indent="0">
              <a:buNone/>
            </a:pPr>
            <a:r>
              <a:rPr lang="en-IN" sz="4800" b="1" dirty="0">
                <a:solidFill>
                  <a:srgbClr val="FF0000"/>
                </a:solidFill>
                <a:effectLst>
                  <a:outerShdw blurRad="38100" dist="38100" dir="2700000" algn="tl">
                    <a:srgbClr val="000000">
                      <a:alpha val="43137"/>
                    </a:srgbClr>
                  </a:outerShdw>
                </a:effectLst>
              </a:rPr>
              <a:t>Reinforcement Learning-I</a:t>
            </a:r>
            <a:endParaRPr lang="en-US"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187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pPr algn="l"/>
            <a:r>
              <a:rPr lang="en-US" b="0" i="0" dirty="0">
                <a:solidFill>
                  <a:srgbClr val="1D1D27"/>
                </a:solidFill>
                <a:effectLst/>
                <a:latin typeface="montserrat" panose="00000500000000000000" pitchFamily="2" charset="0"/>
              </a:rPr>
              <a:t>Elements of Reinforcement Learning</a:t>
            </a:r>
          </a:p>
          <a:p>
            <a:pPr algn="just"/>
            <a:r>
              <a:rPr lang="en-US" b="0" i="0" dirty="0">
                <a:solidFill>
                  <a:srgbClr val="2B2A29"/>
                </a:solidFill>
                <a:effectLst/>
                <a:latin typeface="montserrat" panose="00000500000000000000" pitchFamily="2" charset="0"/>
              </a:rPr>
              <a:t>There are four main elements of Reinforcement Learning, which are given below:</a:t>
            </a:r>
          </a:p>
          <a:p>
            <a:pPr algn="just">
              <a:buFont typeface="+mj-lt"/>
              <a:buAutoNum type="arabicPeriod"/>
            </a:pPr>
            <a:r>
              <a:rPr lang="en-US" b="0" i="0" dirty="0">
                <a:solidFill>
                  <a:srgbClr val="2B2A29"/>
                </a:solidFill>
                <a:effectLst/>
                <a:latin typeface="montserrat" panose="00000500000000000000" pitchFamily="2" charset="0"/>
              </a:rPr>
              <a:t>Policy</a:t>
            </a:r>
          </a:p>
          <a:p>
            <a:pPr algn="just">
              <a:buFont typeface="+mj-lt"/>
              <a:buAutoNum type="arabicPeriod"/>
            </a:pPr>
            <a:r>
              <a:rPr lang="en-US" b="0" i="0" dirty="0">
                <a:solidFill>
                  <a:srgbClr val="2B2A29"/>
                </a:solidFill>
                <a:effectLst/>
                <a:latin typeface="montserrat" panose="00000500000000000000" pitchFamily="2" charset="0"/>
              </a:rPr>
              <a:t>Reward Signal</a:t>
            </a:r>
          </a:p>
          <a:p>
            <a:pPr algn="just">
              <a:buFont typeface="+mj-lt"/>
              <a:buAutoNum type="arabicPeriod"/>
            </a:pPr>
            <a:r>
              <a:rPr lang="en-US" b="0" i="0" dirty="0">
                <a:solidFill>
                  <a:srgbClr val="2B2A29"/>
                </a:solidFill>
                <a:effectLst/>
                <a:latin typeface="montserrat" panose="00000500000000000000" pitchFamily="2" charset="0"/>
              </a:rPr>
              <a:t>Value Function</a:t>
            </a:r>
          </a:p>
          <a:p>
            <a:pPr algn="just">
              <a:buFont typeface="+mj-lt"/>
              <a:buAutoNum type="arabicPeriod"/>
            </a:pPr>
            <a:r>
              <a:rPr lang="en-US" b="0" i="0" dirty="0">
                <a:solidFill>
                  <a:srgbClr val="2B2A29"/>
                </a:solidFill>
                <a:effectLst/>
                <a:latin typeface="montserrat" panose="00000500000000000000" pitchFamily="2" charset="0"/>
              </a:rPr>
              <a:t>Model of the environment</a:t>
            </a:r>
          </a:p>
          <a:p>
            <a:endParaRPr lang="en-IN" dirty="0"/>
          </a:p>
        </p:txBody>
      </p:sp>
    </p:spTree>
    <p:extLst>
      <p:ext uri="{BB962C8B-B14F-4D97-AF65-F5344CB8AC3E}">
        <p14:creationId xmlns:p14="http://schemas.microsoft.com/office/powerpoint/2010/main" val="169160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i="0" dirty="0">
                <a:solidFill>
                  <a:srgbClr val="2B2A29"/>
                </a:solidFill>
                <a:effectLst/>
                <a:latin typeface="montserrat" panose="00000500000000000000" pitchFamily="2" charset="0"/>
              </a:rPr>
              <a:t>1) Policy:</a:t>
            </a:r>
            <a:r>
              <a:rPr lang="en-US" b="0" i="0" dirty="0">
                <a:solidFill>
                  <a:srgbClr val="2B2A29"/>
                </a:solidFill>
                <a:effectLst/>
                <a:latin typeface="montserrat" panose="00000500000000000000" pitchFamily="2" charset="0"/>
              </a:rPr>
              <a:t> A policy can be defined as a way how an agent behaves at a given time. It maps the perceived states of the environment to the actions taken on those states. A policy is the core element of the RL as it alone can define the behavior of the agent. In some cases, it may be a simple function or a lookup table, whereas, for other cases, it may involve general computation as a search process. It could be deterministic or a stochastic policy:</a:t>
            </a:r>
            <a:endParaRPr lang="en-IN" dirty="0"/>
          </a:p>
        </p:txBody>
      </p:sp>
    </p:spTree>
    <p:extLst>
      <p:ext uri="{BB962C8B-B14F-4D97-AF65-F5344CB8AC3E}">
        <p14:creationId xmlns:p14="http://schemas.microsoft.com/office/powerpoint/2010/main" val="183709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i="0" dirty="0">
                <a:solidFill>
                  <a:srgbClr val="2B2A29"/>
                </a:solidFill>
                <a:effectLst/>
                <a:latin typeface="montserrat" panose="00000500000000000000" pitchFamily="2" charset="0"/>
              </a:rPr>
              <a:t>2) Reward Signal:</a:t>
            </a:r>
            <a:r>
              <a:rPr lang="en-US" b="0" i="0" dirty="0">
                <a:solidFill>
                  <a:srgbClr val="2B2A29"/>
                </a:solidFill>
                <a:effectLst/>
                <a:latin typeface="montserrat" panose="00000500000000000000" pitchFamily="2" charset="0"/>
              </a:rPr>
              <a:t> The goal of reinforcement learning is defined by the reward signal. At each state, the environment sends an immediate signal to the learning agent, and this signal is known as a </a:t>
            </a:r>
            <a:r>
              <a:rPr lang="en-US" b="1" i="0" dirty="0">
                <a:solidFill>
                  <a:srgbClr val="2B2A29"/>
                </a:solidFill>
                <a:effectLst/>
                <a:latin typeface="montserrat" panose="00000500000000000000" pitchFamily="2" charset="0"/>
              </a:rPr>
              <a:t>reward signal</a:t>
            </a:r>
            <a:r>
              <a:rPr lang="en-US" b="0" i="0" dirty="0">
                <a:solidFill>
                  <a:srgbClr val="2B2A29"/>
                </a:solidFill>
                <a:effectLst/>
                <a:latin typeface="montserrat" panose="00000500000000000000" pitchFamily="2" charset="0"/>
              </a:rPr>
              <a:t>. These rewards are given according to the good and bad actions taken by the agent. The agent's main objective is to maximize the total number of rewards for good actions. The reward signal can change the policy, such as if an action selected by the agent leads to low reward, then the policy may change to select other actions in the future.</a:t>
            </a:r>
            <a:endParaRPr lang="en-IN" dirty="0"/>
          </a:p>
        </p:txBody>
      </p:sp>
    </p:spTree>
    <p:extLst>
      <p:ext uri="{BB962C8B-B14F-4D97-AF65-F5344CB8AC3E}">
        <p14:creationId xmlns:p14="http://schemas.microsoft.com/office/powerpoint/2010/main" val="99622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i="0" dirty="0">
                <a:solidFill>
                  <a:srgbClr val="2B2A29"/>
                </a:solidFill>
                <a:effectLst/>
                <a:latin typeface="montserrat" panose="00000500000000000000" pitchFamily="2" charset="0"/>
              </a:rPr>
              <a:t>3) Value Function:</a:t>
            </a:r>
            <a:r>
              <a:rPr lang="en-US" b="0" i="0" dirty="0">
                <a:solidFill>
                  <a:srgbClr val="2B2A29"/>
                </a:solidFill>
                <a:effectLst/>
                <a:latin typeface="montserrat" panose="00000500000000000000" pitchFamily="2" charset="0"/>
              </a:rPr>
              <a:t> The value function gives information about how good the situation and action are and how much reward an agent can expect. A reward indicates the </a:t>
            </a:r>
            <a:r>
              <a:rPr lang="en-US" b="1" i="0" dirty="0">
                <a:solidFill>
                  <a:srgbClr val="2B2A29"/>
                </a:solidFill>
                <a:effectLst/>
                <a:latin typeface="montserrat" panose="00000500000000000000" pitchFamily="2" charset="0"/>
              </a:rPr>
              <a:t>immediate signal for each good and bad action</a:t>
            </a:r>
            <a:r>
              <a:rPr lang="en-US" b="0" i="0" dirty="0">
                <a:solidFill>
                  <a:srgbClr val="2B2A29"/>
                </a:solidFill>
                <a:effectLst/>
                <a:latin typeface="montserrat" panose="00000500000000000000" pitchFamily="2" charset="0"/>
              </a:rPr>
              <a:t>, whereas a value function specifies </a:t>
            </a:r>
            <a:r>
              <a:rPr lang="en-US" b="1" i="0" dirty="0">
                <a:solidFill>
                  <a:srgbClr val="2B2A29"/>
                </a:solidFill>
                <a:effectLst/>
                <a:latin typeface="montserrat" panose="00000500000000000000" pitchFamily="2" charset="0"/>
              </a:rPr>
              <a:t>the good state and action for the future</a:t>
            </a:r>
            <a:r>
              <a:rPr lang="en-US" b="0" i="0" dirty="0">
                <a:solidFill>
                  <a:srgbClr val="2B2A29"/>
                </a:solidFill>
                <a:effectLst/>
                <a:latin typeface="montserrat" panose="00000500000000000000" pitchFamily="2" charset="0"/>
              </a:rPr>
              <a:t>. The value function depends on the reward as, without reward, there could be no value. The goal of estimating values is to achieve more rewards.</a:t>
            </a:r>
            <a:endParaRPr lang="en-IN" dirty="0"/>
          </a:p>
        </p:txBody>
      </p:sp>
    </p:spTree>
    <p:extLst>
      <p:ext uri="{BB962C8B-B14F-4D97-AF65-F5344CB8AC3E}">
        <p14:creationId xmlns:p14="http://schemas.microsoft.com/office/powerpoint/2010/main" val="357863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i="0" dirty="0">
                <a:solidFill>
                  <a:srgbClr val="2B2A29"/>
                </a:solidFill>
                <a:effectLst/>
                <a:latin typeface="montserrat" panose="00000500000000000000" pitchFamily="2" charset="0"/>
              </a:rPr>
              <a:t>4) Model:</a:t>
            </a:r>
            <a:r>
              <a:rPr lang="en-US" b="0" i="0" dirty="0">
                <a:solidFill>
                  <a:srgbClr val="2B2A29"/>
                </a:solidFill>
                <a:effectLst/>
                <a:latin typeface="montserrat" panose="00000500000000000000" pitchFamily="2" charset="0"/>
              </a:rPr>
              <a:t> The last element of reinforcement learning is the model, which mimics the behavior of the environment. With the help of the model, one can make inferences about how the environment will behave. Such as, if a state and an action are given, then a model can predict the next state and reward.</a:t>
            </a:r>
          </a:p>
          <a:p>
            <a:endParaRPr lang="en-US" dirty="0">
              <a:solidFill>
                <a:srgbClr val="2B2A29"/>
              </a:solidFill>
              <a:latin typeface="montserrat" panose="00000500000000000000" pitchFamily="2" charset="0"/>
            </a:endParaRPr>
          </a:p>
          <a:p>
            <a:endParaRPr lang="en-US" dirty="0">
              <a:solidFill>
                <a:srgbClr val="2B2A29"/>
              </a:solidFill>
              <a:latin typeface="montserrat" panose="00000500000000000000" pitchFamily="2" charset="0"/>
            </a:endParaRPr>
          </a:p>
          <a:p>
            <a:r>
              <a:rPr lang="en-US" b="0" i="0" dirty="0">
                <a:solidFill>
                  <a:srgbClr val="2B2A29"/>
                </a:solidFill>
                <a:effectLst/>
                <a:latin typeface="montserrat" panose="00000500000000000000" pitchFamily="2" charset="0"/>
              </a:rPr>
              <a:t>The model is used for planning, which means it provides a way to take a course of action by considering all future situations before actually experiencing those situations. The approaches for solving the RL problems </a:t>
            </a:r>
            <a:r>
              <a:rPr lang="en-US" b="1" i="0" dirty="0">
                <a:solidFill>
                  <a:srgbClr val="2B2A29"/>
                </a:solidFill>
                <a:effectLst/>
                <a:latin typeface="montserrat" panose="00000500000000000000" pitchFamily="2" charset="0"/>
              </a:rPr>
              <a:t>with the help of the model</a:t>
            </a:r>
            <a:r>
              <a:rPr lang="en-US" b="0" i="0" dirty="0">
                <a:solidFill>
                  <a:srgbClr val="2B2A29"/>
                </a:solidFill>
                <a:effectLst/>
                <a:latin typeface="montserrat" panose="00000500000000000000" pitchFamily="2" charset="0"/>
              </a:rPr>
              <a:t> are termed as the </a:t>
            </a:r>
            <a:r>
              <a:rPr lang="en-US" b="1" i="0" dirty="0">
                <a:solidFill>
                  <a:srgbClr val="2B2A29"/>
                </a:solidFill>
                <a:effectLst/>
                <a:latin typeface="montserrat" panose="00000500000000000000" pitchFamily="2" charset="0"/>
              </a:rPr>
              <a:t>model-based approach</a:t>
            </a:r>
            <a:r>
              <a:rPr lang="en-US" b="0" i="0" dirty="0">
                <a:solidFill>
                  <a:srgbClr val="2B2A29"/>
                </a:solidFill>
                <a:effectLst/>
                <a:latin typeface="montserrat" panose="00000500000000000000" pitchFamily="2" charset="0"/>
              </a:rPr>
              <a:t>. Comparatively, an approach </a:t>
            </a:r>
            <a:r>
              <a:rPr lang="en-US" b="1" i="0" dirty="0">
                <a:solidFill>
                  <a:srgbClr val="2B2A29"/>
                </a:solidFill>
                <a:effectLst/>
                <a:latin typeface="montserrat" panose="00000500000000000000" pitchFamily="2" charset="0"/>
              </a:rPr>
              <a:t>without using a model</a:t>
            </a:r>
            <a:r>
              <a:rPr lang="en-US" b="0" i="0" dirty="0">
                <a:solidFill>
                  <a:srgbClr val="2B2A29"/>
                </a:solidFill>
                <a:effectLst/>
                <a:latin typeface="montserrat" panose="00000500000000000000" pitchFamily="2" charset="0"/>
              </a:rPr>
              <a:t> is called a </a:t>
            </a:r>
            <a:r>
              <a:rPr lang="en-US" b="1" i="0" dirty="0">
                <a:solidFill>
                  <a:srgbClr val="2B2A29"/>
                </a:solidFill>
                <a:effectLst/>
                <a:latin typeface="montserrat" panose="00000500000000000000" pitchFamily="2" charset="0"/>
              </a:rPr>
              <a:t>model-free approach</a:t>
            </a:r>
            <a:r>
              <a:rPr lang="en-US" b="0" i="0" dirty="0">
                <a:solidFill>
                  <a:srgbClr val="2B2A29"/>
                </a:solidFill>
                <a:effectLst/>
                <a:latin typeface="montserrat" panose="00000500000000000000" pitchFamily="2" charset="0"/>
              </a:rPr>
              <a:t>.</a:t>
            </a:r>
            <a:endParaRPr lang="en-IN" dirty="0"/>
          </a:p>
        </p:txBody>
      </p:sp>
    </p:spTree>
    <p:extLst>
      <p:ext uri="{BB962C8B-B14F-4D97-AF65-F5344CB8AC3E}">
        <p14:creationId xmlns:p14="http://schemas.microsoft.com/office/powerpoint/2010/main" val="420815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pPr algn="l"/>
            <a:r>
              <a:rPr lang="en-US" b="0" i="0" dirty="0">
                <a:solidFill>
                  <a:srgbClr val="1D1D27"/>
                </a:solidFill>
                <a:effectLst/>
                <a:latin typeface="montserrat" panose="00000500000000000000" pitchFamily="2" charset="0"/>
              </a:rPr>
              <a:t>How does Reinforcement Learning Work?</a:t>
            </a:r>
          </a:p>
          <a:p>
            <a:pPr algn="just"/>
            <a:r>
              <a:rPr lang="en-US" b="0" i="0" dirty="0">
                <a:solidFill>
                  <a:srgbClr val="2B2A29"/>
                </a:solidFill>
                <a:effectLst/>
                <a:latin typeface="montserrat" panose="00000500000000000000" pitchFamily="2" charset="0"/>
              </a:rPr>
              <a:t>To understand the working process of the RL, we need to consider two main things:</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Environment:</a:t>
            </a:r>
            <a:r>
              <a:rPr lang="en-US" b="0" i="0" dirty="0">
                <a:solidFill>
                  <a:srgbClr val="2B2A29"/>
                </a:solidFill>
                <a:effectLst/>
                <a:latin typeface="montserrat" panose="00000500000000000000" pitchFamily="2" charset="0"/>
              </a:rPr>
              <a:t> It can be anything such as a room, maze, football ground, etc.</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Agent:</a:t>
            </a:r>
            <a:r>
              <a:rPr lang="en-US" b="0" i="0" dirty="0">
                <a:solidFill>
                  <a:srgbClr val="2B2A29"/>
                </a:solidFill>
                <a:effectLst/>
                <a:latin typeface="montserrat" panose="00000500000000000000" pitchFamily="2" charset="0"/>
              </a:rPr>
              <a:t> An intelligent agent such as AI robot.</a:t>
            </a:r>
          </a:p>
          <a:p>
            <a:endParaRPr lang="en-IN" dirty="0"/>
          </a:p>
        </p:txBody>
      </p:sp>
    </p:spTree>
    <p:extLst>
      <p:ext uri="{BB962C8B-B14F-4D97-AF65-F5344CB8AC3E}">
        <p14:creationId xmlns:p14="http://schemas.microsoft.com/office/powerpoint/2010/main" val="14122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2. The Return in Reinforcement Learning</a:t>
            </a:r>
          </a:p>
          <a:p>
            <a:r>
              <a:rPr lang="en-US" dirty="0"/>
              <a:t>The </a:t>
            </a:r>
            <a:r>
              <a:rPr lang="en-US" b="1" dirty="0"/>
              <a:t>Return (G)</a:t>
            </a:r>
            <a:r>
              <a:rPr lang="en-US" dirty="0"/>
              <a:t> is the total accumulated reward that the agent receives starting from a specific state. It's calculated based on immediate and future rewards. In the discounted return formula, future rewards are multiplied by a discount factor γ\</a:t>
            </a:r>
            <a:r>
              <a:rPr lang="en-US" dirty="0" err="1"/>
              <a:t>gammaγ</a:t>
            </a:r>
            <a:r>
              <a:rPr lang="en-US" dirty="0"/>
              <a:t> (gamma) to prioritize immediate rewards over future ones:</a:t>
            </a:r>
          </a:p>
          <a:p>
            <a:endParaRPr lang="en-IN" dirty="0"/>
          </a:p>
        </p:txBody>
      </p:sp>
      <p:pic>
        <p:nvPicPr>
          <p:cNvPr id="4" name="Picture 3">
            <a:extLst>
              <a:ext uri="{FF2B5EF4-FFF2-40B4-BE49-F238E27FC236}">
                <a16:creationId xmlns:a16="http://schemas.microsoft.com/office/drawing/2014/main" id="{DD7B370A-31F3-70CA-14E7-7B0CE1BCC721}"/>
              </a:ext>
            </a:extLst>
          </p:cNvPr>
          <p:cNvPicPr>
            <a:picLocks noChangeAspect="1"/>
          </p:cNvPicPr>
          <p:nvPr/>
        </p:nvPicPr>
        <p:blipFill>
          <a:blip r:embed="rId2"/>
          <a:stretch>
            <a:fillRect/>
          </a:stretch>
        </p:blipFill>
        <p:spPr>
          <a:xfrm>
            <a:off x="4495661" y="3219432"/>
            <a:ext cx="3200677" cy="419136"/>
          </a:xfrm>
          <a:prstGeom prst="rect">
            <a:avLst/>
          </a:prstGeom>
        </p:spPr>
      </p:pic>
    </p:spTree>
    <p:extLst>
      <p:ext uri="{BB962C8B-B14F-4D97-AF65-F5344CB8AC3E}">
        <p14:creationId xmlns:p14="http://schemas.microsoft.com/office/powerpoint/2010/main" val="108398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3. Making Decisions: Policies in Reinforcement Learning</a:t>
            </a:r>
          </a:p>
          <a:p>
            <a:r>
              <a:rPr lang="en-US" dirty="0"/>
              <a:t>A </a:t>
            </a:r>
            <a:r>
              <a:rPr lang="en-US" b="1" dirty="0"/>
              <a:t>Policy (π)</a:t>
            </a:r>
            <a:r>
              <a:rPr lang="en-US" dirty="0"/>
              <a:t> defines the behavior of the agent at each state. It is either deterministic or stochastic:</a:t>
            </a:r>
          </a:p>
          <a:p>
            <a:pPr>
              <a:buFont typeface="Arial" panose="020B0604020202020204" pitchFamily="34" charset="0"/>
              <a:buChar char="•"/>
            </a:pPr>
            <a:r>
              <a:rPr lang="en-US" b="1" dirty="0"/>
              <a:t>Deterministic policy</a:t>
            </a:r>
            <a:r>
              <a:rPr lang="en-US" dirty="0"/>
              <a:t>: Maps states to actions directly.</a:t>
            </a:r>
          </a:p>
          <a:p>
            <a:pPr>
              <a:buFont typeface="Arial" panose="020B0604020202020204" pitchFamily="34" charset="0"/>
              <a:buChar char="•"/>
            </a:pPr>
            <a:r>
              <a:rPr lang="en-US" b="1" dirty="0"/>
              <a:t>Stochastic policy</a:t>
            </a:r>
            <a:r>
              <a:rPr lang="en-US" dirty="0"/>
              <a:t>: Maps states to a probability distribution over actions.</a:t>
            </a:r>
          </a:p>
          <a:p>
            <a:endParaRPr lang="en-IN" dirty="0"/>
          </a:p>
        </p:txBody>
      </p:sp>
    </p:spTree>
    <p:extLst>
      <p:ext uri="{BB962C8B-B14F-4D97-AF65-F5344CB8AC3E}">
        <p14:creationId xmlns:p14="http://schemas.microsoft.com/office/powerpoint/2010/main" val="2791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4. Review of Key Concepts</a:t>
            </a:r>
          </a:p>
          <a:p>
            <a:pPr>
              <a:buFont typeface="Arial" panose="020B0604020202020204" pitchFamily="34" charset="0"/>
              <a:buChar char="•"/>
            </a:pPr>
            <a:r>
              <a:rPr lang="en-US" b="1" dirty="0"/>
              <a:t>Exploration vs Exploitation</a:t>
            </a:r>
            <a:r>
              <a:rPr lang="en-US" dirty="0"/>
              <a:t>: The balance between trying new actions (exploration) and using known actions that yield high rewards (exploitation).</a:t>
            </a:r>
          </a:p>
          <a:p>
            <a:pPr>
              <a:buFont typeface="Arial" panose="020B0604020202020204" pitchFamily="34" charset="0"/>
              <a:buChar char="•"/>
            </a:pPr>
            <a:r>
              <a:rPr lang="en-US" b="1" dirty="0"/>
              <a:t>Markov Decision Process (MDP)</a:t>
            </a:r>
            <a:r>
              <a:rPr lang="en-US" dirty="0"/>
              <a:t>: RL problems are often modeled as MDPs, characterized by states, actions, rewards, and transition probabilities.</a:t>
            </a:r>
          </a:p>
          <a:p>
            <a:pPr>
              <a:buFont typeface="Arial" panose="020B0604020202020204" pitchFamily="34" charset="0"/>
              <a:buChar char="•"/>
            </a:pPr>
            <a:r>
              <a:rPr lang="en-US" b="1" dirty="0"/>
              <a:t>Learning Rate</a:t>
            </a:r>
            <a:r>
              <a:rPr lang="en-US" dirty="0"/>
              <a:t>: Determines how much new information overrides old knowledge.</a:t>
            </a:r>
          </a:p>
          <a:p>
            <a:pPr>
              <a:buFont typeface="Arial" panose="020B0604020202020204" pitchFamily="34" charset="0"/>
              <a:buChar char="•"/>
            </a:pPr>
            <a:r>
              <a:rPr lang="en-US" b="1" dirty="0"/>
              <a:t>Discount Factor (γ)</a:t>
            </a:r>
            <a:r>
              <a:rPr lang="en-US" dirty="0"/>
              <a:t>: A value between 0 and 1 that controls the importance of future rewards.</a:t>
            </a:r>
          </a:p>
          <a:p>
            <a:endParaRPr lang="en-IN" dirty="0"/>
          </a:p>
        </p:txBody>
      </p:sp>
    </p:spTree>
    <p:extLst>
      <p:ext uri="{BB962C8B-B14F-4D97-AF65-F5344CB8AC3E}">
        <p14:creationId xmlns:p14="http://schemas.microsoft.com/office/powerpoint/2010/main" val="380488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DC4BCA-19CB-671C-AA7B-985E5E79C70D}"/>
              </a:ext>
            </a:extLst>
          </p:cNvPr>
          <p:cNvPicPr>
            <a:picLocks noGrp="1" noChangeAspect="1"/>
          </p:cNvPicPr>
          <p:nvPr>
            <p:ph idx="1"/>
          </p:nvPr>
        </p:nvPicPr>
        <p:blipFill>
          <a:blip r:embed="rId2"/>
          <a:stretch>
            <a:fillRect/>
          </a:stretch>
        </p:blipFill>
        <p:spPr>
          <a:xfrm>
            <a:off x="698921" y="1961868"/>
            <a:ext cx="10833844" cy="2900927"/>
          </a:xfrm>
        </p:spPr>
      </p:pic>
    </p:spTree>
    <p:extLst>
      <p:ext uri="{BB962C8B-B14F-4D97-AF65-F5344CB8AC3E}">
        <p14:creationId xmlns:p14="http://schemas.microsoft.com/office/powerpoint/2010/main" val="383931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pPr algn="l"/>
            <a:r>
              <a:rPr lang="en-US" b="0" i="0" dirty="0">
                <a:solidFill>
                  <a:srgbClr val="1D1D27"/>
                </a:solidFill>
                <a:effectLst/>
                <a:latin typeface="montserrat" panose="00000500000000000000" pitchFamily="2" charset="0"/>
              </a:rPr>
              <a:t>What is Reinforcement Learning?</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In Reinforcement Learning, the agent learns automatically using feedbacks without any labeled data, unlike </a:t>
            </a:r>
            <a:r>
              <a:rPr lang="en-US" b="0" i="0" u="none" strike="noStrike" dirty="0">
                <a:solidFill>
                  <a:srgbClr val="008000"/>
                </a:solidFill>
                <a:effectLst/>
                <a:latin typeface="montserrat" panose="00000500000000000000" pitchFamily="2" charset="0"/>
                <a:hlinkClick r:id="rId2"/>
              </a:rPr>
              <a:t>supervised learning.</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b="0" i="0" dirty="0">
                <a:solidFill>
                  <a:srgbClr val="2B2A29"/>
                </a:solidFill>
                <a:effectLst/>
                <a:latin typeface="montserrat" panose="00000500000000000000" pitchFamily="2" charset="0"/>
              </a:rPr>
              <a:t>Since there is no labeled data, so the agent is bound to learn by its experience only.</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RL solves a specific type of problem where decision making is sequential, and the goal is long-term, such as </a:t>
            </a:r>
            <a:r>
              <a:rPr lang="en-US" b="1" i="0" dirty="0">
                <a:solidFill>
                  <a:srgbClr val="2B2A29"/>
                </a:solidFill>
                <a:effectLst/>
                <a:latin typeface="montserrat" panose="00000500000000000000" pitchFamily="2" charset="0"/>
              </a:rPr>
              <a:t>game-playing, robotics</a:t>
            </a:r>
            <a:r>
              <a:rPr lang="en-US" b="0" i="0" dirty="0">
                <a:solidFill>
                  <a:srgbClr val="2B2A29"/>
                </a:solidFill>
                <a:effectLst/>
                <a:latin typeface="montserrat" panose="00000500000000000000" pitchFamily="2" charset="0"/>
              </a:rPr>
              <a:t>, etc.</a:t>
            </a:r>
          </a:p>
          <a:p>
            <a:endParaRPr lang="en-IN" dirty="0"/>
          </a:p>
        </p:txBody>
      </p:sp>
    </p:spTree>
    <p:extLst>
      <p:ext uri="{BB962C8B-B14F-4D97-AF65-F5344CB8AC3E}">
        <p14:creationId xmlns:p14="http://schemas.microsoft.com/office/powerpoint/2010/main" val="4070619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6. State-action Value Function Example</a:t>
            </a:r>
          </a:p>
          <a:p>
            <a:r>
              <a:rPr lang="en-US" dirty="0"/>
              <a:t>Example: In a simple grid-world environment, where an agent needs to navigate from one point to another, the Q-function estimates the value of moving in each direction (up, down, left, right) from any given point in the grid based on potential rewards (e.g., reaching the goal).</a:t>
            </a:r>
          </a:p>
          <a:p>
            <a:endParaRPr lang="en-IN" dirty="0"/>
          </a:p>
        </p:txBody>
      </p:sp>
    </p:spTree>
    <p:extLst>
      <p:ext uri="{BB962C8B-B14F-4D97-AF65-F5344CB8AC3E}">
        <p14:creationId xmlns:p14="http://schemas.microsoft.com/office/powerpoint/2010/main" val="199334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Advantages</a:t>
            </a:r>
            <a:r>
              <a:rPr lang="en-US" dirty="0"/>
              <a:t>:</a:t>
            </a:r>
          </a:p>
          <a:p>
            <a:pPr>
              <a:buFont typeface="Arial" panose="020B0604020202020204" pitchFamily="34" charset="0"/>
              <a:buChar char="•"/>
            </a:pPr>
            <a:r>
              <a:rPr lang="en-US" dirty="0"/>
              <a:t>No labeled data needed.</a:t>
            </a:r>
          </a:p>
          <a:p>
            <a:pPr>
              <a:buFont typeface="Arial" panose="020B0604020202020204" pitchFamily="34" charset="0"/>
              <a:buChar char="•"/>
            </a:pPr>
            <a:r>
              <a:rPr lang="en-US" dirty="0"/>
              <a:t>Can adapt to changing environments.</a:t>
            </a:r>
          </a:p>
          <a:p>
            <a:pPr>
              <a:buFont typeface="Arial" panose="020B0604020202020204" pitchFamily="34" charset="0"/>
              <a:buChar char="•"/>
            </a:pPr>
            <a:r>
              <a:rPr lang="en-US" dirty="0"/>
              <a:t>Suitable for long-term planning.</a:t>
            </a:r>
          </a:p>
          <a:p>
            <a:r>
              <a:rPr lang="en-US" b="1" dirty="0"/>
              <a:t>Disadvantages</a:t>
            </a:r>
            <a:r>
              <a:rPr lang="en-US" dirty="0"/>
              <a:t>:</a:t>
            </a:r>
          </a:p>
          <a:p>
            <a:pPr>
              <a:buFont typeface="Arial" panose="020B0604020202020204" pitchFamily="34" charset="0"/>
              <a:buChar char="•"/>
            </a:pPr>
            <a:r>
              <a:rPr lang="en-US" dirty="0"/>
              <a:t>Requires many interactions with the environment (slow learning).</a:t>
            </a:r>
          </a:p>
          <a:p>
            <a:pPr>
              <a:buFont typeface="Arial" panose="020B0604020202020204" pitchFamily="34" charset="0"/>
              <a:buChar char="•"/>
            </a:pPr>
            <a:r>
              <a:rPr lang="en-US" dirty="0"/>
              <a:t>High computational cost.</a:t>
            </a:r>
          </a:p>
          <a:p>
            <a:pPr>
              <a:buFont typeface="Arial" panose="020B0604020202020204" pitchFamily="34" charset="0"/>
              <a:buChar char="•"/>
            </a:pPr>
            <a:r>
              <a:rPr lang="en-US" dirty="0"/>
              <a:t>Difficult to implement in continuous action spaces.</a:t>
            </a:r>
          </a:p>
          <a:p>
            <a:endParaRPr lang="en-IN" dirty="0"/>
          </a:p>
        </p:txBody>
      </p:sp>
    </p:spTree>
    <p:extLst>
      <p:ext uri="{BB962C8B-B14F-4D97-AF65-F5344CB8AC3E}">
        <p14:creationId xmlns:p14="http://schemas.microsoft.com/office/powerpoint/2010/main" val="3503652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Applications</a:t>
            </a:r>
            <a:r>
              <a:rPr lang="en-US" dirty="0"/>
              <a:t>:</a:t>
            </a:r>
          </a:p>
          <a:p>
            <a:pPr>
              <a:buFont typeface="Arial" panose="020B0604020202020204" pitchFamily="34" charset="0"/>
              <a:buChar char="•"/>
            </a:pPr>
            <a:r>
              <a:rPr lang="en-US" dirty="0"/>
              <a:t>Robotics, self-driving cars, personalized recommendations, gaming (e.g., AlphaGo), and financial trading.</a:t>
            </a:r>
          </a:p>
          <a:p>
            <a:r>
              <a:rPr lang="en-US" b="1" dirty="0"/>
              <a:t>Real-time Use Case</a:t>
            </a:r>
            <a:r>
              <a:rPr lang="en-US" dirty="0"/>
              <a:t>: In self-driving cars, RL can be used to make real-time decisions about navigation, braking, and lane-changing by learning from simulated driving environments.</a:t>
            </a:r>
          </a:p>
          <a:p>
            <a:r>
              <a:rPr lang="en-US" b="1" dirty="0"/>
              <a:t>Future Scope</a:t>
            </a:r>
            <a:r>
              <a:rPr lang="en-US" dirty="0"/>
              <a:t>:</a:t>
            </a:r>
          </a:p>
          <a:p>
            <a:pPr>
              <a:buFont typeface="Arial" panose="020B0604020202020204" pitchFamily="34" charset="0"/>
              <a:buChar char="•"/>
            </a:pPr>
            <a:r>
              <a:rPr lang="en-US"/>
              <a:t>Expanding RL in fields like healthcare (e.g., treatment planning), industrial automation, personalized learning systems, and robotics with greater autonomy.</a:t>
            </a:r>
          </a:p>
          <a:p>
            <a:endParaRPr lang="en-IN" dirty="0"/>
          </a:p>
        </p:txBody>
      </p:sp>
    </p:spTree>
    <p:extLst>
      <p:ext uri="{BB962C8B-B14F-4D97-AF65-F5344CB8AC3E}">
        <p14:creationId xmlns:p14="http://schemas.microsoft.com/office/powerpoint/2010/main" val="174237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dirty="0"/>
              <a:t>The Return in Reinforcement Learning: Understanding the concept of return, which represents the cumulative future reward“:</a:t>
            </a:r>
          </a:p>
          <a:p>
            <a:endParaRPr lang="en-US" dirty="0"/>
          </a:p>
          <a:p>
            <a:r>
              <a:rPr lang="en-US" dirty="0"/>
              <a:t>In reinforcement learning (RL), </a:t>
            </a:r>
            <a:r>
              <a:rPr lang="en-US" b="1" dirty="0"/>
              <a:t>return</a:t>
            </a:r>
            <a:r>
              <a:rPr lang="en-US" dirty="0"/>
              <a:t> is a key concept that represents the total reward an agent expects to receive from the current time step onward into the future. To understand this fully, let’s break down the essential elements involved in this concept</a:t>
            </a:r>
          </a:p>
          <a:p>
            <a:endParaRPr lang="en-US" dirty="0"/>
          </a:p>
          <a:p>
            <a:r>
              <a:rPr lang="en-US" b="1" dirty="0"/>
              <a:t>1. Reward in Reinforcement Learning</a:t>
            </a:r>
          </a:p>
          <a:p>
            <a:r>
              <a:rPr lang="en-US" dirty="0"/>
              <a:t>In RL, an agent interacts with an environment and takes actions in various states. For each action, the environment provides feedback in the form of a reward, which could be either positive or negative, depending on how beneficial the action was in relation to achieving a goal.</a:t>
            </a:r>
          </a:p>
          <a:p>
            <a:endParaRPr lang="en-IN" dirty="0"/>
          </a:p>
        </p:txBody>
      </p:sp>
    </p:spTree>
    <p:extLst>
      <p:ext uri="{BB962C8B-B14F-4D97-AF65-F5344CB8AC3E}">
        <p14:creationId xmlns:p14="http://schemas.microsoft.com/office/powerpoint/2010/main" val="1754990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2. What is Return?</a:t>
            </a:r>
          </a:p>
          <a:p>
            <a:r>
              <a:rPr lang="en-US" dirty="0"/>
              <a:t>The </a:t>
            </a:r>
            <a:r>
              <a:rPr lang="en-US" b="1" dirty="0"/>
              <a:t>return</a:t>
            </a:r>
            <a:r>
              <a:rPr lang="en-US" dirty="0"/>
              <a:t> is the cumulative sum of rewards that the agent collects over time. When making decisions, the agent doesn’t just focus on immediate rewards; instead, it aims to maximize the total future rewards it can accumulate. Return helps formalize this concept, as it represents the expected future rewards from a given state or state-action pair.</a:t>
            </a:r>
          </a:p>
          <a:p>
            <a:endParaRPr lang="en-IN" dirty="0"/>
          </a:p>
        </p:txBody>
      </p:sp>
    </p:spTree>
    <p:extLst>
      <p:ext uri="{BB962C8B-B14F-4D97-AF65-F5344CB8AC3E}">
        <p14:creationId xmlns:p14="http://schemas.microsoft.com/office/powerpoint/2010/main" val="193033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9F49FD-9211-4AA1-E105-C5A6F16487F9}"/>
              </a:ext>
            </a:extLst>
          </p:cNvPr>
          <p:cNvPicPr>
            <a:picLocks noGrp="1" noChangeAspect="1"/>
          </p:cNvPicPr>
          <p:nvPr>
            <p:ph idx="1"/>
          </p:nvPr>
        </p:nvPicPr>
        <p:blipFill>
          <a:blip r:embed="rId2"/>
          <a:stretch>
            <a:fillRect/>
          </a:stretch>
        </p:blipFill>
        <p:spPr>
          <a:xfrm>
            <a:off x="168936" y="247123"/>
            <a:ext cx="11561307" cy="4148324"/>
          </a:xfrm>
        </p:spPr>
      </p:pic>
      <p:sp>
        <p:nvSpPr>
          <p:cNvPr id="6" name="TextBox 5">
            <a:extLst>
              <a:ext uri="{FF2B5EF4-FFF2-40B4-BE49-F238E27FC236}">
                <a16:creationId xmlns:a16="http://schemas.microsoft.com/office/drawing/2014/main" id="{F50E04C4-5081-6EAA-C92B-206BCA945AEE}"/>
              </a:ext>
            </a:extLst>
          </p:cNvPr>
          <p:cNvSpPr txBox="1"/>
          <p:nvPr/>
        </p:nvSpPr>
        <p:spPr>
          <a:xfrm>
            <a:off x="592283" y="4751154"/>
            <a:ext cx="11003972" cy="1200329"/>
          </a:xfrm>
          <a:prstGeom prst="rect">
            <a:avLst/>
          </a:prstGeom>
          <a:noFill/>
        </p:spPr>
        <p:txBody>
          <a:bodyPr wrap="square">
            <a:spAutoFit/>
          </a:bodyPr>
          <a:lstStyle/>
          <a:p>
            <a:r>
              <a:rPr lang="en-US" dirty="0"/>
              <a:t>However, in many RL problems, we need to account for the fact that rewards in the distant future might be worth less than immediate rewards.</a:t>
            </a:r>
          </a:p>
          <a:p>
            <a:endParaRPr lang="en-US" dirty="0"/>
          </a:p>
          <a:p>
            <a:r>
              <a:rPr lang="en-US" dirty="0"/>
              <a:t> This is handled using a </a:t>
            </a:r>
            <a:r>
              <a:rPr lang="en-US" b="1" dirty="0"/>
              <a:t>discount factor</a:t>
            </a:r>
            <a:r>
              <a:rPr lang="en-US" dirty="0"/>
              <a:t> γ\</a:t>
            </a:r>
            <a:r>
              <a:rPr lang="en-US" dirty="0" err="1"/>
              <a:t>gammaγ</a:t>
            </a:r>
            <a:r>
              <a:rPr lang="en-US" dirty="0"/>
              <a:t>, which helps discount future rewards.</a:t>
            </a:r>
            <a:endParaRPr lang="en-IN" dirty="0"/>
          </a:p>
        </p:txBody>
      </p:sp>
    </p:spTree>
    <p:extLst>
      <p:ext uri="{BB962C8B-B14F-4D97-AF65-F5344CB8AC3E}">
        <p14:creationId xmlns:p14="http://schemas.microsoft.com/office/powerpoint/2010/main" val="3590276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2A3A94-7792-2201-4327-5DF8A3911CEA}"/>
              </a:ext>
            </a:extLst>
          </p:cNvPr>
          <p:cNvPicPr>
            <a:picLocks noGrp="1" noChangeAspect="1"/>
          </p:cNvPicPr>
          <p:nvPr>
            <p:ph idx="1"/>
          </p:nvPr>
        </p:nvPicPr>
        <p:blipFill>
          <a:blip r:embed="rId2"/>
          <a:stretch>
            <a:fillRect/>
          </a:stretch>
        </p:blipFill>
        <p:spPr>
          <a:xfrm>
            <a:off x="543833" y="429955"/>
            <a:ext cx="11144022" cy="5964752"/>
          </a:xfrm>
        </p:spPr>
      </p:pic>
    </p:spTree>
    <p:extLst>
      <p:ext uri="{BB962C8B-B14F-4D97-AF65-F5344CB8AC3E}">
        <p14:creationId xmlns:p14="http://schemas.microsoft.com/office/powerpoint/2010/main" val="407178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Conclusion</a:t>
            </a:r>
          </a:p>
          <a:p>
            <a:r>
              <a:rPr lang="en-US" dirty="0"/>
              <a:t>In reinforcement learning, the </a:t>
            </a:r>
            <a:r>
              <a:rPr lang="en-US" b="1" dirty="0"/>
              <a:t>return</a:t>
            </a:r>
            <a:r>
              <a:rPr lang="en-US" dirty="0"/>
              <a:t> encapsulates the idea of cumulative future rewards that guide the agent's learning process. By understanding and maximizing the return, the agent learns to make better decisions that lead to higher long-term rewards.</a:t>
            </a:r>
          </a:p>
          <a:p>
            <a:endParaRPr lang="en-US" dirty="0"/>
          </a:p>
          <a:p>
            <a:r>
              <a:rPr lang="en-US" dirty="0"/>
              <a:t> The return is at the heart of the objective in RL, as agents aim to optimize their behavior to achieve the highest possible return in their interactions with the environment.</a:t>
            </a:r>
          </a:p>
          <a:p>
            <a:endParaRPr lang="en-IN" dirty="0"/>
          </a:p>
        </p:txBody>
      </p:sp>
    </p:spTree>
    <p:extLst>
      <p:ext uri="{BB962C8B-B14F-4D97-AF65-F5344CB8AC3E}">
        <p14:creationId xmlns:p14="http://schemas.microsoft.com/office/powerpoint/2010/main" val="19915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a:t>1. What is a Policy?</a:t>
            </a:r>
          </a:p>
          <a:p>
            <a:r>
              <a:rPr lang="en-US"/>
              <a:t>A </a:t>
            </a:r>
            <a:r>
              <a:rPr lang="en-US" b="1"/>
              <a:t>policy</a:t>
            </a:r>
            <a:r>
              <a:rPr lang="en-US"/>
              <a:t> in reinforcement learning is a function or rule that defines the agent's behavior. It tells the agent what action to take when it finds itself in a particular state. Mathematically, a policy π\piπ is represented as:</a:t>
            </a:r>
          </a:p>
          <a:p>
            <a:endParaRPr lang="en-IN" dirty="0"/>
          </a:p>
        </p:txBody>
      </p:sp>
      <p:pic>
        <p:nvPicPr>
          <p:cNvPr id="4" name="Picture 3">
            <a:extLst>
              <a:ext uri="{FF2B5EF4-FFF2-40B4-BE49-F238E27FC236}">
                <a16:creationId xmlns:a16="http://schemas.microsoft.com/office/drawing/2014/main" id="{E0C4FC32-F2A9-164F-D2A6-BF28EC8E8DFA}"/>
              </a:ext>
            </a:extLst>
          </p:cNvPr>
          <p:cNvPicPr>
            <a:picLocks noChangeAspect="1"/>
          </p:cNvPicPr>
          <p:nvPr/>
        </p:nvPicPr>
        <p:blipFill>
          <a:blip r:embed="rId2"/>
          <a:stretch>
            <a:fillRect/>
          </a:stretch>
        </p:blipFill>
        <p:spPr>
          <a:xfrm>
            <a:off x="1231370" y="2246315"/>
            <a:ext cx="9729261" cy="2365371"/>
          </a:xfrm>
          <a:prstGeom prst="rect">
            <a:avLst/>
          </a:prstGeom>
        </p:spPr>
      </p:pic>
    </p:spTree>
    <p:extLst>
      <p:ext uri="{BB962C8B-B14F-4D97-AF65-F5344CB8AC3E}">
        <p14:creationId xmlns:p14="http://schemas.microsoft.com/office/powerpoint/2010/main" val="1471243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7E9112-C609-A3DB-A071-33E8CC1C2067}"/>
              </a:ext>
            </a:extLst>
          </p:cNvPr>
          <p:cNvPicPr>
            <a:picLocks noGrp="1" noChangeAspect="1"/>
          </p:cNvPicPr>
          <p:nvPr>
            <p:ph idx="1"/>
          </p:nvPr>
        </p:nvPicPr>
        <p:blipFill>
          <a:blip r:embed="rId2"/>
          <a:stretch>
            <a:fillRect/>
          </a:stretch>
        </p:blipFill>
        <p:spPr>
          <a:xfrm>
            <a:off x="273824" y="-36423"/>
            <a:ext cx="11684039" cy="6897509"/>
          </a:xfrm>
        </p:spPr>
      </p:pic>
    </p:spTree>
    <p:extLst>
      <p:ext uri="{BB962C8B-B14F-4D97-AF65-F5344CB8AC3E}">
        <p14:creationId xmlns:p14="http://schemas.microsoft.com/office/powerpoint/2010/main" val="181545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normAutofit fontScale="92500" lnSpcReduction="20000"/>
          </a:bodyPr>
          <a:lstStyle/>
          <a:p>
            <a:pPr algn="l"/>
            <a:r>
              <a:rPr lang="en-US" b="0" i="0" dirty="0">
                <a:solidFill>
                  <a:srgbClr val="1D1D27"/>
                </a:solidFill>
                <a:effectLst/>
                <a:latin typeface="montserrat" panose="00000500000000000000" pitchFamily="2" charset="0"/>
              </a:rPr>
              <a:t>Terms used in Reinforcement Learning</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Agent():</a:t>
            </a:r>
            <a:r>
              <a:rPr lang="en-US" b="0" i="0" dirty="0">
                <a:solidFill>
                  <a:srgbClr val="2B2A29"/>
                </a:solidFill>
                <a:effectLst/>
                <a:latin typeface="montserrat" panose="00000500000000000000" pitchFamily="2" charset="0"/>
              </a:rPr>
              <a:t> An entity that can perceive/explore the environment and act upon it.</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Environment():</a:t>
            </a:r>
            <a:r>
              <a:rPr lang="en-US" b="0" i="0" dirty="0">
                <a:solidFill>
                  <a:srgbClr val="2B2A29"/>
                </a:solidFill>
                <a:effectLst/>
                <a:latin typeface="montserrat" panose="00000500000000000000" pitchFamily="2" charset="0"/>
              </a:rPr>
              <a:t> A situation in which an agent is present or surrounded by. In RL, we assume the stochastic environment, which means it is random in nature.</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Action():</a:t>
            </a:r>
            <a:r>
              <a:rPr lang="en-US" b="0" i="0" dirty="0">
                <a:solidFill>
                  <a:srgbClr val="2B2A29"/>
                </a:solidFill>
                <a:effectLst/>
                <a:latin typeface="montserrat" panose="00000500000000000000" pitchFamily="2" charset="0"/>
              </a:rPr>
              <a:t> Actions are the moves taken by an agent within the environment.</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State():</a:t>
            </a:r>
            <a:r>
              <a:rPr lang="en-US" b="0" i="0" dirty="0">
                <a:solidFill>
                  <a:srgbClr val="2B2A29"/>
                </a:solidFill>
                <a:effectLst/>
                <a:latin typeface="montserrat" panose="00000500000000000000" pitchFamily="2" charset="0"/>
              </a:rPr>
              <a:t> State is a situation returned by the environment after each action taken by the agent.</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Reward():</a:t>
            </a:r>
            <a:r>
              <a:rPr lang="en-US" b="0" i="0" dirty="0">
                <a:solidFill>
                  <a:srgbClr val="2B2A29"/>
                </a:solidFill>
                <a:effectLst/>
                <a:latin typeface="montserrat" panose="00000500000000000000" pitchFamily="2" charset="0"/>
              </a:rPr>
              <a:t> A feedback returned to the agent from the environment to evaluate the action of the agent.</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Policy():</a:t>
            </a:r>
            <a:r>
              <a:rPr lang="en-US" b="0" i="0" dirty="0">
                <a:solidFill>
                  <a:srgbClr val="2B2A29"/>
                </a:solidFill>
                <a:effectLst/>
                <a:latin typeface="montserrat" panose="00000500000000000000" pitchFamily="2" charset="0"/>
              </a:rPr>
              <a:t> Policy is a strategy applied by the agent for the next action based on the current state.</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Value():</a:t>
            </a:r>
            <a:r>
              <a:rPr lang="en-US" b="0" i="0" dirty="0">
                <a:solidFill>
                  <a:srgbClr val="2B2A29"/>
                </a:solidFill>
                <a:effectLst/>
                <a:latin typeface="montserrat" panose="00000500000000000000" pitchFamily="2" charset="0"/>
              </a:rPr>
              <a:t> It is expected long-term retuned with the discount factor and opposite to the short-term reward.</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Q-value():</a:t>
            </a:r>
            <a:r>
              <a:rPr lang="en-US" b="0" i="0" dirty="0">
                <a:solidFill>
                  <a:srgbClr val="2B2A29"/>
                </a:solidFill>
                <a:effectLst/>
                <a:latin typeface="montserrat" panose="00000500000000000000" pitchFamily="2" charset="0"/>
              </a:rPr>
              <a:t> It is mostly similar to the value, but it takes one additional parameter as a current action (a).</a:t>
            </a:r>
          </a:p>
          <a:p>
            <a:endParaRPr lang="en-IN" dirty="0"/>
          </a:p>
        </p:txBody>
      </p:sp>
    </p:spTree>
    <p:extLst>
      <p:ext uri="{BB962C8B-B14F-4D97-AF65-F5344CB8AC3E}">
        <p14:creationId xmlns:p14="http://schemas.microsoft.com/office/powerpoint/2010/main" val="3532471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a:t>3. Role of Policies in Reinforcement Learning</a:t>
            </a:r>
          </a:p>
          <a:p>
            <a:r>
              <a:rPr lang="en-US"/>
              <a:t>The agent’s primary goal in RL is to find the optimal policy π∗\pi^*π∗ that maximizes the </a:t>
            </a:r>
            <a:r>
              <a:rPr lang="en-US" b="1"/>
              <a:t>expected return</a:t>
            </a:r>
            <a:r>
              <a:rPr lang="en-US"/>
              <a:t>—the cumulative future reward—when following that policy. The optimal policy leads to the highest long-term rewards from any given state. This is typically done by interacting with the environment and learning through trial and error.</a:t>
            </a:r>
          </a:p>
          <a:p>
            <a:r>
              <a:rPr lang="en-US"/>
              <a:t>The agent must strike a balance between:</a:t>
            </a:r>
          </a:p>
          <a:p>
            <a:pPr>
              <a:buFont typeface="Arial" panose="020B0604020202020204" pitchFamily="34" charset="0"/>
              <a:buChar char="•"/>
            </a:pPr>
            <a:r>
              <a:rPr lang="en-US" b="1"/>
              <a:t>Exploration:</a:t>
            </a:r>
            <a:r>
              <a:rPr lang="en-US"/>
              <a:t> Trying new actions to discover their effects and potential long-term rewards.</a:t>
            </a:r>
          </a:p>
          <a:p>
            <a:pPr>
              <a:buFont typeface="Arial" panose="020B0604020202020204" pitchFamily="34" charset="0"/>
              <a:buChar char="•"/>
            </a:pPr>
            <a:r>
              <a:rPr lang="en-US" b="1"/>
              <a:t>Exploitation:</a:t>
            </a:r>
            <a:r>
              <a:rPr lang="en-US"/>
              <a:t> Choosing actions that are known to provide high rewards based on past experience.</a:t>
            </a:r>
          </a:p>
        </p:txBody>
      </p:sp>
    </p:spTree>
    <p:extLst>
      <p:ext uri="{BB962C8B-B14F-4D97-AF65-F5344CB8AC3E}">
        <p14:creationId xmlns:p14="http://schemas.microsoft.com/office/powerpoint/2010/main" val="2365926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4. Types of Policies</a:t>
            </a:r>
          </a:p>
          <a:p>
            <a:r>
              <a:rPr lang="en-US" dirty="0"/>
              <a:t>There are two primary approaches to defining policies in RL:</a:t>
            </a:r>
          </a:p>
          <a:p>
            <a:r>
              <a:rPr lang="en-US" b="1" dirty="0"/>
              <a:t>a. Implicit Policies: Value-Based Methods</a:t>
            </a:r>
          </a:p>
          <a:p>
            <a:r>
              <a:rPr lang="en-US" dirty="0"/>
              <a:t>In </a:t>
            </a:r>
            <a:r>
              <a:rPr lang="en-US" b="1" dirty="0"/>
              <a:t>value-based methods</a:t>
            </a:r>
            <a:r>
              <a:rPr lang="en-US" dirty="0"/>
              <a:t>, such as </a:t>
            </a:r>
            <a:r>
              <a:rPr lang="en-US" b="1" dirty="0"/>
              <a:t>Q-learning</a:t>
            </a:r>
            <a:r>
              <a:rPr lang="en-US" dirty="0"/>
              <a:t>, the policy is not directly represented. Instead, the agent maintains a value function (such as the Q-value function) that estimates the expected return for each state-action pair. The agent then implicitly follows a policy that chooses the action with the highest value for each state:</a:t>
            </a:r>
          </a:p>
          <a:p>
            <a:endParaRPr lang="en-IN" dirty="0"/>
          </a:p>
        </p:txBody>
      </p:sp>
      <p:pic>
        <p:nvPicPr>
          <p:cNvPr id="4" name="Picture 3">
            <a:extLst>
              <a:ext uri="{FF2B5EF4-FFF2-40B4-BE49-F238E27FC236}">
                <a16:creationId xmlns:a16="http://schemas.microsoft.com/office/drawing/2014/main" id="{36B26AC2-623F-E128-034D-EF4D13BDA578}"/>
              </a:ext>
            </a:extLst>
          </p:cNvPr>
          <p:cNvPicPr>
            <a:picLocks noChangeAspect="1"/>
          </p:cNvPicPr>
          <p:nvPr/>
        </p:nvPicPr>
        <p:blipFill>
          <a:blip r:embed="rId2"/>
          <a:stretch>
            <a:fillRect/>
          </a:stretch>
        </p:blipFill>
        <p:spPr>
          <a:xfrm>
            <a:off x="1440318" y="3896625"/>
            <a:ext cx="9311365" cy="1704041"/>
          </a:xfrm>
          <a:prstGeom prst="rect">
            <a:avLst/>
          </a:prstGeom>
        </p:spPr>
      </p:pic>
    </p:spTree>
    <p:extLst>
      <p:ext uri="{BB962C8B-B14F-4D97-AF65-F5344CB8AC3E}">
        <p14:creationId xmlns:p14="http://schemas.microsoft.com/office/powerpoint/2010/main" val="544603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Applications of Policies in Real-World Problems</a:t>
            </a:r>
          </a:p>
          <a:p>
            <a:r>
              <a:rPr lang="en-US" dirty="0"/>
              <a:t>Policies are the core of many real-world applications of reinforcement learning:</a:t>
            </a:r>
          </a:p>
          <a:p>
            <a:pPr>
              <a:buFont typeface="Arial" panose="020B0604020202020204" pitchFamily="34" charset="0"/>
              <a:buChar char="•"/>
            </a:pPr>
            <a:r>
              <a:rPr lang="en-US" b="1" dirty="0"/>
              <a:t>Robotics:</a:t>
            </a:r>
            <a:r>
              <a:rPr lang="en-US" dirty="0"/>
              <a:t> A robot’s policy determines how it interacts with its environment, moving and adjusting to achieve tasks like object manipulation or autonomous navigation.</a:t>
            </a:r>
          </a:p>
          <a:p>
            <a:pPr>
              <a:buFont typeface="Arial" panose="020B0604020202020204" pitchFamily="34" charset="0"/>
              <a:buChar char="•"/>
            </a:pPr>
            <a:r>
              <a:rPr lang="en-US" b="1" dirty="0"/>
              <a:t>Game AI:</a:t>
            </a:r>
            <a:r>
              <a:rPr lang="en-US" dirty="0"/>
              <a:t> In games, policies guide AI agents to make decisions, such as in AlphaGo or AlphaZero, where policies dictate moves based on game states.</a:t>
            </a:r>
          </a:p>
          <a:p>
            <a:pPr>
              <a:buFont typeface="Arial" panose="020B0604020202020204" pitchFamily="34" charset="0"/>
              <a:buChar char="•"/>
            </a:pPr>
            <a:r>
              <a:rPr lang="en-US" b="1" dirty="0"/>
              <a:t>Autonomous Driving:</a:t>
            </a:r>
            <a:r>
              <a:rPr lang="en-US" dirty="0"/>
              <a:t> Policies in self-driving cars decide how the car should act in various traffic conditions.</a:t>
            </a:r>
          </a:p>
          <a:p>
            <a:pPr>
              <a:buFont typeface="Arial" panose="020B0604020202020204" pitchFamily="34" charset="0"/>
              <a:buChar char="•"/>
            </a:pPr>
            <a:r>
              <a:rPr lang="en-US" b="1" dirty="0"/>
              <a:t>Healthcare:</a:t>
            </a:r>
            <a:r>
              <a:rPr lang="en-US" dirty="0"/>
              <a:t> In medical decision-making, policies could guide treatment plans based on patient states and expected outcomes.</a:t>
            </a:r>
          </a:p>
          <a:p>
            <a:endParaRPr lang="en-IN" dirty="0"/>
          </a:p>
        </p:txBody>
      </p:sp>
    </p:spTree>
    <p:extLst>
      <p:ext uri="{BB962C8B-B14F-4D97-AF65-F5344CB8AC3E}">
        <p14:creationId xmlns:p14="http://schemas.microsoft.com/office/powerpoint/2010/main" val="319803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Conclusion</a:t>
            </a:r>
          </a:p>
          <a:p>
            <a:r>
              <a:rPr lang="en-US" dirty="0"/>
              <a:t>In reinforcement learning, </a:t>
            </a:r>
            <a:r>
              <a:rPr lang="en-US" b="1" dirty="0"/>
              <a:t>policies</a:t>
            </a:r>
            <a:r>
              <a:rPr lang="en-US" dirty="0"/>
              <a:t> are fundamental because they define how the agent behaves in any given state. </a:t>
            </a:r>
          </a:p>
          <a:p>
            <a:endParaRPr lang="en-US" dirty="0"/>
          </a:p>
          <a:p>
            <a:r>
              <a:rPr lang="en-US" dirty="0"/>
              <a:t>Whether they are deterministic or stochastic, explicitly represented or learned indirectly through value functions, policies guide the agent’s decision-making process as it interacts with the environment. </a:t>
            </a:r>
          </a:p>
          <a:p>
            <a:endParaRPr lang="en-US" dirty="0"/>
          </a:p>
          <a:p>
            <a:endParaRPr lang="en-US" dirty="0"/>
          </a:p>
          <a:p>
            <a:r>
              <a:rPr lang="en-US" dirty="0"/>
              <a:t>The ultimate goal in RL is to find an optimal policy that maximizes the expected cumulative reward, ensuring that the agent makes the best possible decisions over time.</a:t>
            </a:r>
          </a:p>
          <a:p>
            <a:endParaRPr lang="en-IN" dirty="0"/>
          </a:p>
        </p:txBody>
      </p:sp>
    </p:spTree>
    <p:extLst>
      <p:ext uri="{BB962C8B-B14F-4D97-AF65-F5344CB8AC3E}">
        <p14:creationId xmlns:p14="http://schemas.microsoft.com/office/powerpoint/2010/main" val="2121726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dirty="0"/>
              <a:t>In reinforcement learning (RL), the </a:t>
            </a:r>
            <a:r>
              <a:rPr lang="en-US" b="1" dirty="0"/>
              <a:t>state-action value function</a:t>
            </a:r>
            <a:r>
              <a:rPr lang="en-US" dirty="0"/>
              <a:t> is a critical concept that helps an agent evaluate the effectiveness of actions taken in different states. </a:t>
            </a:r>
          </a:p>
          <a:p>
            <a:endParaRPr lang="en-US" dirty="0"/>
          </a:p>
          <a:p>
            <a:r>
              <a:rPr lang="en-US" dirty="0"/>
              <a:t>This function, commonly referred to as the </a:t>
            </a:r>
            <a:r>
              <a:rPr lang="en-US" b="1" dirty="0"/>
              <a:t>Q-function</a:t>
            </a:r>
            <a:r>
              <a:rPr lang="en-US" dirty="0"/>
              <a:t> and denoted as Q(</a:t>
            </a:r>
            <a:r>
              <a:rPr lang="en-US" dirty="0" err="1"/>
              <a:t>s,a</a:t>
            </a:r>
            <a:r>
              <a:rPr lang="en-US" dirty="0"/>
              <a:t>)Q(s, a)Q(</a:t>
            </a:r>
            <a:r>
              <a:rPr lang="en-US" dirty="0" err="1"/>
              <a:t>s,a</a:t>
            </a:r>
            <a:r>
              <a:rPr lang="en-US" dirty="0"/>
              <a:t>), represents the expected future reward that an agent can obtain by taking a particular action in a given state and then following a specific policy thereafter.</a:t>
            </a:r>
            <a:endParaRPr lang="en-IN" dirty="0"/>
          </a:p>
        </p:txBody>
      </p:sp>
    </p:spTree>
    <p:extLst>
      <p:ext uri="{BB962C8B-B14F-4D97-AF65-F5344CB8AC3E}">
        <p14:creationId xmlns:p14="http://schemas.microsoft.com/office/powerpoint/2010/main" val="1961617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1. What is a State-Action Value Function?</a:t>
            </a:r>
          </a:p>
          <a:p>
            <a:r>
              <a:rPr lang="en-US" dirty="0"/>
              <a:t>The </a:t>
            </a:r>
            <a:r>
              <a:rPr lang="en-US" b="1" dirty="0"/>
              <a:t>state-action value function</a:t>
            </a:r>
            <a:r>
              <a:rPr lang="en-US" dirty="0"/>
              <a:t> or </a:t>
            </a:r>
            <a:r>
              <a:rPr lang="en-US" b="1" dirty="0"/>
              <a:t>Q-function</a:t>
            </a:r>
            <a:r>
              <a:rPr lang="en-US" dirty="0"/>
              <a:t> measures the long-term value of performing a certain action in a particular state under a specific policy. In other words, it tells the agent what total rewards it can expect if it chooses an action in the current state and follows the same strategy (policy) for future actions.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F027A8C5-C663-D872-1D80-9FD22EC63EA0}"/>
              </a:ext>
            </a:extLst>
          </p:cNvPr>
          <p:cNvPicPr>
            <a:picLocks noChangeAspect="1"/>
          </p:cNvPicPr>
          <p:nvPr/>
        </p:nvPicPr>
        <p:blipFill>
          <a:blip r:embed="rId2"/>
          <a:stretch>
            <a:fillRect/>
          </a:stretch>
        </p:blipFill>
        <p:spPr>
          <a:xfrm>
            <a:off x="2491427" y="2839341"/>
            <a:ext cx="7209145" cy="3444538"/>
          </a:xfrm>
          <a:prstGeom prst="rect">
            <a:avLst/>
          </a:prstGeom>
        </p:spPr>
      </p:pic>
    </p:spTree>
    <p:extLst>
      <p:ext uri="{BB962C8B-B14F-4D97-AF65-F5344CB8AC3E}">
        <p14:creationId xmlns:p14="http://schemas.microsoft.com/office/powerpoint/2010/main" val="3755547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DC1D05-9185-1C10-2B4C-303A8934BF05}"/>
              </a:ext>
            </a:extLst>
          </p:cNvPr>
          <p:cNvPicPr>
            <a:picLocks noGrp="1" noChangeAspect="1"/>
          </p:cNvPicPr>
          <p:nvPr>
            <p:ph idx="1"/>
          </p:nvPr>
        </p:nvPicPr>
        <p:blipFill>
          <a:blip r:embed="rId2"/>
          <a:stretch>
            <a:fillRect/>
          </a:stretch>
        </p:blipFill>
        <p:spPr>
          <a:xfrm>
            <a:off x="-26868" y="614053"/>
            <a:ext cx="12285423" cy="5596556"/>
          </a:xfrm>
        </p:spPr>
      </p:pic>
    </p:spTree>
    <p:extLst>
      <p:ext uri="{BB962C8B-B14F-4D97-AF65-F5344CB8AC3E}">
        <p14:creationId xmlns:p14="http://schemas.microsoft.com/office/powerpoint/2010/main" val="523208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91E41F-BD90-328C-A398-69BA1553E2F7}"/>
              </a:ext>
            </a:extLst>
          </p:cNvPr>
          <p:cNvPicPr>
            <a:picLocks noGrp="1" noChangeAspect="1"/>
          </p:cNvPicPr>
          <p:nvPr>
            <p:ph idx="1"/>
          </p:nvPr>
        </p:nvPicPr>
        <p:blipFill>
          <a:blip r:embed="rId2"/>
          <a:stretch>
            <a:fillRect/>
          </a:stretch>
        </p:blipFill>
        <p:spPr>
          <a:xfrm>
            <a:off x="1338445" y="181754"/>
            <a:ext cx="9554799" cy="6461155"/>
          </a:xfrm>
        </p:spPr>
      </p:pic>
    </p:spTree>
    <p:extLst>
      <p:ext uri="{BB962C8B-B14F-4D97-AF65-F5344CB8AC3E}">
        <p14:creationId xmlns:p14="http://schemas.microsoft.com/office/powerpoint/2010/main" val="312426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7980C1-0702-6026-B1D5-51B3BFE397EC}"/>
              </a:ext>
            </a:extLst>
          </p:cNvPr>
          <p:cNvPicPr>
            <a:picLocks noGrp="1" noChangeAspect="1"/>
          </p:cNvPicPr>
          <p:nvPr>
            <p:ph idx="1"/>
          </p:nvPr>
        </p:nvPicPr>
        <p:blipFill>
          <a:blip r:embed="rId2"/>
          <a:stretch>
            <a:fillRect/>
          </a:stretch>
        </p:blipFill>
        <p:spPr>
          <a:xfrm>
            <a:off x="771444" y="187840"/>
            <a:ext cx="10688798" cy="6448983"/>
          </a:xfrm>
        </p:spPr>
      </p:pic>
    </p:spTree>
    <p:extLst>
      <p:ext uri="{BB962C8B-B14F-4D97-AF65-F5344CB8AC3E}">
        <p14:creationId xmlns:p14="http://schemas.microsoft.com/office/powerpoint/2010/main" val="3042772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F5B158-5C2F-20B5-9B64-E19D871509C8}"/>
              </a:ext>
            </a:extLst>
          </p:cNvPr>
          <p:cNvPicPr>
            <a:picLocks noGrp="1" noChangeAspect="1"/>
          </p:cNvPicPr>
          <p:nvPr>
            <p:ph idx="1"/>
          </p:nvPr>
        </p:nvPicPr>
        <p:blipFill>
          <a:blip r:embed="rId2"/>
          <a:stretch>
            <a:fillRect/>
          </a:stretch>
        </p:blipFill>
        <p:spPr>
          <a:xfrm>
            <a:off x="687764" y="304992"/>
            <a:ext cx="10856159" cy="6214678"/>
          </a:xfrm>
        </p:spPr>
      </p:pic>
    </p:spTree>
    <p:extLst>
      <p:ext uri="{BB962C8B-B14F-4D97-AF65-F5344CB8AC3E}">
        <p14:creationId xmlns:p14="http://schemas.microsoft.com/office/powerpoint/2010/main" val="205701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pPr algn="just">
              <a:buFont typeface="Arial" panose="020B0604020202020204" pitchFamily="34" charset="0"/>
              <a:buChar char="•"/>
            </a:pPr>
            <a:r>
              <a:rPr lang="en-US" b="0" i="0" dirty="0">
                <a:solidFill>
                  <a:srgbClr val="2B2A29"/>
                </a:solidFill>
                <a:effectLst/>
                <a:latin typeface="montserrat" panose="00000500000000000000" pitchFamily="2" charset="0"/>
              </a:rPr>
              <a:t>The agent interacts with the environment and explores it by itself. The primary goal of an agent in reinforcement learning is to improve the performance by getting the maximum positive rewards.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agent learns with the process of hit and trial, and based on the experience, it learns to perform the task in a better way. Hence, we can say that </a:t>
            </a:r>
            <a:r>
              <a:rPr lang="en-US" b="1" i="1" dirty="0">
                <a:solidFill>
                  <a:srgbClr val="2B2A29"/>
                </a:solidFill>
                <a:effectLst/>
                <a:latin typeface="montserrat" panose="00000500000000000000" pitchFamily="2" charset="0"/>
              </a:rPr>
              <a:t>"Reinforcement learning is a type of machine learning method where an intelligent agent (computer program) interacts with the environment and learns to act within that."</a:t>
            </a:r>
            <a:r>
              <a:rPr lang="en-US" b="0" i="0" dirty="0">
                <a:solidFill>
                  <a:srgbClr val="2B2A29"/>
                </a:solidFill>
                <a:effectLst/>
                <a:latin typeface="montserrat" panose="00000500000000000000" pitchFamily="2" charset="0"/>
              </a:rPr>
              <a:t> How a Robotic dog learns the movement of his arms is an example of Reinforcement learning.</a:t>
            </a:r>
          </a:p>
          <a:p>
            <a:endParaRPr lang="en-IN" dirty="0"/>
          </a:p>
        </p:txBody>
      </p:sp>
    </p:spTree>
    <p:extLst>
      <p:ext uri="{BB962C8B-B14F-4D97-AF65-F5344CB8AC3E}">
        <p14:creationId xmlns:p14="http://schemas.microsoft.com/office/powerpoint/2010/main" val="2107205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1322A5-F5A6-4A6A-3495-45B20F2A30C7}"/>
              </a:ext>
            </a:extLst>
          </p:cNvPr>
          <p:cNvPicPr>
            <a:picLocks noGrp="1" noChangeAspect="1"/>
          </p:cNvPicPr>
          <p:nvPr>
            <p:ph idx="1"/>
          </p:nvPr>
        </p:nvPicPr>
        <p:blipFill>
          <a:blip r:embed="rId2"/>
          <a:stretch>
            <a:fillRect/>
          </a:stretch>
        </p:blipFill>
        <p:spPr>
          <a:xfrm>
            <a:off x="732394" y="645293"/>
            <a:ext cx="10766899" cy="5534076"/>
          </a:xfrm>
        </p:spPr>
      </p:pic>
    </p:spTree>
    <p:extLst>
      <p:ext uri="{BB962C8B-B14F-4D97-AF65-F5344CB8AC3E}">
        <p14:creationId xmlns:p14="http://schemas.microsoft.com/office/powerpoint/2010/main" val="1124550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083CE5-AB05-D794-A999-E2DB68E66F38}"/>
              </a:ext>
            </a:extLst>
          </p:cNvPr>
          <p:cNvPicPr>
            <a:picLocks noGrp="1" noChangeAspect="1"/>
          </p:cNvPicPr>
          <p:nvPr>
            <p:ph idx="1"/>
          </p:nvPr>
        </p:nvPicPr>
        <p:blipFill>
          <a:blip r:embed="rId2"/>
          <a:stretch>
            <a:fillRect/>
          </a:stretch>
        </p:blipFill>
        <p:spPr>
          <a:xfrm>
            <a:off x="482468" y="153809"/>
            <a:ext cx="11266752" cy="6517044"/>
          </a:xfrm>
        </p:spPr>
      </p:pic>
    </p:spTree>
    <p:extLst>
      <p:ext uri="{BB962C8B-B14F-4D97-AF65-F5344CB8AC3E}">
        <p14:creationId xmlns:p14="http://schemas.microsoft.com/office/powerpoint/2010/main" val="979300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Extensions of the Q-Function</a:t>
            </a:r>
          </a:p>
          <a:p>
            <a:r>
              <a:rPr lang="en-US" dirty="0"/>
              <a:t>In practice, the Q-function can be extended or approximated in different ways, depending on the complexity of the problem:</a:t>
            </a:r>
          </a:p>
          <a:p>
            <a:pPr>
              <a:buFont typeface="Arial" panose="020B0604020202020204" pitchFamily="34" charset="0"/>
              <a:buChar char="•"/>
            </a:pPr>
            <a:r>
              <a:rPr lang="en-US" b="1" dirty="0"/>
              <a:t>Deep Q-Learning (DQN):</a:t>
            </a:r>
            <a:r>
              <a:rPr lang="en-US" dirty="0"/>
              <a:t> When the state or action space is large, the Q-function can be approximated using deep neural networks. This leads to the </a:t>
            </a:r>
            <a:r>
              <a:rPr lang="en-US" b="1" dirty="0"/>
              <a:t>Deep Q-Network</a:t>
            </a:r>
            <a:r>
              <a:rPr lang="en-US" dirty="0"/>
              <a:t> (DQN) algorithm, where a neural network is trained to approximate Q(</a:t>
            </a:r>
            <a:r>
              <a:rPr lang="en-US" dirty="0" err="1"/>
              <a:t>s,a</a:t>
            </a:r>
            <a:r>
              <a:rPr lang="en-US" dirty="0"/>
              <a:t>)Q(s, a)Q(</a:t>
            </a:r>
            <a:r>
              <a:rPr lang="en-US" dirty="0" err="1"/>
              <a:t>s,a</a:t>
            </a:r>
            <a:r>
              <a:rPr lang="en-US" dirty="0"/>
              <a:t>) for all state-action pairs.</a:t>
            </a:r>
          </a:p>
          <a:p>
            <a:pPr>
              <a:buFont typeface="Arial" panose="020B0604020202020204" pitchFamily="34" charset="0"/>
              <a:buChar char="•"/>
            </a:pPr>
            <a:r>
              <a:rPr lang="en-US" b="1" dirty="0"/>
              <a:t>Double Q-Learning:</a:t>
            </a:r>
            <a:r>
              <a:rPr lang="en-US" dirty="0"/>
              <a:t> This variation addresses the problem of overestimation bias in Q-learning by maintaining two sets of Q-values, which help reduce the bias when updating the Q-function.</a:t>
            </a:r>
          </a:p>
          <a:p>
            <a:pPr>
              <a:buFont typeface="Arial" panose="020B0604020202020204" pitchFamily="34" charset="0"/>
              <a:buChar char="•"/>
            </a:pPr>
            <a:r>
              <a:rPr lang="en-US" b="1" dirty="0"/>
              <a:t>Multi-Agent Q-Learning:</a:t>
            </a:r>
            <a:r>
              <a:rPr lang="en-US" dirty="0"/>
              <a:t> In multi-agent environments, the Q-function is adapted to account for the presence of other agents, leading to algorithms like </a:t>
            </a:r>
            <a:r>
              <a:rPr lang="en-US" b="1" dirty="0"/>
              <a:t>Independent Q-Learning</a:t>
            </a:r>
            <a:r>
              <a:rPr lang="en-US" dirty="0"/>
              <a:t> or </a:t>
            </a:r>
            <a:r>
              <a:rPr lang="en-US" b="1" dirty="0"/>
              <a:t>Joint Action Learners</a:t>
            </a:r>
            <a:r>
              <a:rPr lang="en-US" dirty="0"/>
              <a:t>.</a:t>
            </a:r>
          </a:p>
          <a:p>
            <a:endParaRPr lang="en-IN" dirty="0"/>
          </a:p>
        </p:txBody>
      </p:sp>
    </p:spTree>
    <p:extLst>
      <p:ext uri="{BB962C8B-B14F-4D97-AF65-F5344CB8AC3E}">
        <p14:creationId xmlns:p14="http://schemas.microsoft.com/office/powerpoint/2010/main" val="1501166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Conclusion</a:t>
            </a:r>
          </a:p>
          <a:p>
            <a:r>
              <a:rPr lang="en-US" dirty="0"/>
              <a:t>The </a:t>
            </a:r>
            <a:r>
              <a:rPr lang="en-US" b="1" dirty="0"/>
              <a:t>state-action value function (Q-function)</a:t>
            </a:r>
            <a:r>
              <a:rPr lang="en-US" dirty="0"/>
              <a:t> is a fundamental concept in reinforcement learning, representing the expected future reward of taking an action in a given state and following a particular policy thereafter. </a:t>
            </a:r>
          </a:p>
          <a:p>
            <a:endParaRPr lang="en-US" dirty="0"/>
          </a:p>
          <a:p>
            <a:r>
              <a:rPr lang="en-US" dirty="0"/>
              <a:t>It serves as the foundation for various RL algorithms, including Q-learning and Deep Q-Networks (DQN), and plays a vital role in enabling agents to make informed decisions and discover optimal policies in their environments.</a:t>
            </a:r>
          </a:p>
          <a:p>
            <a:endParaRPr lang="en-IN" dirty="0"/>
          </a:p>
        </p:txBody>
      </p:sp>
    </p:spTree>
    <p:extLst>
      <p:ext uri="{BB962C8B-B14F-4D97-AF65-F5344CB8AC3E}">
        <p14:creationId xmlns:p14="http://schemas.microsoft.com/office/powerpoint/2010/main" val="3835614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dirty="0"/>
              <a:t>The </a:t>
            </a:r>
            <a:r>
              <a:rPr lang="en-US" b="1" dirty="0"/>
              <a:t>Bellman Equation</a:t>
            </a:r>
            <a:r>
              <a:rPr lang="en-US" dirty="0"/>
              <a:t> is a fundamental concept in </a:t>
            </a:r>
            <a:r>
              <a:rPr lang="en-US" b="1" dirty="0"/>
              <a:t>Reinforcement Learning (RL)</a:t>
            </a:r>
            <a:r>
              <a:rPr lang="en-US" dirty="0"/>
              <a:t>, particularly in the context of </a:t>
            </a:r>
            <a:r>
              <a:rPr lang="en-US" b="1" dirty="0"/>
              <a:t>Markov Decision Processes (MDPs)</a:t>
            </a:r>
            <a:r>
              <a:rPr lang="en-US" dirty="0"/>
              <a:t>. It provides a recursive decomposition of the value of a decision problem, breaking it into immediate reward plus the value of the subsequent states.</a:t>
            </a:r>
          </a:p>
          <a:p>
            <a:endParaRPr lang="en-US" dirty="0"/>
          </a:p>
          <a:p>
            <a:r>
              <a:rPr lang="en-US" dirty="0"/>
              <a:t> This equation helps in determining the optimal policy (set of actions) to maximize long-term rewards in decision-making scenarios.</a:t>
            </a:r>
            <a:endParaRPr lang="en-IN" dirty="0"/>
          </a:p>
        </p:txBody>
      </p:sp>
    </p:spTree>
    <p:extLst>
      <p:ext uri="{BB962C8B-B14F-4D97-AF65-F5344CB8AC3E}">
        <p14:creationId xmlns:p14="http://schemas.microsoft.com/office/powerpoint/2010/main" val="1231645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Key Components:</a:t>
            </a:r>
          </a:p>
          <a:p>
            <a:pPr>
              <a:buFont typeface="+mj-lt"/>
              <a:buAutoNum type="arabicPeriod"/>
            </a:pPr>
            <a:r>
              <a:rPr lang="en-US" b="1" dirty="0"/>
              <a:t>State (s)</a:t>
            </a:r>
            <a:r>
              <a:rPr lang="en-US" dirty="0"/>
              <a:t>: Represents the current situation or environment the agent is in.</a:t>
            </a:r>
          </a:p>
          <a:p>
            <a:pPr>
              <a:buFont typeface="+mj-lt"/>
              <a:buAutoNum type="arabicPeriod"/>
            </a:pPr>
            <a:r>
              <a:rPr lang="en-US" b="1" dirty="0"/>
              <a:t>Action (a)</a:t>
            </a:r>
            <a:r>
              <a:rPr lang="en-US" dirty="0"/>
              <a:t>: The decision or action the agent takes from the current state.</a:t>
            </a:r>
          </a:p>
          <a:p>
            <a:pPr>
              <a:buFont typeface="+mj-lt"/>
              <a:buAutoNum type="arabicPeriod"/>
            </a:pPr>
            <a:r>
              <a:rPr lang="en-US" b="1" dirty="0"/>
              <a:t>Reward (r)</a:t>
            </a:r>
            <a:r>
              <a:rPr lang="en-US" dirty="0"/>
              <a:t>: The immediate return or feedback the agent receives after taking an action.</a:t>
            </a:r>
          </a:p>
          <a:p>
            <a:pPr>
              <a:buFont typeface="+mj-lt"/>
              <a:buAutoNum type="arabicPeriod"/>
            </a:pPr>
            <a:r>
              <a:rPr lang="en-US" b="1" dirty="0"/>
              <a:t>Policy (π)</a:t>
            </a:r>
            <a:r>
              <a:rPr lang="en-US" dirty="0"/>
              <a:t>: The strategy the agent follows to decide which action to take in each state.</a:t>
            </a:r>
          </a:p>
          <a:p>
            <a:pPr>
              <a:buFont typeface="+mj-lt"/>
              <a:buAutoNum type="arabicPeriod"/>
            </a:pPr>
            <a:r>
              <a:rPr lang="en-US" b="1" dirty="0"/>
              <a:t>Value Function (V)</a:t>
            </a:r>
            <a:r>
              <a:rPr lang="en-US" dirty="0"/>
              <a:t>: Measures the long-term value or expected cumulative reward of being in a state under a specific policy.</a:t>
            </a:r>
          </a:p>
          <a:p>
            <a:pPr>
              <a:buFont typeface="+mj-lt"/>
              <a:buAutoNum type="arabicPeriod"/>
            </a:pPr>
            <a:r>
              <a:rPr lang="en-US" b="1" dirty="0"/>
              <a:t>Discount Factor (γ)</a:t>
            </a:r>
            <a:r>
              <a:rPr lang="en-US" dirty="0"/>
              <a:t>: A factor between 0 and 1 that discounts future rewards, indicating that rewards received sooner are preferred over those received later.</a:t>
            </a:r>
          </a:p>
          <a:p>
            <a:endParaRPr lang="en-IN" dirty="0"/>
          </a:p>
        </p:txBody>
      </p:sp>
    </p:spTree>
    <p:extLst>
      <p:ext uri="{BB962C8B-B14F-4D97-AF65-F5344CB8AC3E}">
        <p14:creationId xmlns:p14="http://schemas.microsoft.com/office/powerpoint/2010/main" val="2061810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Bellman Equation for Value Function</a:t>
            </a:r>
          </a:p>
          <a:p>
            <a:r>
              <a:rPr lang="en-US" dirty="0"/>
              <a:t>The </a:t>
            </a:r>
            <a:r>
              <a:rPr lang="en-US" b="1" dirty="0"/>
              <a:t>Bellman equation</a:t>
            </a:r>
            <a:r>
              <a:rPr lang="en-US" dirty="0"/>
              <a:t> for the value function V(s)V(s)V(s) expresses the value of a state as the expected reward from taking an action and then following the optimal policy from the resulting next state. It can be written as: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3CC68DF-09F7-6A57-0A83-09DAD3605511}"/>
              </a:ext>
            </a:extLst>
          </p:cNvPr>
          <p:cNvPicPr>
            <a:picLocks noChangeAspect="1"/>
          </p:cNvPicPr>
          <p:nvPr/>
        </p:nvPicPr>
        <p:blipFill>
          <a:blip r:embed="rId2"/>
          <a:stretch>
            <a:fillRect/>
          </a:stretch>
        </p:blipFill>
        <p:spPr>
          <a:xfrm>
            <a:off x="1401519" y="2282827"/>
            <a:ext cx="9388961" cy="3767858"/>
          </a:xfrm>
          <a:prstGeom prst="rect">
            <a:avLst/>
          </a:prstGeom>
        </p:spPr>
      </p:pic>
    </p:spTree>
    <p:extLst>
      <p:ext uri="{BB962C8B-B14F-4D97-AF65-F5344CB8AC3E}">
        <p14:creationId xmlns:p14="http://schemas.microsoft.com/office/powerpoint/2010/main" val="2215223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C3BAF8-2B6A-77DA-C088-E0840F975A34}"/>
              </a:ext>
            </a:extLst>
          </p:cNvPr>
          <p:cNvPicPr>
            <a:picLocks noGrp="1" noChangeAspect="1"/>
          </p:cNvPicPr>
          <p:nvPr>
            <p:ph idx="1"/>
          </p:nvPr>
        </p:nvPicPr>
        <p:blipFill>
          <a:blip r:embed="rId2"/>
          <a:stretch>
            <a:fillRect/>
          </a:stretch>
        </p:blipFill>
        <p:spPr>
          <a:xfrm>
            <a:off x="1084866" y="1175778"/>
            <a:ext cx="10061955" cy="4473106"/>
          </a:xfrm>
        </p:spPr>
      </p:pic>
    </p:spTree>
    <p:extLst>
      <p:ext uri="{BB962C8B-B14F-4D97-AF65-F5344CB8AC3E}">
        <p14:creationId xmlns:p14="http://schemas.microsoft.com/office/powerpoint/2010/main" val="1454953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Use in Reinforcement Learning:</a:t>
            </a:r>
          </a:p>
          <a:p>
            <a:r>
              <a:rPr lang="en-US" dirty="0"/>
              <a:t>The Bellman equation is crucial for </a:t>
            </a:r>
            <a:r>
              <a:rPr lang="en-US" b="1" dirty="0"/>
              <a:t>Dynamic Programming</a:t>
            </a:r>
            <a:r>
              <a:rPr lang="en-US" dirty="0"/>
              <a:t> methods like </a:t>
            </a:r>
            <a:r>
              <a:rPr lang="en-US" b="1" dirty="0"/>
              <a:t>Value Iteration</a:t>
            </a:r>
            <a:r>
              <a:rPr lang="en-US" dirty="0"/>
              <a:t> and </a:t>
            </a:r>
            <a:r>
              <a:rPr lang="en-US" b="1" dirty="0"/>
              <a:t>Policy Iteration</a:t>
            </a:r>
            <a:r>
              <a:rPr lang="en-US" dirty="0"/>
              <a:t> in RL. It allows the agent to update its estimates of state values (or action values) by repeatedly applying the equation, leading to convergence towards the optimal value function and policy.</a:t>
            </a:r>
          </a:p>
          <a:p>
            <a:r>
              <a:rPr lang="en-US" dirty="0"/>
              <a:t>In summary, the Bellman equation provides a recursive way to solve for the value of decisions in sequential decision-making problems, and it forms the backbone of many algorithms in reinforcement learning.</a:t>
            </a:r>
          </a:p>
          <a:p>
            <a:endParaRPr lang="en-IN" dirty="0"/>
          </a:p>
        </p:txBody>
      </p:sp>
    </p:spTree>
    <p:extLst>
      <p:ext uri="{BB962C8B-B14F-4D97-AF65-F5344CB8AC3E}">
        <p14:creationId xmlns:p14="http://schemas.microsoft.com/office/powerpoint/2010/main" val="2174256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1. Interactive Game Simulation:</a:t>
            </a:r>
          </a:p>
          <a:p>
            <a:pPr>
              <a:buFont typeface="Arial" panose="020B0604020202020204" pitchFamily="34" charset="0"/>
              <a:buChar char="•"/>
            </a:pPr>
            <a:r>
              <a:rPr lang="en-US" b="1" dirty="0"/>
              <a:t>Wow Moment</a:t>
            </a:r>
            <a:r>
              <a:rPr lang="en-US" dirty="0"/>
              <a:t>: Let students play a simple </a:t>
            </a:r>
            <a:r>
              <a:rPr lang="en-US" b="1" dirty="0"/>
              <a:t>grid-based game</a:t>
            </a:r>
            <a:r>
              <a:rPr lang="en-US" dirty="0"/>
              <a:t> where an agent must find its way to a goal while avoiding traps and collecting rewards. The students can see how the agent learns to optimize its path using the Bellman Equation to evaluate states.</a:t>
            </a:r>
          </a:p>
          <a:p>
            <a:pPr>
              <a:buFont typeface="Arial" panose="020B0604020202020204" pitchFamily="34" charset="0"/>
              <a:buChar char="•"/>
            </a:pPr>
            <a:r>
              <a:rPr lang="en-US" b="1" dirty="0"/>
              <a:t>How It Works</a:t>
            </a:r>
            <a:r>
              <a:rPr lang="en-US" dirty="0"/>
              <a:t>: Start with a random policy, then show how applying the Bellman equation helps the agent gradually improve its choices. As the policy improves, students will realize how future rewards and immediate rewards influence decisions.</a:t>
            </a:r>
          </a:p>
          <a:p>
            <a:endParaRPr lang="en-IN" dirty="0"/>
          </a:p>
        </p:txBody>
      </p:sp>
    </p:spTree>
    <p:extLst>
      <p:ext uri="{BB962C8B-B14F-4D97-AF65-F5344CB8AC3E}">
        <p14:creationId xmlns:p14="http://schemas.microsoft.com/office/powerpoint/2010/main" val="243557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0" i="0" dirty="0">
                <a:solidFill>
                  <a:srgbClr val="2B2A29"/>
                </a:solidFill>
                <a:effectLst/>
                <a:latin typeface="montserrat" panose="00000500000000000000" pitchFamily="2" charset="0"/>
              </a:rPr>
              <a:t>It is a core part of </a:t>
            </a:r>
            <a:r>
              <a:rPr lang="en-US" b="0" i="0" u="none" strike="noStrike" dirty="0">
                <a:solidFill>
                  <a:srgbClr val="008000"/>
                </a:solidFill>
                <a:effectLst/>
                <a:latin typeface="montserrat" panose="00000500000000000000" pitchFamily="2" charset="0"/>
                <a:hlinkClick r:id="rId2"/>
              </a:rPr>
              <a:t>Artificial intelligence</a:t>
            </a:r>
            <a:r>
              <a:rPr lang="en-US" b="0" i="0" dirty="0">
                <a:solidFill>
                  <a:srgbClr val="2B2A29"/>
                </a:solidFill>
                <a:effectLst/>
                <a:latin typeface="montserrat" panose="00000500000000000000" pitchFamily="2" charset="0"/>
              </a:rPr>
              <a:t>, and all </a:t>
            </a:r>
            <a:r>
              <a:rPr lang="en-US" b="0" i="0" u="none" strike="noStrike" dirty="0">
                <a:solidFill>
                  <a:srgbClr val="008000"/>
                </a:solidFill>
                <a:effectLst/>
                <a:latin typeface="montserrat" panose="00000500000000000000" pitchFamily="2" charset="0"/>
                <a:hlinkClick r:id="rId3"/>
              </a:rPr>
              <a:t>AI agent</a:t>
            </a:r>
            <a:r>
              <a:rPr lang="en-US" b="0" i="0" dirty="0">
                <a:solidFill>
                  <a:srgbClr val="2B2A29"/>
                </a:solidFill>
                <a:effectLst/>
                <a:latin typeface="montserrat" panose="00000500000000000000" pitchFamily="2" charset="0"/>
              </a:rPr>
              <a:t> works on the concept of reinforcement learning. Here we do not need to pre-program the agent, as it learns from its own experience without any human intervention.</a:t>
            </a:r>
          </a:p>
          <a:p>
            <a:endParaRPr lang="en-IN" dirty="0"/>
          </a:p>
        </p:txBody>
      </p:sp>
    </p:spTree>
    <p:extLst>
      <p:ext uri="{BB962C8B-B14F-4D97-AF65-F5344CB8AC3E}">
        <p14:creationId xmlns:p14="http://schemas.microsoft.com/office/powerpoint/2010/main" val="1342972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 Real-Life Decision-Making Example:</a:t>
            </a:r>
          </a:p>
          <a:p>
            <a:pPr>
              <a:buFont typeface="Arial" panose="020B0604020202020204" pitchFamily="34" charset="0"/>
              <a:buChar char="•"/>
            </a:pPr>
            <a:r>
              <a:rPr lang="en-US" b="1" dirty="0"/>
              <a:t>Wow Moment</a:t>
            </a:r>
            <a:r>
              <a:rPr lang="en-US" dirty="0"/>
              <a:t>: Introduce a relatable scenario like </a:t>
            </a:r>
            <a:r>
              <a:rPr lang="en-US" b="1" dirty="0"/>
              <a:t>planning a trip with multiple stops</a:t>
            </a:r>
            <a:r>
              <a:rPr lang="en-US" dirty="0"/>
              <a:t>. The students must consider immediate benefits (fun at each destination) vs. future costs (time, money). Demonstrate how the Bellman equation models this real-life problem by balancing short-term and long-term rewards.</a:t>
            </a:r>
          </a:p>
          <a:p>
            <a:pPr>
              <a:buFont typeface="Arial" panose="020B0604020202020204" pitchFamily="34" charset="0"/>
              <a:buChar char="•"/>
            </a:pPr>
            <a:r>
              <a:rPr lang="en-US" b="1" dirty="0"/>
              <a:t>How It Works</a:t>
            </a:r>
            <a:r>
              <a:rPr lang="en-US" dirty="0"/>
              <a:t>: Let students make their own decisions for each stop, calculate the "value" of their plan, and compare it to the optimal plan generated by applying the Bellman equation. They will be surprised to see how a mathematical model can make better decisions!</a:t>
            </a:r>
          </a:p>
          <a:p>
            <a:endParaRPr lang="en-IN" dirty="0"/>
          </a:p>
        </p:txBody>
      </p:sp>
    </p:spTree>
    <p:extLst>
      <p:ext uri="{BB962C8B-B14F-4D97-AF65-F5344CB8AC3E}">
        <p14:creationId xmlns:p14="http://schemas.microsoft.com/office/powerpoint/2010/main" val="1431407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Robotics Simulation:</a:t>
            </a:r>
          </a:p>
          <a:p>
            <a:pPr>
              <a:buFont typeface="Arial" panose="020B0604020202020204" pitchFamily="34" charset="0"/>
              <a:buChar char="•"/>
            </a:pPr>
            <a:r>
              <a:rPr lang="en-US" b="1" dirty="0"/>
              <a:t>Wow Moment</a:t>
            </a:r>
            <a:r>
              <a:rPr lang="en-US" dirty="0"/>
              <a:t>: Show a </a:t>
            </a:r>
            <a:r>
              <a:rPr lang="en-US" b="1" dirty="0"/>
              <a:t>robot navigating a maze</a:t>
            </a:r>
            <a:r>
              <a:rPr lang="en-US" dirty="0"/>
              <a:t> with obstacles. At first, the robot gets stuck or takes inefficient paths. After running an algorithm based on the Bellman equation, the robot learns to navigate the maze quickly and efficiently.</a:t>
            </a:r>
          </a:p>
          <a:p>
            <a:pPr>
              <a:buFont typeface="Arial" panose="020B0604020202020204" pitchFamily="34" charset="0"/>
              <a:buChar char="•"/>
            </a:pPr>
            <a:r>
              <a:rPr lang="en-US" b="1" dirty="0"/>
              <a:t>How It Works</a:t>
            </a:r>
            <a:r>
              <a:rPr lang="en-US" dirty="0"/>
              <a:t>: Use a simulation tool (or a physical robot if available) to illustrate how reinforcement learning with the Bellman equation allows the robot to learn from its actions. Students will be impressed by how the robot "learns" over time.</a:t>
            </a:r>
          </a:p>
          <a:p>
            <a:endParaRPr lang="en-IN" dirty="0"/>
          </a:p>
        </p:txBody>
      </p:sp>
    </p:spTree>
    <p:extLst>
      <p:ext uri="{BB962C8B-B14F-4D97-AF65-F5344CB8AC3E}">
        <p14:creationId xmlns:p14="http://schemas.microsoft.com/office/powerpoint/2010/main" val="3147883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Financial Investment Scenario:</a:t>
            </a:r>
          </a:p>
          <a:p>
            <a:pPr>
              <a:buFont typeface="Arial" panose="020B0604020202020204" pitchFamily="34" charset="0"/>
              <a:buChar char="•"/>
            </a:pPr>
            <a:r>
              <a:rPr lang="en-US" b="1" dirty="0"/>
              <a:t>Wow Moment</a:t>
            </a:r>
            <a:r>
              <a:rPr lang="en-US" dirty="0"/>
              <a:t>: Frame a financial problem: "Should you invest in a stock now or later?" Explain that this decision can be modeled with the Bellman equation, where immediate rewards (current stock price) and future rewards (potential future price) are taken into account.</a:t>
            </a:r>
          </a:p>
          <a:p>
            <a:pPr>
              <a:buFont typeface="Arial" panose="020B0604020202020204" pitchFamily="34" charset="0"/>
              <a:buChar char="•"/>
            </a:pPr>
            <a:r>
              <a:rPr lang="en-US" b="1" dirty="0"/>
              <a:t>How It Works</a:t>
            </a:r>
            <a:r>
              <a:rPr lang="en-US" dirty="0"/>
              <a:t>: Present a scenario with fluctuating stock prices over time and ask students to use the Bellman equation to maximize their long-term investment returns. Seeing the optimal decision in such a real-world context is a powerful "aha!" moment.</a:t>
            </a:r>
          </a:p>
          <a:p>
            <a:endParaRPr lang="en-IN" dirty="0"/>
          </a:p>
        </p:txBody>
      </p:sp>
    </p:spTree>
    <p:extLst>
      <p:ext uri="{BB962C8B-B14F-4D97-AF65-F5344CB8AC3E}">
        <p14:creationId xmlns:p14="http://schemas.microsoft.com/office/powerpoint/2010/main" val="3806767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Traffic Light Optimization:</a:t>
            </a:r>
          </a:p>
          <a:p>
            <a:pPr>
              <a:buFont typeface="Arial" panose="020B0604020202020204" pitchFamily="34" charset="0"/>
              <a:buChar char="•"/>
            </a:pPr>
            <a:r>
              <a:rPr lang="en-US" b="1" dirty="0"/>
              <a:t>Wow Moment</a:t>
            </a:r>
            <a:r>
              <a:rPr lang="en-US" dirty="0"/>
              <a:t>: Present a scenario where students control </a:t>
            </a:r>
            <a:r>
              <a:rPr lang="en-US" b="1" dirty="0"/>
              <a:t>traffic lights at an intersection</a:t>
            </a:r>
            <a:r>
              <a:rPr lang="en-US" dirty="0"/>
              <a:t>. At first, cars may get stuck in traffic. After applying the Bellman equation, the traffic lights optimize flow to minimize wait time.</a:t>
            </a:r>
          </a:p>
          <a:p>
            <a:pPr>
              <a:buFont typeface="Arial" panose="020B0604020202020204" pitchFamily="34" charset="0"/>
              <a:buChar char="•"/>
            </a:pPr>
            <a:r>
              <a:rPr lang="en-US" b="1" dirty="0"/>
              <a:t>How It Works</a:t>
            </a:r>
            <a:r>
              <a:rPr lang="en-US" dirty="0"/>
              <a:t>: Use a simple traffic simulation to demonstrate how the Bellman equation can model this problem. By balancing immediate rewards (few cars at the intersection) and future states (incoming traffic), students can see the efficiency of RL in real-world traffic management.</a:t>
            </a:r>
          </a:p>
          <a:p>
            <a:endParaRPr lang="en-IN" dirty="0"/>
          </a:p>
        </p:txBody>
      </p:sp>
    </p:spTree>
    <p:extLst>
      <p:ext uri="{BB962C8B-B14F-4D97-AF65-F5344CB8AC3E}">
        <p14:creationId xmlns:p14="http://schemas.microsoft.com/office/powerpoint/2010/main" val="292948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AI-powered Virtual Assistant:</a:t>
            </a:r>
          </a:p>
          <a:p>
            <a:pPr>
              <a:buFont typeface="Arial" panose="020B0604020202020204" pitchFamily="34" charset="0"/>
              <a:buChar char="•"/>
            </a:pPr>
            <a:r>
              <a:rPr lang="en-US" b="1" dirty="0"/>
              <a:t>Wow Moment</a:t>
            </a:r>
            <a:r>
              <a:rPr lang="en-US" dirty="0"/>
              <a:t>: Create a story where an </a:t>
            </a:r>
            <a:r>
              <a:rPr lang="en-US" b="1" dirty="0"/>
              <a:t>AI virtual assistant</a:t>
            </a:r>
            <a:r>
              <a:rPr lang="en-US" dirty="0"/>
              <a:t> is trying to schedule tasks for its user. The assistant must balance immediate rewards (completing urgent tasks) with future benefits (scheduling breaks to avoid burnout). Applying the Bellman equation optimizes the assistant's decisions.</a:t>
            </a:r>
          </a:p>
          <a:p>
            <a:pPr>
              <a:buFont typeface="Arial" panose="020B0604020202020204" pitchFamily="34" charset="0"/>
              <a:buChar char="•"/>
            </a:pPr>
            <a:r>
              <a:rPr lang="en-US" b="1" dirty="0"/>
              <a:t>How It Works</a:t>
            </a:r>
            <a:r>
              <a:rPr lang="en-US" dirty="0"/>
              <a:t>: Show how the assistant's actions evolve as it learns to prioritize based on the Bellman equation. The wow factor comes when students realize that everyday tools like virtual assistants can be powered by reinforcement learning principles.</a:t>
            </a:r>
          </a:p>
          <a:p>
            <a:endParaRPr lang="en-IN" dirty="0"/>
          </a:p>
        </p:txBody>
      </p:sp>
    </p:spTree>
    <p:extLst>
      <p:ext uri="{BB962C8B-B14F-4D97-AF65-F5344CB8AC3E}">
        <p14:creationId xmlns:p14="http://schemas.microsoft.com/office/powerpoint/2010/main" val="1527627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dirty="0"/>
              <a:t>Personalized Learning Path:</a:t>
            </a:r>
          </a:p>
          <a:p>
            <a:pPr>
              <a:buFont typeface="Arial" panose="020B0604020202020204" pitchFamily="34" charset="0"/>
              <a:buChar char="•"/>
            </a:pPr>
            <a:r>
              <a:rPr lang="en-US" b="1" dirty="0"/>
              <a:t>Wow Moment</a:t>
            </a:r>
            <a:r>
              <a:rPr lang="en-US" dirty="0"/>
              <a:t>: Tailor a </a:t>
            </a:r>
            <a:r>
              <a:rPr lang="en-US" b="1" dirty="0"/>
              <a:t>personalized study path</a:t>
            </a:r>
            <a:r>
              <a:rPr lang="en-US" dirty="0"/>
              <a:t> for each student based on their current understanding of a subject (current state) and their long-term goal (mastering the topic). The study plan can be optimized using the Bellman equation to maximize their learning over time.</a:t>
            </a:r>
          </a:p>
          <a:p>
            <a:pPr>
              <a:buFont typeface="Arial" panose="020B0604020202020204" pitchFamily="34" charset="0"/>
              <a:buChar char="•"/>
            </a:pPr>
            <a:r>
              <a:rPr lang="en-US" b="1" dirty="0"/>
              <a:t>How It Works</a:t>
            </a:r>
            <a:r>
              <a:rPr lang="en-US" dirty="0"/>
              <a:t>: Let students input their current understanding, and use the Bellman equation to generate an optimal path for study sessions. </a:t>
            </a:r>
            <a:r>
              <a:rPr lang="en-US"/>
              <a:t>They will be amazed to see how this could guide their learning trajectory.</a:t>
            </a:r>
          </a:p>
          <a:p>
            <a:endParaRPr lang="en-IN" dirty="0"/>
          </a:p>
        </p:txBody>
      </p:sp>
    </p:spTree>
    <p:extLst>
      <p:ext uri="{BB962C8B-B14F-4D97-AF65-F5344CB8AC3E}">
        <p14:creationId xmlns:p14="http://schemas.microsoft.com/office/powerpoint/2010/main" val="3017391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endParaRPr lang="en-IN" dirty="0"/>
          </a:p>
        </p:txBody>
      </p:sp>
    </p:spTree>
    <p:extLst>
      <p:ext uri="{BB962C8B-B14F-4D97-AF65-F5344CB8AC3E}">
        <p14:creationId xmlns:p14="http://schemas.microsoft.com/office/powerpoint/2010/main" val="109294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r>
              <a:rPr lang="en-US" b="1" i="0" dirty="0">
                <a:solidFill>
                  <a:srgbClr val="2B2A29"/>
                </a:solidFill>
                <a:effectLst/>
                <a:latin typeface="montserrat" panose="00000500000000000000" pitchFamily="2" charset="0"/>
              </a:rPr>
              <a:t>Example:</a:t>
            </a:r>
            <a:r>
              <a:rPr lang="en-US" b="0" i="0" dirty="0">
                <a:solidFill>
                  <a:srgbClr val="2B2A29"/>
                </a:solidFill>
                <a:effectLst/>
                <a:latin typeface="montserrat" panose="00000500000000000000" pitchFamily="2" charset="0"/>
              </a:rPr>
              <a:t> Suppose there is an AI agent present within a maze environment, and his goal is to find the diamond. The agent interacts with the environment by performing some actions, and based on those actions, the state of the agent gets changed, and it also receives a reward or penalty as feedback.</a:t>
            </a:r>
          </a:p>
          <a:p>
            <a:endParaRPr lang="en-IN" dirty="0"/>
          </a:p>
        </p:txBody>
      </p:sp>
    </p:spTree>
    <p:extLst>
      <p:ext uri="{BB962C8B-B14F-4D97-AF65-F5344CB8AC3E}">
        <p14:creationId xmlns:p14="http://schemas.microsoft.com/office/powerpoint/2010/main" val="4265822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pPr algn="just">
              <a:buFont typeface="Arial" panose="020B0604020202020204" pitchFamily="34" charset="0"/>
              <a:buChar char="•"/>
            </a:pPr>
            <a:r>
              <a:rPr lang="en-US" b="0" i="0" dirty="0">
                <a:solidFill>
                  <a:srgbClr val="2B2A29"/>
                </a:solidFill>
                <a:effectLst/>
                <a:latin typeface="montserrat" panose="00000500000000000000" pitchFamily="2" charset="0"/>
              </a:rPr>
              <a:t>The agent continues doing these three things (</a:t>
            </a:r>
            <a:r>
              <a:rPr lang="en-US" b="1" i="0" dirty="0">
                <a:solidFill>
                  <a:srgbClr val="2B2A29"/>
                </a:solidFill>
                <a:effectLst/>
                <a:latin typeface="montserrat" panose="00000500000000000000" pitchFamily="2" charset="0"/>
              </a:rPr>
              <a:t>take action, change state/remain in the same state, and get feedback</a:t>
            </a:r>
            <a:r>
              <a:rPr lang="en-US" b="0" i="0" dirty="0">
                <a:solidFill>
                  <a:srgbClr val="2B2A29"/>
                </a:solidFill>
                <a:effectLst/>
                <a:latin typeface="montserrat" panose="00000500000000000000" pitchFamily="2" charset="0"/>
              </a:rPr>
              <a:t>), and by doing these actions, he learns and explores the environment.</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agent learns that what actions lead to positive feedback or rewards and what actions lead to negative feedback penalty. As a positive reward, the agent gets a positive point, and as a penalty, it gets a negative point.</a:t>
            </a:r>
          </a:p>
          <a:p>
            <a:endParaRPr lang="en-IN" dirty="0"/>
          </a:p>
        </p:txBody>
      </p:sp>
    </p:spTree>
    <p:extLst>
      <p:ext uri="{BB962C8B-B14F-4D97-AF65-F5344CB8AC3E}">
        <p14:creationId xmlns:p14="http://schemas.microsoft.com/office/powerpoint/2010/main" val="143321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Reinforcement Learning">
            <a:extLst>
              <a:ext uri="{FF2B5EF4-FFF2-40B4-BE49-F238E27FC236}">
                <a16:creationId xmlns:a16="http://schemas.microsoft.com/office/drawing/2014/main" id="{C938F1FE-7E9D-1FC5-F918-A8764BD4C3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9394" y="1540669"/>
            <a:ext cx="41529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4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D276-700C-3B9C-33D6-719B865C34D9}"/>
              </a:ext>
            </a:extLst>
          </p:cNvPr>
          <p:cNvSpPr>
            <a:spLocks noGrp="1"/>
          </p:cNvSpPr>
          <p:nvPr>
            <p:ph idx="1"/>
          </p:nvPr>
        </p:nvSpPr>
        <p:spPr>
          <a:xfrm>
            <a:off x="265471" y="127818"/>
            <a:ext cx="11700387" cy="6567949"/>
          </a:xfrm>
        </p:spPr>
        <p:txBody>
          <a:bodyPr/>
          <a:lstStyle/>
          <a:p>
            <a:pPr algn="l"/>
            <a:r>
              <a:rPr lang="en-US" b="0" i="0" dirty="0">
                <a:solidFill>
                  <a:srgbClr val="1D1D27"/>
                </a:solidFill>
                <a:effectLst/>
                <a:latin typeface="montserrat" panose="00000500000000000000" pitchFamily="2" charset="0"/>
              </a:rPr>
              <a:t>Key Features of Reinforcement Learning</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In RL, the agent is not instructed about the environment and what actions need to be taken.</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It is based on the hit and trial process.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agent takes the next action and changes states according to the feedback of the previous action.</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agent may get a delayed reward.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environment is stochastic, and the agent needs to explore it to reach to get the maximum positive rewards.</a:t>
            </a:r>
          </a:p>
          <a:p>
            <a:endParaRPr lang="en-IN" dirty="0"/>
          </a:p>
        </p:txBody>
      </p:sp>
    </p:spTree>
    <p:extLst>
      <p:ext uri="{BB962C8B-B14F-4D97-AF65-F5344CB8AC3E}">
        <p14:creationId xmlns:p14="http://schemas.microsoft.com/office/powerpoint/2010/main" val="206470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3705</Words>
  <Application>Microsoft Office PowerPoint</Application>
  <PresentationFormat>Widescreen</PresentationFormat>
  <Paragraphs>163</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anandkumar10007@outlook.com</dc:creator>
  <cp:lastModifiedBy>anandkumar10007@outlook.com</cp:lastModifiedBy>
  <cp:revision>5</cp:revision>
  <dcterms:created xsi:type="dcterms:W3CDTF">2024-10-07T07:21:30Z</dcterms:created>
  <dcterms:modified xsi:type="dcterms:W3CDTF">2024-11-30T06:00:11Z</dcterms:modified>
</cp:coreProperties>
</file>