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5" r:id="rId18"/>
    <p:sldId id="306" r:id="rId19"/>
    <p:sldId id="272" r:id="rId20"/>
    <p:sldId id="273" r:id="rId21"/>
    <p:sldId id="274" r:id="rId22"/>
    <p:sldId id="307" r:id="rId23"/>
    <p:sldId id="308"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12192000" cy="6858000"/>
  <p:notesSz cx="6858000" cy="9144000"/>
  <p:embeddedFontLst>
    <p:embeddedFont>
      <p:font typeface="Calibri" panose="020F0502020204030204" pitchFamily="34" charset="0"/>
      <p:regular r:id="rId56"/>
      <p:bold r:id="rId57"/>
      <p:italic r:id="rId58"/>
      <p:boldItalic r:id="rId59"/>
    </p:embeddedFont>
    <p:embeddedFont>
      <p:font typeface="Inter" panose="020B0604020202020204" charset="0"/>
      <p:regular r:id="rId60"/>
      <p:bold r:id="rId61"/>
      <p:italic r:id="rId62"/>
      <p:boldItalic r:id="rId63"/>
    </p:embeddedFont>
    <p:embeddedFont>
      <p:font typeface="Nunito"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ghQphJDZWu9+JLqIkxKrbqKekU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834738291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83473829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8"/>
          <p:cNvSpPr>
            <a:spLocks noGrp="1"/>
          </p:cNvSpPr>
          <p:nvPr>
            <p:ph type="pic" idx="2"/>
          </p:nvPr>
        </p:nvSpPr>
        <p:spPr>
          <a:xfrm>
            <a:off x="5183188" y="987425"/>
            <a:ext cx="6172200" cy="4873625"/>
          </a:xfrm>
          <a:prstGeom prst="rect">
            <a:avLst/>
          </a:prstGeom>
          <a:noFill/>
          <a:ln>
            <a:noFill/>
          </a:ln>
        </p:spPr>
      </p:sp>
      <p:sp>
        <p:nvSpPr>
          <p:cNvPr id="64" name="Google Shape;64;p5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89988" y="1876508"/>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Times New Roman"/>
              <a:buNone/>
            </a:pPr>
            <a:r>
              <a:rPr lang="en-IN" dirty="0">
                <a:solidFill>
                  <a:srgbClr val="FF0000"/>
                </a:solidFill>
                <a:latin typeface="Times New Roman"/>
                <a:ea typeface="Times New Roman"/>
                <a:cs typeface="Times New Roman"/>
                <a:sym typeface="Times New Roman"/>
              </a:rPr>
              <a:t>Unit: 2 (Machine learning clustering algorithms-II)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0"/>
          <p:cNvPicPr preferRelativeResize="0"/>
          <p:nvPr/>
        </p:nvPicPr>
        <p:blipFill rotWithShape="1">
          <a:blip r:embed="rId3">
            <a:alphaModFix/>
          </a:blip>
          <a:srcRect/>
          <a:stretch/>
        </p:blipFill>
        <p:spPr>
          <a:xfrm>
            <a:off x="2223472" y="772598"/>
            <a:ext cx="7668751" cy="4606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1"/>
          <p:cNvPicPr preferRelativeResize="0"/>
          <p:nvPr/>
        </p:nvPicPr>
        <p:blipFill rotWithShape="1">
          <a:blip r:embed="rId3">
            <a:alphaModFix/>
          </a:blip>
          <a:srcRect/>
          <a:stretch/>
        </p:blipFill>
        <p:spPr>
          <a:xfrm>
            <a:off x="2566849" y="801213"/>
            <a:ext cx="6409702" cy="35482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2"/>
          <p:cNvPicPr preferRelativeResize="0"/>
          <p:nvPr/>
        </p:nvPicPr>
        <p:blipFill rotWithShape="1">
          <a:blip r:embed="rId3">
            <a:alphaModFix/>
          </a:blip>
          <a:srcRect/>
          <a:stretch/>
        </p:blipFill>
        <p:spPr>
          <a:xfrm>
            <a:off x="2223472" y="772599"/>
            <a:ext cx="6066325" cy="533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3"/>
          <p:cNvPicPr preferRelativeResize="0"/>
          <p:nvPr/>
        </p:nvPicPr>
        <p:blipFill rotWithShape="1">
          <a:blip r:embed="rId3">
            <a:alphaModFix/>
          </a:blip>
          <a:srcRect/>
          <a:stretch/>
        </p:blipFill>
        <p:spPr>
          <a:xfrm>
            <a:off x="2223472" y="1716885"/>
            <a:ext cx="7439833" cy="34337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14"/>
          <p:cNvPicPr preferRelativeResize="0"/>
          <p:nvPr/>
        </p:nvPicPr>
        <p:blipFill rotWithShape="1">
          <a:blip r:embed="rId3">
            <a:alphaModFix/>
          </a:blip>
          <a:srcRect/>
          <a:stretch/>
        </p:blipFill>
        <p:spPr>
          <a:xfrm>
            <a:off x="2223472" y="772598"/>
            <a:ext cx="6981997" cy="54081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5"/>
          <p:cNvPicPr preferRelativeResize="0"/>
          <p:nvPr/>
        </p:nvPicPr>
        <p:blipFill rotWithShape="1">
          <a:blip r:embed="rId3">
            <a:alphaModFix/>
          </a:blip>
          <a:srcRect t="-1460" b="1460"/>
          <a:stretch/>
        </p:blipFill>
        <p:spPr>
          <a:xfrm>
            <a:off x="2223471" y="813913"/>
            <a:ext cx="7783210" cy="52364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6"/>
          <p:cNvPicPr preferRelativeResize="0"/>
          <p:nvPr/>
        </p:nvPicPr>
        <p:blipFill rotWithShape="1">
          <a:blip r:embed="rId3">
            <a:alphaModFix/>
          </a:blip>
          <a:srcRect/>
          <a:stretch/>
        </p:blipFill>
        <p:spPr>
          <a:xfrm>
            <a:off x="2241805" y="199020"/>
            <a:ext cx="7210915" cy="4606974"/>
          </a:xfrm>
          <a:prstGeom prst="rect">
            <a:avLst/>
          </a:prstGeom>
          <a:noFill/>
          <a:ln>
            <a:noFill/>
          </a:ln>
        </p:spPr>
      </p:pic>
      <p:sp>
        <p:nvSpPr>
          <p:cNvPr id="161" name="Google Shape;161;p16"/>
          <p:cNvSpPr/>
          <p:nvPr/>
        </p:nvSpPr>
        <p:spPr>
          <a:xfrm>
            <a:off x="396240" y="4929078"/>
            <a:ext cx="11308080" cy="163121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Calibri"/>
                <a:ea typeface="Calibri"/>
                <a:cs typeface="Calibri"/>
                <a:sym typeface="Calibri"/>
              </a:rPr>
              <a:t>Point anomalies (Outliers), also known as global anomalies, refer to individual data points that deviate significantly from the rest of the data. These anomalies are isolated and stand out from the majority of the data points.</a:t>
            </a:r>
            <a:endParaRPr dirty="0"/>
          </a:p>
          <a:p>
            <a:pPr marL="342900" marR="0" lvl="0" indent="-342900" algn="l" rtl="0">
              <a:spcBef>
                <a:spcPts val="0"/>
              </a:spcBef>
              <a:spcAft>
                <a:spcPts val="0"/>
              </a:spcAft>
              <a:buClr>
                <a:schemeClr val="dk1"/>
              </a:buClr>
              <a:buSzPts val="2000"/>
              <a:buFont typeface="Arial"/>
              <a:buChar char="•"/>
            </a:pPr>
            <a:r>
              <a:rPr lang="en-IN" sz="2000" dirty="0">
                <a:solidFill>
                  <a:schemeClr val="dk1"/>
                </a:solidFill>
                <a:latin typeface="Calibri"/>
                <a:ea typeface="Calibri"/>
                <a:cs typeface="Calibri"/>
                <a:sym typeface="Calibri"/>
              </a:rPr>
              <a:t>Example: Detecting a fraudulent credit card transaction where the transaction amount is far larger or smaller than the typical spending behaviour of the cardholder.</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p2">
            <a:extLst>
              <a:ext uri="{FF2B5EF4-FFF2-40B4-BE49-F238E27FC236}">
                <a16:creationId xmlns:a16="http://schemas.microsoft.com/office/drawing/2014/main" id="{8DBB0CE7-EEB5-4D07-9B50-24B9CF49E99B}"/>
              </a:ext>
            </a:extLst>
          </p:cNvPr>
          <p:cNvSpPr/>
          <p:nvPr/>
        </p:nvSpPr>
        <p:spPr>
          <a:xfrm>
            <a:off x="543791" y="302644"/>
            <a:ext cx="11419609" cy="56322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libri"/>
                <a:ea typeface="Calibri"/>
                <a:cs typeface="Calibri"/>
                <a:sym typeface="Calibri"/>
              </a:rPr>
              <a:t>Point Anomalies (Outliers)</a:t>
            </a:r>
          </a:p>
          <a:p>
            <a:pPr marL="0" marR="0" lvl="0" indent="0" algn="l" rtl="0">
              <a:spcBef>
                <a:spcPts val="0"/>
              </a:spcBef>
              <a:spcAft>
                <a:spcPts val="0"/>
              </a:spcAft>
              <a:buNone/>
            </a:pPr>
            <a:endParaRPr lang="en-US"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b="0" i="0" u="none" strike="noStrike" cap="none" dirty="0">
                <a:solidFill>
                  <a:schemeClr val="dk1"/>
                </a:solidFill>
                <a:latin typeface="Calibri"/>
                <a:ea typeface="Calibri"/>
                <a:cs typeface="Calibri"/>
                <a:sym typeface="Calibri"/>
              </a:rPr>
              <a:t>Point anomalies, also known as outliers, are data points that significantly differ from the rest of the dataset. These anomalies can be classified into two subcategories:</a:t>
            </a:r>
          </a:p>
          <a:p>
            <a:pPr marL="0" marR="0" lvl="0" indent="0" algn="l" rtl="0">
              <a:spcBef>
                <a:spcPts val="0"/>
              </a:spcBef>
              <a:spcAft>
                <a:spcPts val="0"/>
              </a:spcAft>
              <a:buNone/>
            </a:pPr>
            <a:endParaRPr lang="en-US" sz="2400" b="0" i="0" u="none" strike="noStrike" cap="none" dirty="0">
              <a:solidFill>
                <a:schemeClr val="dk1"/>
              </a:solidFill>
              <a:latin typeface="Calibri"/>
              <a:ea typeface="Calibri"/>
              <a:cs typeface="Calibri"/>
              <a:sym typeface="Calibri"/>
            </a:endParaRPr>
          </a:p>
          <a:p>
            <a:pPr marL="457200" marR="0" lvl="0" indent="-457200" algn="just" rtl="0">
              <a:spcBef>
                <a:spcPts val="0"/>
              </a:spcBef>
              <a:spcAft>
                <a:spcPts val="0"/>
              </a:spcAft>
              <a:buAutoNum type="arabicPeriod"/>
            </a:pPr>
            <a:r>
              <a:rPr lang="en-US" sz="2400" b="1" i="0" u="none" strike="noStrike" cap="none" dirty="0">
                <a:solidFill>
                  <a:schemeClr val="dk1"/>
                </a:solidFill>
                <a:latin typeface="Calibri"/>
                <a:ea typeface="Calibri"/>
                <a:cs typeface="Calibri"/>
                <a:sym typeface="Calibri"/>
              </a:rPr>
              <a:t>Univariate outliers: </a:t>
            </a:r>
            <a:r>
              <a:rPr lang="en-US" sz="2400" b="0" i="0" u="none" strike="noStrike" cap="none" dirty="0">
                <a:solidFill>
                  <a:schemeClr val="dk1"/>
                </a:solidFill>
                <a:latin typeface="Calibri"/>
                <a:ea typeface="Calibri"/>
                <a:cs typeface="Calibri"/>
                <a:sym typeface="Calibri"/>
              </a:rPr>
              <a:t>These are deviations from the norm within a single data set. For example, in a sales database, a customer age of 150 would be considered a univariate outlier. Such anomalies can be easily identified by examining individual data points and comparing them to the expected range or distribution of values within the dataset.</a:t>
            </a:r>
          </a:p>
          <a:p>
            <a:pPr marR="0" lvl="0" algn="just" rtl="0">
              <a:spcBef>
                <a:spcPts val="0"/>
              </a:spcBef>
              <a:spcAft>
                <a:spcPts val="0"/>
              </a:spcAft>
            </a:pPr>
            <a:endParaRPr lang="en-US"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b="1" i="0" u="none" strike="noStrike" cap="none" dirty="0">
                <a:solidFill>
                  <a:schemeClr val="dk1"/>
                </a:solidFill>
                <a:latin typeface="Calibri"/>
                <a:ea typeface="Calibri"/>
                <a:cs typeface="Calibri"/>
                <a:sym typeface="Calibri"/>
              </a:rPr>
              <a:t>2. Multivariate outliers: </a:t>
            </a:r>
            <a:r>
              <a:rPr lang="en-US" sz="2400" b="0" i="0" u="none" strike="noStrike" cap="none" dirty="0">
                <a:solidFill>
                  <a:schemeClr val="dk1"/>
                </a:solidFill>
                <a:latin typeface="Calibri"/>
                <a:ea typeface="Calibri"/>
                <a:cs typeface="Calibri"/>
                <a:sym typeface="Calibri"/>
              </a:rPr>
              <a:t>These anomalies are identified by considering multiple variables together. For instance, a purchase with an unusually high quantity of a rarely bought item together would be a multivariate outlier. Detecting multivariate outliers requires a more complex analysis that takes into account the relationships and correlations between different variables.</a:t>
            </a:r>
            <a:endParaRPr dirty="0"/>
          </a:p>
        </p:txBody>
      </p:sp>
    </p:spTree>
    <p:extLst>
      <p:ext uri="{BB962C8B-B14F-4D97-AF65-F5344CB8AC3E}">
        <p14:creationId xmlns:p14="http://schemas.microsoft.com/office/powerpoint/2010/main" val="168967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p2">
            <a:extLst>
              <a:ext uri="{FF2B5EF4-FFF2-40B4-BE49-F238E27FC236}">
                <a16:creationId xmlns:a16="http://schemas.microsoft.com/office/drawing/2014/main" id="{8DBB0CE7-EEB5-4D07-9B50-24B9CF49E99B}"/>
              </a:ext>
            </a:extLst>
          </p:cNvPr>
          <p:cNvSpPr/>
          <p:nvPr/>
        </p:nvSpPr>
        <p:spPr>
          <a:xfrm>
            <a:off x="543791" y="302644"/>
            <a:ext cx="11419609" cy="6370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a:solidFill>
                  <a:schemeClr val="dk1"/>
                </a:solidFill>
                <a:latin typeface="Calibri"/>
                <a:ea typeface="Calibri"/>
                <a:cs typeface="Calibri"/>
                <a:sym typeface="Calibri"/>
              </a:rPr>
              <a:t>Point Anomalies (Outliers)</a:t>
            </a:r>
          </a:p>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Point anomalies can be identified using various statistical methods and visualization techniques:</a:t>
            </a:r>
          </a:p>
          <a:p>
            <a:pPr marL="457200" marR="0" lvl="0" indent="-457200" algn="just" rtl="0">
              <a:spcBef>
                <a:spcPts val="0"/>
              </a:spcBef>
              <a:spcAft>
                <a:spcPts val="0"/>
              </a:spcAft>
              <a:buFont typeface="+mj-lt"/>
              <a:buAutoNum type="arabicPeriod"/>
            </a:pPr>
            <a:r>
              <a:rPr lang="en-US" sz="2400" b="1" i="0" u="none" strike="noStrike" cap="none" dirty="0">
                <a:solidFill>
                  <a:schemeClr val="dk1"/>
                </a:solidFill>
                <a:latin typeface="Calibri"/>
                <a:ea typeface="Calibri"/>
                <a:cs typeface="Calibri"/>
                <a:sym typeface="Calibri"/>
              </a:rPr>
              <a:t>Z-scores: </a:t>
            </a:r>
            <a:r>
              <a:rPr lang="en-US" sz="2400" b="0" i="0" u="none" strike="noStrike" cap="none" dirty="0">
                <a:solidFill>
                  <a:schemeClr val="dk1"/>
                </a:solidFill>
                <a:latin typeface="Calibri"/>
                <a:ea typeface="Calibri"/>
                <a:cs typeface="Calibri"/>
                <a:sym typeface="Calibri"/>
              </a:rPr>
              <a:t>By calculating standard deviations, outliers that fall outside a specific range (e.g., 3 standard deviations from the mean) can be identified. This method is particularly useful for identifying univariate outliers and helps in understanding the extent to which a data point deviates from the norm.</a:t>
            </a:r>
          </a:p>
          <a:p>
            <a:pPr marL="457200" marR="0" lvl="0" indent="-457200" algn="just" rtl="0">
              <a:spcBef>
                <a:spcPts val="0"/>
              </a:spcBef>
              <a:spcAft>
                <a:spcPts val="0"/>
              </a:spcAft>
              <a:buFont typeface="+mj-lt"/>
              <a:buAutoNum type="arabicPeriod"/>
            </a:pPr>
            <a:r>
              <a:rPr lang="en-US" sz="2400" b="1" i="0" u="none" strike="noStrike" cap="none" dirty="0">
                <a:solidFill>
                  <a:schemeClr val="dk1"/>
                </a:solidFill>
                <a:latin typeface="Calibri"/>
                <a:ea typeface="Calibri"/>
                <a:cs typeface="Calibri"/>
                <a:sym typeface="Calibri"/>
              </a:rPr>
              <a:t>Interquartile Range (IQR): </a:t>
            </a:r>
            <a:r>
              <a:rPr lang="en-US" sz="2400" b="0" i="0" u="none" strike="noStrike" cap="none" dirty="0">
                <a:solidFill>
                  <a:schemeClr val="dk1"/>
                </a:solidFill>
                <a:latin typeface="Calibri"/>
                <a:ea typeface="Calibri"/>
                <a:cs typeface="Calibri"/>
                <a:sym typeface="Calibri"/>
              </a:rPr>
              <a:t>IQR defines the range of typical values and helps identify outliers beyond the upper or lower quartile boundaries. This technique is robust to extreme values and provides a non-parametric approach to outlier detection.</a:t>
            </a:r>
          </a:p>
          <a:p>
            <a:pPr marL="457200" marR="0" lvl="0" indent="-457200" algn="just" rtl="0">
              <a:spcBef>
                <a:spcPts val="0"/>
              </a:spcBef>
              <a:spcAft>
                <a:spcPts val="0"/>
              </a:spcAft>
              <a:buFont typeface="+mj-lt"/>
              <a:buAutoNum type="arabicPeriod"/>
            </a:pPr>
            <a:r>
              <a:rPr lang="en-US" sz="2400" b="1" i="0" u="none" strike="noStrike" cap="none" dirty="0">
                <a:solidFill>
                  <a:schemeClr val="dk1"/>
                </a:solidFill>
                <a:latin typeface="Calibri"/>
                <a:ea typeface="Calibri"/>
                <a:cs typeface="Calibri"/>
                <a:sym typeface="Calibri"/>
              </a:rPr>
              <a:t>Boxplots: </a:t>
            </a:r>
            <a:r>
              <a:rPr lang="en-US" sz="2400" b="0" i="0" u="none" strike="noStrike" cap="none" dirty="0">
                <a:solidFill>
                  <a:schemeClr val="dk1"/>
                </a:solidFill>
                <a:latin typeface="Calibri"/>
                <a:ea typeface="Calibri"/>
                <a:cs typeface="Calibri"/>
                <a:sym typeface="Calibri"/>
              </a:rPr>
              <a:t>These visualizations represent the distribution of data, with outliers appearing as data points outside the box whiskers. Boxplots offer a quick and intuitive way to identify outliers and understand the overall distribution of the dataset.</a:t>
            </a:r>
          </a:p>
          <a:p>
            <a:pPr marL="457200" marR="0" lvl="0" indent="-457200" algn="just" rtl="0">
              <a:spcBef>
                <a:spcPts val="0"/>
              </a:spcBef>
              <a:spcAft>
                <a:spcPts val="0"/>
              </a:spcAft>
              <a:buFont typeface="+mj-lt"/>
              <a:buAutoNum type="arabicPeriod"/>
            </a:pPr>
            <a:r>
              <a:rPr lang="en-US" sz="2400" b="1" i="0" u="none" strike="noStrike" cap="none" dirty="0">
                <a:solidFill>
                  <a:schemeClr val="dk1"/>
                </a:solidFill>
                <a:latin typeface="Calibri"/>
                <a:ea typeface="Calibri"/>
                <a:cs typeface="Calibri"/>
                <a:sym typeface="Calibri"/>
              </a:rPr>
              <a:t>Scatterplots: </a:t>
            </a:r>
            <a:r>
              <a:rPr lang="en-US" sz="2400" b="0" i="0" u="none" strike="noStrike" cap="none" dirty="0">
                <a:solidFill>
                  <a:schemeClr val="dk1"/>
                </a:solidFill>
                <a:latin typeface="Calibri"/>
                <a:ea typeface="Calibri"/>
                <a:cs typeface="Calibri"/>
                <a:sym typeface="Calibri"/>
              </a:rPr>
              <a:t>Scatterplots can reveal unusual patterns or clusters that might indicate outliers, especially in multivariate analysis. By plotting different variables against each other, scatterplots help in identifying data points that deviate from the expected relationships or trends.</a:t>
            </a:r>
          </a:p>
        </p:txBody>
      </p:sp>
    </p:spTree>
    <p:extLst>
      <p:ext uri="{BB962C8B-B14F-4D97-AF65-F5344CB8AC3E}">
        <p14:creationId xmlns:p14="http://schemas.microsoft.com/office/powerpoint/2010/main" val="220714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p:nvPr/>
        </p:nvSpPr>
        <p:spPr>
          <a:xfrm>
            <a:off x="304799" y="2039127"/>
            <a:ext cx="11341331" cy="353943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Contextual anomalies, also called conditional anomalies, are data points that are considered anomalous only within a specific context or condition. These anomalies might be normal in one context but abnormal in another.</a:t>
            </a:r>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Example: An increase in web traffic on a retail website during holiday seasons might not be anomalous, but the same traffic increase on a different website not related to retail during the same time could be considered anomalous.</a:t>
            </a:r>
            <a:endParaRPr/>
          </a:p>
        </p:txBody>
      </p:sp>
      <p:sp>
        <p:nvSpPr>
          <p:cNvPr id="167" name="Google Shape;167;p17"/>
          <p:cNvSpPr txBox="1"/>
          <p:nvPr/>
        </p:nvSpPr>
        <p:spPr>
          <a:xfrm>
            <a:off x="3940233" y="623455"/>
            <a:ext cx="439139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chemeClr val="dk1"/>
                </a:solidFill>
                <a:latin typeface="Calibri"/>
                <a:ea typeface="Calibri"/>
                <a:cs typeface="Calibri"/>
                <a:sym typeface="Calibri"/>
              </a:rPr>
              <a:t>Contextual Anomalies</a:t>
            </a:r>
            <a:endParaRPr sz="36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a:stretch/>
        </p:blipFill>
        <p:spPr>
          <a:xfrm>
            <a:off x="1994553" y="285824"/>
            <a:ext cx="8126587" cy="4692818"/>
          </a:xfrm>
          <a:prstGeom prst="rect">
            <a:avLst/>
          </a:prstGeom>
          <a:noFill/>
          <a:ln>
            <a:noFill/>
          </a:ln>
        </p:spPr>
      </p:pic>
      <p:sp>
        <p:nvSpPr>
          <p:cNvPr id="90" name="Google Shape;90;p2"/>
          <p:cNvSpPr/>
          <p:nvPr/>
        </p:nvSpPr>
        <p:spPr>
          <a:xfrm>
            <a:off x="1343891" y="5128644"/>
            <a:ext cx="1009442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u="none" strike="noStrike" cap="none" dirty="0">
                <a:solidFill>
                  <a:schemeClr val="dk1"/>
                </a:solidFill>
                <a:latin typeface="Calibri"/>
                <a:ea typeface="Calibri"/>
                <a:cs typeface="Calibri"/>
                <a:sym typeface="Calibri"/>
              </a:rPr>
              <a:t>Anomaly detection in machine learning refers to the process of identifying data points or patterns that deviate significantly from the norm or the expected </a:t>
            </a:r>
            <a:r>
              <a:rPr lang="en-IN" sz="2400" b="0" i="0" u="none" strike="noStrike" cap="none" dirty="0" err="1">
                <a:solidFill>
                  <a:schemeClr val="dk1"/>
                </a:solidFill>
                <a:latin typeface="Calibri"/>
                <a:ea typeface="Calibri"/>
                <a:cs typeface="Calibri"/>
                <a:sym typeface="Calibri"/>
              </a:rPr>
              <a:t>behavior</a:t>
            </a:r>
            <a:r>
              <a:rPr lang="en-IN" sz="2400" b="0" i="0" u="none" strike="noStrike" cap="none" dirty="0">
                <a:solidFill>
                  <a:schemeClr val="dk1"/>
                </a:solidFill>
                <a:latin typeface="Calibri"/>
                <a:ea typeface="Calibri"/>
                <a:cs typeface="Calibri"/>
                <a:sym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8"/>
          <p:cNvPicPr preferRelativeResize="0"/>
          <p:nvPr/>
        </p:nvPicPr>
        <p:blipFill rotWithShape="1">
          <a:blip r:embed="rId3">
            <a:alphaModFix/>
          </a:blip>
          <a:srcRect/>
          <a:stretch/>
        </p:blipFill>
        <p:spPr>
          <a:xfrm>
            <a:off x="2223471" y="801213"/>
            <a:ext cx="7783210" cy="53795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9"/>
          <p:cNvPicPr preferRelativeResize="0"/>
          <p:nvPr/>
        </p:nvPicPr>
        <p:blipFill rotWithShape="1">
          <a:blip r:embed="rId3">
            <a:alphaModFix/>
          </a:blip>
          <a:srcRect/>
          <a:stretch/>
        </p:blipFill>
        <p:spPr>
          <a:xfrm>
            <a:off x="2223471" y="572295"/>
            <a:ext cx="7783210" cy="5265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p2">
            <a:extLst>
              <a:ext uri="{FF2B5EF4-FFF2-40B4-BE49-F238E27FC236}">
                <a16:creationId xmlns:a16="http://schemas.microsoft.com/office/drawing/2014/main" id="{6D60289A-5369-4446-A722-FD9C86C93324}"/>
              </a:ext>
            </a:extLst>
          </p:cNvPr>
          <p:cNvSpPr/>
          <p:nvPr/>
        </p:nvSpPr>
        <p:spPr>
          <a:xfrm>
            <a:off x="543791" y="302644"/>
            <a:ext cx="11419609" cy="5262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Behavioral Anomalies</a:t>
            </a:r>
          </a:p>
          <a:p>
            <a:pPr marL="0" marR="0" lvl="0" indent="0" algn="l" rtl="0">
              <a:spcBef>
                <a:spcPts val="0"/>
              </a:spcBef>
              <a:spcAft>
                <a:spcPts val="0"/>
              </a:spcAft>
              <a:buNone/>
            </a:pPr>
            <a:endParaRPr lang="en-US" sz="2400"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Behavioral anomalies refer to deviations from expected patterns or norms in the behavior of a system, entity, or individual. </a:t>
            </a:r>
          </a:p>
          <a:p>
            <a:pPr marL="342900" marR="0" lvl="0"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These anomalies are identified based on the behavior of the data or process over time or across different scenarios. </a:t>
            </a:r>
          </a:p>
          <a:p>
            <a:pPr marL="342900" marR="0" lvl="0"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latin typeface="Calibri"/>
                <a:ea typeface="Calibri"/>
                <a:cs typeface="Calibri"/>
                <a:sym typeface="Calibri"/>
              </a:rPr>
              <a:t>Behavioral anomalies are often used in contexts like fraud detection, user behavior analytics, or network security, where the focus is on detecting unusual activities based on historical patterns.</a:t>
            </a:r>
          </a:p>
          <a:p>
            <a:pPr marL="0" marR="0" lvl="0" indent="0" algn="l" rtl="0">
              <a:spcBef>
                <a:spcPts val="0"/>
              </a:spcBef>
              <a:spcAft>
                <a:spcPts val="0"/>
              </a:spcAft>
              <a:buNone/>
            </a:pP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Example: In network security, a behavioral anomaly might be detected if an employee who typically logs in during business hours suddenly starts logging in at odd hours or from unusual locations. This deviation from their typical behavior could indicate a security breach or compromised credentials.</a:t>
            </a:r>
          </a:p>
        </p:txBody>
      </p:sp>
    </p:spTree>
    <p:extLst>
      <p:ext uri="{BB962C8B-B14F-4D97-AF65-F5344CB8AC3E}">
        <p14:creationId xmlns:p14="http://schemas.microsoft.com/office/powerpoint/2010/main" val="23754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p2">
            <a:extLst>
              <a:ext uri="{FF2B5EF4-FFF2-40B4-BE49-F238E27FC236}">
                <a16:creationId xmlns:a16="http://schemas.microsoft.com/office/drawing/2014/main" id="{6D60289A-5369-4446-A722-FD9C86C93324}"/>
              </a:ext>
            </a:extLst>
          </p:cNvPr>
          <p:cNvSpPr/>
          <p:nvPr/>
        </p:nvSpPr>
        <p:spPr>
          <a:xfrm>
            <a:off x="543791" y="302644"/>
            <a:ext cx="11419609"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Contextual Anomalies:</a:t>
            </a:r>
          </a:p>
          <a:p>
            <a:pPr marL="0" marR="0" lvl="0" indent="0" algn="l" rtl="0">
              <a:spcBef>
                <a:spcPts val="0"/>
              </a:spcBef>
              <a:spcAft>
                <a:spcPts val="0"/>
              </a:spcAft>
              <a:buNone/>
            </a:pPr>
            <a:endParaRPr lang="en-US"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dirty="0">
                <a:solidFill>
                  <a:schemeClr val="dk1"/>
                </a:solidFill>
                <a:latin typeface="Calibri"/>
                <a:ea typeface="Calibri"/>
                <a:cs typeface="Calibri"/>
                <a:sym typeface="Calibri"/>
              </a:rPr>
              <a:t>Contextual anomalies are data points that are considered anomalous only when evaluated within a specific context. </a:t>
            </a:r>
          </a:p>
          <a:p>
            <a:pPr marL="0" marR="0" lvl="0" indent="0" algn="just" rtl="0">
              <a:spcBef>
                <a:spcPts val="0"/>
              </a:spcBef>
              <a:spcAft>
                <a:spcPts val="0"/>
              </a:spcAft>
              <a:buNone/>
            </a:pPr>
            <a:r>
              <a:rPr lang="en-US" sz="2400" dirty="0">
                <a:solidFill>
                  <a:schemeClr val="dk1"/>
                </a:solidFill>
                <a:latin typeface="Calibri"/>
                <a:ea typeface="Calibri"/>
                <a:cs typeface="Calibri"/>
                <a:sym typeface="Calibri"/>
              </a:rPr>
              <a:t>Unlike behavioral anomalies, which are more about deviations from general patterns, contextual anomalies depend heavily on the surrounding environment or context, which is defined by specific attributes such as time, location, or conditions.</a:t>
            </a:r>
          </a:p>
          <a:p>
            <a:pPr marL="0" marR="0" lvl="0" indent="0" algn="just" rtl="0">
              <a:spcBef>
                <a:spcPts val="0"/>
              </a:spcBef>
              <a:spcAft>
                <a:spcPts val="0"/>
              </a:spcAft>
              <a:buNone/>
            </a:pPr>
            <a:endParaRPr lang="en-US"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b="1" dirty="0">
                <a:solidFill>
                  <a:schemeClr val="dk1"/>
                </a:solidFill>
                <a:latin typeface="Calibri"/>
                <a:ea typeface="Calibri"/>
                <a:cs typeface="Calibri"/>
                <a:sym typeface="Calibri"/>
              </a:rPr>
              <a:t>Example: </a:t>
            </a:r>
            <a:r>
              <a:rPr lang="en-US" sz="2400" dirty="0">
                <a:solidFill>
                  <a:schemeClr val="dk1"/>
                </a:solidFill>
                <a:latin typeface="Calibri"/>
                <a:ea typeface="Calibri"/>
                <a:cs typeface="Calibri"/>
                <a:sym typeface="Calibri"/>
              </a:rPr>
              <a:t>Consider the temperature in a server room. A temperature of 25°C might be normal during the day but anomalous at night when the expected temperature should be lower. The context here is the time of day, making 25°C a contextual anomaly during the night.</a:t>
            </a:r>
          </a:p>
          <a:p>
            <a:pPr marL="0" marR="0" lvl="0" indent="0" algn="just" rtl="0">
              <a:spcBef>
                <a:spcPts val="0"/>
              </a:spcBef>
              <a:spcAft>
                <a:spcPts val="0"/>
              </a:spcAft>
              <a:buNone/>
            </a:pPr>
            <a:r>
              <a:rPr lang="en-US" sz="2400" b="1" dirty="0">
                <a:solidFill>
                  <a:schemeClr val="dk1"/>
                </a:solidFill>
                <a:latin typeface="Calibri"/>
                <a:ea typeface="Calibri"/>
                <a:cs typeface="Calibri"/>
                <a:sym typeface="Calibri"/>
              </a:rPr>
              <a:t>Key Differences: </a:t>
            </a:r>
            <a:r>
              <a:rPr lang="en-US" sz="2400" dirty="0">
                <a:solidFill>
                  <a:schemeClr val="dk1"/>
                </a:solidFill>
                <a:latin typeface="Calibri"/>
                <a:ea typeface="Calibri"/>
                <a:cs typeface="Calibri"/>
                <a:sym typeface="Calibri"/>
              </a:rPr>
              <a:t>Behavioral anomalies focus on deviations from expected behavior over time or scenarios, without necessarily depending on the context. Contextual anomalies are dependent on the specific context or conditions, meaning a data point might only be considered anomalous when viewed within that particular context.</a:t>
            </a:r>
          </a:p>
        </p:txBody>
      </p:sp>
    </p:spTree>
    <p:extLst>
      <p:ext uri="{BB962C8B-B14F-4D97-AF65-F5344CB8AC3E}">
        <p14:creationId xmlns:p14="http://schemas.microsoft.com/office/powerpoint/2010/main" val="399444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a:stretch/>
        </p:blipFill>
        <p:spPr>
          <a:xfrm>
            <a:off x="2223471" y="1716885"/>
            <a:ext cx="7783210" cy="34337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a:stretch/>
        </p:blipFill>
        <p:spPr>
          <a:xfrm>
            <a:off x="1765635" y="1602426"/>
            <a:ext cx="8698882" cy="4077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2"/>
          <p:cNvPicPr preferRelativeResize="0"/>
          <p:nvPr/>
        </p:nvPicPr>
        <p:blipFill rotWithShape="1">
          <a:blip r:embed="rId3">
            <a:alphaModFix/>
          </a:blip>
          <a:srcRect/>
          <a:stretch/>
        </p:blipFill>
        <p:spPr>
          <a:xfrm>
            <a:off x="2223471" y="1030131"/>
            <a:ext cx="7783210" cy="48072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p:nvPr/>
        </p:nvSpPr>
        <p:spPr>
          <a:xfrm>
            <a:off x="532015" y="1997839"/>
            <a:ext cx="11463249" cy="341632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Collective anomalies, also known as group anomalies or cluster-level anomalies, involve a group or a subset of data instances that collectively exhibit anomalous behavior when considered together. Individually, the data points might appear normal, but their combination is abnormal.</a:t>
            </a:r>
            <a:endParaRPr/>
          </a:p>
          <a:p>
            <a:pPr marL="285750" marR="0" lvl="0" indent="-13335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Example: Identifying a cluster of network devices that exhibit unusual communication patterns compared to the overall network traffic. While each device's behavior might appear normal on its own, the collective behavior of the devices as a group is anomalous.</a:t>
            </a:r>
            <a:endParaRPr/>
          </a:p>
        </p:txBody>
      </p:sp>
      <p:sp>
        <p:nvSpPr>
          <p:cNvPr id="198" name="Google Shape;198;p23"/>
          <p:cNvSpPr txBox="1"/>
          <p:nvPr/>
        </p:nvSpPr>
        <p:spPr>
          <a:xfrm>
            <a:off x="3931919" y="465513"/>
            <a:ext cx="497932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libri"/>
                <a:ea typeface="Calibri"/>
                <a:cs typeface="Calibri"/>
                <a:sym typeface="Calibri"/>
              </a:rPr>
              <a:t>Collective Anomalies</a:t>
            </a:r>
            <a:endParaRPr sz="3200" b="1">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4"/>
          <p:cNvPicPr preferRelativeResize="0"/>
          <p:nvPr/>
        </p:nvPicPr>
        <p:blipFill rotWithShape="1">
          <a:blip r:embed="rId3">
            <a:alphaModFix/>
          </a:blip>
          <a:srcRect/>
          <a:stretch/>
        </p:blipFill>
        <p:spPr>
          <a:xfrm>
            <a:off x="2223472" y="801213"/>
            <a:ext cx="7368296" cy="48072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5"/>
          <p:cNvPicPr preferRelativeResize="0"/>
          <p:nvPr/>
        </p:nvPicPr>
        <p:blipFill rotWithShape="1">
          <a:blip r:embed="rId3">
            <a:alphaModFix/>
          </a:blip>
          <a:srcRect/>
          <a:stretch/>
        </p:blipFill>
        <p:spPr>
          <a:xfrm>
            <a:off x="4069123" y="3090392"/>
            <a:ext cx="3991757" cy="8012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3">
            <a:alphaModFix/>
          </a:blip>
          <a:srcRect/>
          <a:stretch/>
        </p:blipFill>
        <p:spPr>
          <a:xfrm>
            <a:off x="1219200" y="1590675"/>
            <a:ext cx="9753600" cy="3676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6"/>
          <p:cNvPicPr preferRelativeResize="0"/>
          <p:nvPr/>
        </p:nvPicPr>
        <p:blipFill rotWithShape="1">
          <a:blip r:embed="rId3">
            <a:alphaModFix/>
          </a:blip>
          <a:srcRect/>
          <a:stretch/>
        </p:blipFill>
        <p:spPr>
          <a:xfrm>
            <a:off x="2109013" y="772598"/>
            <a:ext cx="7997821" cy="40346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7"/>
          <p:cNvPicPr preferRelativeResize="0"/>
          <p:nvPr/>
        </p:nvPicPr>
        <p:blipFill rotWithShape="1">
          <a:blip r:embed="rId3">
            <a:alphaModFix/>
          </a:blip>
          <a:srcRect/>
          <a:stretch/>
        </p:blipFill>
        <p:spPr>
          <a:xfrm>
            <a:off x="1994554" y="343377"/>
            <a:ext cx="8670267" cy="56084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8"/>
          <p:cNvPicPr preferRelativeResize="0"/>
          <p:nvPr/>
        </p:nvPicPr>
        <p:blipFill rotWithShape="1">
          <a:blip r:embed="rId3">
            <a:alphaModFix/>
          </a:blip>
          <a:srcRect/>
          <a:stretch/>
        </p:blipFill>
        <p:spPr>
          <a:xfrm>
            <a:off x="2781460" y="772598"/>
            <a:ext cx="6538469" cy="52937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9"/>
          <p:cNvPicPr preferRelativeResize="0"/>
          <p:nvPr/>
        </p:nvPicPr>
        <p:blipFill rotWithShape="1">
          <a:blip r:embed="rId3">
            <a:alphaModFix/>
          </a:blip>
          <a:srcRect/>
          <a:stretch/>
        </p:blipFill>
        <p:spPr>
          <a:xfrm>
            <a:off x="1994554" y="772598"/>
            <a:ext cx="8126587" cy="346238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0"/>
          <p:cNvPicPr preferRelativeResize="0"/>
          <p:nvPr/>
        </p:nvPicPr>
        <p:blipFill rotWithShape="1">
          <a:blip r:embed="rId3">
            <a:alphaModFix/>
          </a:blip>
          <a:srcRect/>
          <a:stretch/>
        </p:blipFill>
        <p:spPr>
          <a:xfrm>
            <a:off x="1994553" y="801213"/>
            <a:ext cx="8584423" cy="4463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1"/>
          <p:cNvPicPr preferRelativeResize="0"/>
          <p:nvPr/>
        </p:nvPicPr>
        <p:blipFill rotWithShape="1">
          <a:blip r:embed="rId3">
            <a:alphaModFix/>
          </a:blip>
          <a:srcRect/>
          <a:stretch/>
        </p:blipFill>
        <p:spPr>
          <a:xfrm>
            <a:off x="1880094" y="1716885"/>
            <a:ext cx="8698882" cy="309039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Inter"/>
              <a:buNone/>
            </a:pPr>
            <a:r>
              <a:rPr lang="en-IN" b="1" i="0">
                <a:solidFill>
                  <a:srgbClr val="000000"/>
                </a:solidFill>
                <a:highlight>
                  <a:srgbClr val="FFFFFF"/>
                </a:highlight>
                <a:latin typeface="Inter"/>
                <a:ea typeface="Inter"/>
                <a:cs typeface="Inter"/>
                <a:sym typeface="Inter"/>
              </a:rPr>
              <a:t>Advantages of Anomaly Detection</a:t>
            </a:r>
            <a:endParaRPr/>
          </a:p>
        </p:txBody>
      </p:sp>
      <p:sp>
        <p:nvSpPr>
          <p:cNvPr id="244" name="Google Shape;24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just" rtl="0">
              <a:lnSpc>
                <a:spcPct val="90000"/>
              </a:lnSpc>
              <a:spcBef>
                <a:spcPts val="0"/>
              </a:spcBef>
              <a:spcAft>
                <a:spcPts val="0"/>
              </a:spcAft>
              <a:buClr>
                <a:schemeClr val="dk1"/>
              </a:buClr>
              <a:buSzPct val="100000"/>
              <a:buFont typeface="Arial"/>
              <a:buChar char="•"/>
            </a:pPr>
            <a:r>
              <a:rPr lang="en-IN" b="1" i="0">
                <a:highlight>
                  <a:srgbClr val="FFFFFF"/>
                </a:highlight>
                <a:latin typeface="Inter"/>
                <a:ea typeface="Inter"/>
                <a:cs typeface="Inter"/>
                <a:sym typeface="Inter"/>
              </a:rPr>
              <a:t>Early Detection:</a:t>
            </a:r>
            <a:r>
              <a:rPr lang="en-IN" b="0" i="0">
                <a:highlight>
                  <a:srgbClr val="FFFFFF"/>
                </a:highlight>
                <a:latin typeface="Inter"/>
                <a:ea typeface="Inter"/>
                <a:cs typeface="Inter"/>
                <a:sym typeface="Inter"/>
              </a:rPr>
              <a:t> Anomaly detection can identify unusual patterns or observations in data at an early stage, allowing for early intervention and prevention of potential issues.</a:t>
            </a:r>
            <a:endParaRPr/>
          </a:p>
          <a:p>
            <a:pPr marL="228600" lvl="0" indent="-228600" algn="just" rtl="0">
              <a:lnSpc>
                <a:spcPct val="90000"/>
              </a:lnSpc>
              <a:spcBef>
                <a:spcPts val="1000"/>
              </a:spcBef>
              <a:spcAft>
                <a:spcPts val="0"/>
              </a:spcAft>
              <a:buClr>
                <a:schemeClr val="dk1"/>
              </a:buClr>
              <a:buSzPct val="100000"/>
              <a:buFont typeface="Arial"/>
              <a:buChar char="•"/>
            </a:pPr>
            <a:r>
              <a:rPr lang="en-IN" b="1" i="0">
                <a:highlight>
                  <a:srgbClr val="FFFFFF"/>
                </a:highlight>
                <a:latin typeface="Inter"/>
                <a:ea typeface="Inter"/>
                <a:cs typeface="Inter"/>
                <a:sym typeface="Inter"/>
              </a:rPr>
              <a:t>Automation: </a:t>
            </a:r>
            <a:r>
              <a:rPr lang="en-IN" b="0" i="0">
                <a:highlight>
                  <a:srgbClr val="FFFFFF"/>
                </a:highlight>
                <a:latin typeface="Inter"/>
                <a:ea typeface="Inter"/>
                <a:cs typeface="Inter"/>
                <a:sym typeface="Inter"/>
              </a:rPr>
              <a:t>Anomaly detection can be automated, allowing for continuous data monitoring and reducing the need for manual intervention.</a:t>
            </a:r>
            <a:endParaRPr/>
          </a:p>
          <a:p>
            <a:pPr marL="228600" lvl="0" indent="-228600" algn="just" rtl="0">
              <a:lnSpc>
                <a:spcPct val="90000"/>
              </a:lnSpc>
              <a:spcBef>
                <a:spcPts val="1000"/>
              </a:spcBef>
              <a:spcAft>
                <a:spcPts val="0"/>
              </a:spcAft>
              <a:buClr>
                <a:schemeClr val="dk1"/>
              </a:buClr>
              <a:buSzPct val="100000"/>
              <a:buFont typeface="Arial"/>
              <a:buChar char="•"/>
            </a:pPr>
            <a:r>
              <a:rPr lang="en-IN" b="1" i="0">
                <a:highlight>
                  <a:srgbClr val="FFFFFF"/>
                </a:highlight>
                <a:latin typeface="Inter"/>
                <a:ea typeface="Inter"/>
                <a:cs typeface="Inter"/>
                <a:sym typeface="Inter"/>
              </a:rPr>
              <a:t>Scalability: </a:t>
            </a:r>
            <a:r>
              <a:rPr lang="en-IN" b="0" i="0">
                <a:highlight>
                  <a:srgbClr val="FFFFFF"/>
                </a:highlight>
                <a:latin typeface="Inter"/>
                <a:ea typeface="Inter"/>
                <a:cs typeface="Inter"/>
                <a:sym typeface="Inter"/>
              </a:rPr>
              <a:t>Anomaly detection can be applied to large datasets, making it suitable for big data applications.</a:t>
            </a:r>
            <a:endParaRPr/>
          </a:p>
          <a:p>
            <a:pPr marL="228600" lvl="0" indent="-228600" algn="just" rtl="0">
              <a:lnSpc>
                <a:spcPct val="90000"/>
              </a:lnSpc>
              <a:spcBef>
                <a:spcPts val="1000"/>
              </a:spcBef>
              <a:spcAft>
                <a:spcPts val="0"/>
              </a:spcAft>
              <a:buClr>
                <a:schemeClr val="dk1"/>
              </a:buClr>
              <a:buSzPct val="100000"/>
              <a:buFont typeface="Arial"/>
              <a:buChar char="•"/>
            </a:pPr>
            <a:r>
              <a:rPr lang="en-IN" b="1" i="0">
                <a:highlight>
                  <a:srgbClr val="FFFFFF"/>
                </a:highlight>
                <a:latin typeface="Inter"/>
                <a:ea typeface="Inter"/>
                <a:cs typeface="Inter"/>
                <a:sym typeface="Inter"/>
              </a:rPr>
              <a:t>Adaptability: </a:t>
            </a:r>
            <a:r>
              <a:rPr lang="en-IN" b="0" i="0">
                <a:highlight>
                  <a:srgbClr val="FFFFFF"/>
                </a:highlight>
                <a:latin typeface="Inter"/>
                <a:ea typeface="Inter"/>
                <a:cs typeface="Inter"/>
                <a:sym typeface="Inter"/>
              </a:rPr>
              <a:t>Anomaly detection can be applied to various data types, including numerical data, time series data, and categorical data.</a:t>
            </a:r>
            <a:endParaRPr/>
          </a:p>
          <a:p>
            <a:pPr marL="228600" lvl="0" indent="-228600" algn="just" rtl="0">
              <a:lnSpc>
                <a:spcPct val="90000"/>
              </a:lnSpc>
              <a:spcBef>
                <a:spcPts val="1000"/>
              </a:spcBef>
              <a:spcAft>
                <a:spcPts val="0"/>
              </a:spcAft>
              <a:buClr>
                <a:schemeClr val="dk1"/>
              </a:buClr>
              <a:buSzPct val="100000"/>
              <a:buFont typeface="Arial"/>
              <a:buChar char="•"/>
            </a:pPr>
            <a:r>
              <a:rPr lang="en-IN" b="1" i="0">
                <a:highlight>
                  <a:srgbClr val="FFFFFF"/>
                </a:highlight>
                <a:latin typeface="Inter"/>
                <a:ea typeface="Inter"/>
                <a:cs typeface="Inter"/>
                <a:sym typeface="Inter"/>
              </a:rPr>
              <a:t>Real-time Monitoring:</a:t>
            </a:r>
            <a:r>
              <a:rPr lang="en-IN" b="0" i="0">
                <a:highlight>
                  <a:srgbClr val="FFFFFF"/>
                </a:highlight>
                <a:latin typeface="Inter"/>
                <a:ea typeface="Inter"/>
                <a:cs typeface="Inter"/>
                <a:sym typeface="Inter"/>
              </a:rPr>
              <a:t> Anomaly detection can be used for real-time data monitoring, allowing for immediate action in case of an anomaly.</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Inter"/>
              <a:buNone/>
            </a:pPr>
            <a:r>
              <a:rPr lang="en-IN" b="1" i="0">
                <a:solidFill>
                  <a:srgbClr val="000000"/>
                </a:solidFill>
                <a:highlight>
                  <a:srgbClr val="FFFFFF"/>
                </a:highlight>
                <a:latin typeface="Inter"/>
                <a:ea typeface="Inter"/>
                <a:cs typeface="Inter"/>
                <a:sym typeface="Inter"/>
              </a:rPr>
              <a:t>Limitations of Anomaly Detection</a:t>
            </a:r>
            <a:endParaRPr/>
          </a:p>
        </p:txBody>
      </p:sp>
      <p:sp>
        <p:nvSpPr>
          <p:cNvPr id="250" name="Google Shape;25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Font typeface="Arial"/>
              <a:buChar char="•"/>
            </a:pPr>
            <a:r>
              <a:rPr lang="en-IN" b="1" i="0" dirty="0">
                <a:highlight>
                  <a:srgbClr val="FFFFFF"/>
                </a:highlight>
                <a:latin typeface="Inter"/>
                <a:ea typeface="Inter"/>
                <a:cs typeface="Inter"/>
                <a:sym typeface="Inter"/>
              </a:rPr>
              <a:t>Data Quality: </a:t>
            </a:r>
            <a:r>
              <a:rPr lang="en-IN" b="0" i="0" dirty="0">
                <a:highlight>
                  <a:srgbClr val="FFFFFF"/>
                </a:highlight>
                <a:latin typeface="Inter"/>
                <a:ea typeface="Inter"/>
                <a:cs typeface="Inter"/>
                <a:sym typeface="Inter"/>
              </a:rPr>
              <a:t>Anomaly detection’s performance depends on the data’s quality. Poor quality data can result in false positives or false negatives.</a:t>
            </a:r>
            <a:endParaRPr dirty="0"/>
          </a:p>
          <a:p>
            <a:pPr marL="228600" lvl="0" indent="-228600" algn="just" rtl="0">
              <a:lnSpc>
                <a:spcPct val="90000"/>
              </a:lnSpc>
              <a:spcBef>
                <a:spcPts val="1000"/>
              </a:spcBef>
              <a:spcAft>
                <a:spcPts val="0"/>
              </a:spcAft>
              <a:buClr>
                <a:schemeClr val="dk1"/>
              </a:buClr>
              <a:buSzPct val="100000"/>
              <a:buFont typeface="Arial"/>
              <a:buChar char="•"/>
            </a:pPr>
            <a:r>
              <a:rPr lang="en-IN" b="1" i="0" dirty="0">
                <a:highlight>
                  <a:srgbClr val="FFFFFF"/>
                </a:highlight>
                <a:latin typeface="Inter"/>
                <a:ea typeface="Inter"/>
                <a:cs typeface="Inter"/>
                <a:sym typeface="Inter"/>
              </a:rPr>
              <a:t>Choice of Algorithm: </a:t>
            </a:r>
            <a:r>
              <a:rPr lang="en-IN" b="0" i="0" dirty="0">
                <a:highlight>
                  <a:srgbClr val="FFFFFF"/>
                </a:highlight>
                <a:latin typeface="Inter"/>
                <a:ea typeface="Inter"/>
                <a:cs typeface="Inter"/>
                <a:sym typeface="Inter"/>
              </a:rPr>
              <a:t>The choice of algorithm can also affect anomaly detection performance. Some algorithms may be better suited for certain types of data or specific use cases.</a:t>
            </a:r>
            <a:endParaRPr dirty="0"/>
          </a:p>
          <a:p>
            <a:pPr marL="228600" lvl="0" indent="-228600" algn="just" rtl="0">
              <a:lnSpc>
                <a:spcPct val="90000"/>
              </a:lnSpc>
              <a:spcBef>
                <a:spcPts val="1000"/>
              </a:spcBef>
              <a:spcAft>
                <a:spcPts val="0"/>
              </a:spcAft>
              <a:buClr>
                <a:schemeClr val="dk1"/>
              </a:buClr>
              <a:buSzPct val="100000"/>
              <a:buFont typeface="Arial"/>
              <a:buChar char="•"/>
            </a:pPr>
            <a:r>
              <a:rPr lang="en-IN" b="1" i="0" dirty="0">
                <a:highlight>
                  <a:srgbClr val="FFFFFF"/>
                </a:highlight>
                <a:latin typeface="Inter"/>
                <a:ea typeface="Inter"/>
                <a:cs typeface="Inter"/>
                <a:sym typeface="Inter"/>
              </a:rPr>
              <a:t>The threshold for Determining Anomalies: </a:t>
            </a:r>
            <a:r>
              <a:rPr lang="en-IN" b="0" i="0" dirty="0">
                <a:highlight>
                  <a:srgbClr val="FFFFFF"/>
                </a:highlight>
                <a:latin typeface="Inter"/>
                <a:ea typeface="Inter"/>
                <a:cs typeface="Inter"/>
                <a:sym typeface="Inter"/>
              </a:rPr>
              <a:t>The threshold for determining anomalies is subjective and can affect anomaly detection performance.</a:t>
            </a:r>
            <a:endParaRPr dirty="0"/>
          </a:p>
          <a:p>
            <a:pPr marL="228600" lvl="0" indent="-228600" algn="just" rtl="0">
              <a:lnSpc>
                <a:spcPct val="90000"/>
              </a:lnSpc>
              <a:spcBef>
                <a:spcPts val="1000"/>
              </a:spcBef>
              <a:spcAft>
                <a:spcPts val="0"/>
              </a:spcAft>
              <a:buClr>
                <a:schemeClr val="dk1"/>
              </a:buClr>
              <a:buSzPct val="100000"/>
              <a:buFont typeface="Arial"/>
              <a:buChar char="•"/>
            </a:pPr>
            <a:r>
              <a:rPr lang="en-IN" b="1" i="0" dirty="0">
                <a:highlight>
                  <a:srgbClr val="FFFFFF"/>
                </a:highlight>
                <a:latin typeface="Inter"/>
                <a:ea typeface="Inter"/>
                <a:cs typeface="Inter"/>
                <a:sym typeface="Inter"/>
              </a:rPr>
              <a:t>The imbalance between Normal and Anomalous Data: </a:t>
            </a:r>
            <a:r>
              <a:rPr lang="en-IN" b="0" i="0" dirty="0">
                <a:highlight>
                  <a:srgbClr val="FFFFFF"/>
                </a:highlight>
                <a:latin typeface="Inter"/>
                <a:ea typeface="Inter"/>
                <a:cs typeface="Inter"/>
                <a:sym typeface="Inter"/>
              </a:rPr>
              <a:t>As anomalous data is typically rare, it can be challenging to train a model that can accurately identify them. This is known as the class imbalance problem.</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Anomaly Detection Vs Supervised Learning</a:t>
            </a:r>
            <a:endParaRPr/>
          </a:p>
        </p:txBody>
      </p:sp>
      <p:sp>
        <p:nvSpPr>
          <p:cNvPr id="256" name="Google Shape;25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222222"/>
              </a:buClr>
              <a:buSzPts val="2800"/>
              <a:buFont typeface="Arial"/>
              <a:buChar char="•"/>
            </a:pPr>
            <a:r>
              <a:rPr lang="en-IN" b="0" i="0">
                <a:solidFill>
                  <a:srgbClr val="222222"/>
                </a:solidFill>
                <a:highlight>
                  <a:srgbClr val="FFFFFF"/>
                </a:highlight>
                <a:latin typeface="Inter"/>
                <a:ea typeface="Inter"/>
                <a:cs typeface="Inter"/>
                <a:sym typeface="Inter"/>
              </a:rPr>
              <a:t>Supervised learning excels with labeled data, offering clear classification of both normal and anomalous data points.</a:t>
            </a:r>
            <a:endParaRPr/>
          </a:p>
          <a:p>
            <a:pPr marL="228600" lvl="0" indent="-228600" algn="just" rtl="0">
              <a:lnSpc>
                <a:spcPct val="90000"/>
              </a:lnSpc>
              <a:spcBef>
                <a:spcPts val="1000"/>
              </a:spcBef>
              <a:spcAft>
                <a:spcPts val="0"/>
              </a:spcAft>
              <a:buClr>
                <a:srgbClr val="222222"/>
              </a:buClr>
              <a:buSzPts val="2800"/>
              <a:buFont typeface="Arial"/>
              <a:buChar char="•"/>
            </a:pPr>
            <a:r>
              <a:rPr lang="en-IN" b="0" i="0">
                <a:solidFill>
                  <a:srgbClr val="222222"/>
                </a:solidFill>
                <a:highlight>
                  <a:srgbClr val="FFFFFF"/>
                </a:highlight>
                <a:latin typeface="Inter"/>
                <a:ea typeface="Inter"/>
                <a:cs typeface="Inter"/>
                <a:sym typeface="Inter"/>
              </a:rPr>
              <a:t>Anomaly detection works well with unlabeled data, identifying deviations from the learned normal behavior.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p:nvPr/>
        </p:nvSpPr>
        <p:spPr>
          <a:xfrm>
            <a:off x="93286" y="899410"/>
            <a:ext cx="11104366"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import numpy as np</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import matplotlib.pyplot as plt</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from sklearn.tree import DecisionTreeClassifier</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from sklearn.model_selection import train_test_split</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from sklearn.metrics import confusion_matrix</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Generate synthetic data</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np.random.seed(42)</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normal_data = np.random.randn(1000, 2) * 2  # Normal data points</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anomaly_data = np.random.randn(50, 2) * 10  # Anomaly data points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Create labels (0 for normal, 1 for anomalies)</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labels = np.zeros(normal_data.shape[0])</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anomaly_labels = np.ones(anomaly_data.shape[0])</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labels = np.concatenate((labels, anomaly_labels))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Combine normal and anomaly data</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data = np.vstack((normal_data, anomaly_data))</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262" name="Google Shape;262;p35"/>
          <p:cNvSpPr txBox="1"/>
          <p:nvPr/>
        </p:nvSpPr>
        <p:spPr>
          <a:xfrm>
            <a:off x="3666447" y="414866"/>
            <a:ext cx="50456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Anomaly Detection using Decision Tree</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4"/>
          <p:cNvPicPr preferRelativeResize="0"/>
          <p:nvPr/>
        </p:nvPicPr>
        <p:blipFill rotWithShape="1">
          <a:blip r:embed="rId3">
            <a:alphaModFix/>
          </a:blip>
          <a:srcRect/>
          <a:stretch/>
        </p:blipFill>
        <p:spPr>
          <a:xfrm>
            <a:off x="1994553" y="443529"/>
            <a:ext cx="8584423" cy="57515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body" idx="1"/>
          </p:nvPr>
        </p:nvSpPr>
        <p:spPr>
          <a:xfrm>
            <a:off x="838200" y="0"/>
            <a:ext cx="10515600" cy="6853158"/>
          </a:xfrm>
          <a:prstGeom prst="rect">
            <a:avLst/>
          </a:prstGeom>
          <a:noFill/>
          <a:ln>
            <a:noFill/>
          </a:ln>
        </p:spPr>
        <p:txBody>
          <a:bodyPr spcFirstLastPara="1" wrap="square" lIns="91425" tIns="45700" rIns="91425" bIns="45700" anchor="t" anchorCtr="0">
            <a:spAutoFit/>
          </a:bodyPr>
          <a:lstStyle/>
          <a:p>
            <a:pPr marL="228600" lvl="0" indent="-228600" algn="l" rtl="0">
              <a:lnSpc>
                <a:spcPct val="90000"/>
              </a:lnSpc>
              <a:spcBef>
                <a:spcPts val="0"/>
              </a:spcBef>
              <a:spcAft>
                <a:spcPts val="0"/>
              </a:spcAft>
              <a:buClr>
                <a:schemeClr val="dk1"/>
              </a:buClr>
              <a:buSzPts val="2000"/>
              <a:buChar char="•"/>
            </a:pPr>
            <a:r>
              <a:rPr lang="en-IN" sz="2000"/>
              <a:t># Split data into training and testing sets</a:t>
            </a:r>
            <a:endParaRPr/>
          </a:p>
          <a:p>
            <a:pPr marL="228600" lvl="0" indent="-228600" algn="l" rtl="0">
              <a:lnSpc>
                <a:spcPct val="90000"/>
              </a:lnSpc>
              <a:spcBef>
                <a:spcPts val="1000"/>
              </a:spcBef>
              <a:spcAft>
                <a:spcPts val="0"/>
              </a:spcAft>
              <a:buClr>
                <a:schemeClr val="dk1"/>
              </a:buClr>
              <a:buSzPts val="2000"/>
              <a:buChar char="•"/>
            </a:pPr>
            <a:r>
              <a:rPr lang="en-IN" sz="2000"/>
              <a:t>X_train, X_test, y_train, y_test = train_test_split(data, labels, test_size=0.2, random_state=42)</a:t>
            </a:r>
            <a:endParaRPr/>
          </a:p>
          <a:p>
            <a:pPr marL="228600" lvl="0" indent="-228600" algn="l" rtl="0">
              <a:lnSpc>
                <a:spcPct val="90000"/>
              </a:lnSpc>
              <a:spcBef>
                <a:spcPts val="1000"/>
              </a:spcBef>
              <a:spcAft>
                <a:spcPts val="0"/>
              </a:spcAft>
              <a:buClr>
                <a:schemeClr val="dk1"/>
              </a:buClr>
              <a:buSzPts val="2000"/>
              <a:buChar char="•"/>
            </a:pPr>
            <a:r>
              <a:rPr lang="en-IN" sz="2000"/>
              <a:t># Fit Decision Tree model</a:t>
            </a:r>
            <a:endParaRPr/>
          </a:p>
          <a:p>
            <a:pPr marL="228600" lvl="0" indent="-228600" algn="l" rtl="0">
              <a:lnSpc>
                <a:spcPct val="90000"/>
              </a:lnSpc>
              <a:spcBef>
                <a:spcPts val="1000"/>
              </a:spcBef>
              <a:spcAft>
                <a:spcPts val="0"/>
              </a:spcAft>
              <a:buClr>
                <a:schemeClr val="dk1"/>
              </a:buClr>
              <a:buSzPts val="2000"/>
              <a:buChar char="•"/>
            </a:pPr>
            <a:r>
              <a:rPr lang="en-IN" sz="2000"/>
              <a:t>model = DecisionTreeClassifier(random_state=42)</a:t>
            </a:r>
            <a:endParaRPr/>
          </a:p>
          <a:p>
            <a:pPr marL="228600" lvl="0" indent="-228600" algn="l" rtl="0">
              <a:lnSpc>
                <a:spcPct val="90000"/>
              </a:lnSpc>
              <a:spcBef>
                <a:spcPts val="1000"/>
              </a:spcBef>
              <a:spcAft>
                <a:spcPts val="0"/>
              </a:spcAft>
              <a:buClr>
                <a:schemeClr val="dk1"/>
              </a:buClr>
              <a:buSzPts val="2000"/>
              <a:buChar char="•"/>
            </a:pPr>
            <a:r>
              <a:rPr lang="en-IN" sz="2000"/>
              <a:t>model.fit(X_train, y_train)</a:t>
            </a:r>
            <a:endParaRPr/>
          </a:p>
          <a:p>
            <a:pPr marL="228600" lvl="0" indent="-228600" algn="l" rtl="0">
              <a:lnSpc>
                <a:spcPct val="90000"/>
              </a:lnSpc>
              <a:spcBef>
                <a:spcPts val="1000"/>
              </a:spcBef>
              <a:spcAft>
                <a:spcPts val="0"/>
              </a:spcAft>
              <a:buClr>
                <a:schemeClr val="dk1"/>
              </a:buClr>
              <a:buSzPts val="2000"/>
              <a:buChar char="•"/>
            </a:pPr>
            <a:r>
              <a:rPr lang="en-IN" sz="2000"/>
              <a:t># Predict anomalies</a:t>
            </a:r>
            <a:endParaRPr/>
          </a:p>
          <a:p>
            <a:pPr marL="228600" lvl="0" indent="-228600" algn="l" rtl="0">
              <a:lnSpc>
                <a:spcPct val="90000"/>
              </a:lnSpc>
              <a:spcBef>
                <a:spcPts val="1000"/>
              </a:spcBef>
              <a:spcAft>
                <a:spcPts val="0"/>
              </a:spcAft>
              <a:buClr>
                <a:schemeClr val="dk1"/>
              </a:buClr>
              <a:buSzPts val="2000"/>
              <a:buChar char="•"/>
            </a:pPr>
            <a:r>
              <a:rPr lang="en-IN" sz="2000"/>
              <a:t>predictions = model.predict(X_test)</a:t>
            </a:r>
            <a:endParaRPr/>
          </a:p>
          <a:p>
            <a:pPr marL="228600" lvl="0" indent="-228600" algn="l" rtl="0">
              <a:lnSpc>
                <a:spcPct val="90000"/>
              </a:lnSpc>
              <a:spcBef>
                <a:spcPts val="1000"/>
              </a:spcBef>
              <a:spcAft>
                <a:spcPts val="0"/>
              </a:spcAft>
              <a:buClr>
                <a:schemeClr val="dk1"/>
              </a:buClr>
              <a:buSzPts val="2000"/>
              <a:buChar char="•"/>
            </a:pPr>
            <a:r>
              <a:rPr lang="en-IN" sz="2000"/>
              <a:t># Evaluate model performance</a:t>
            </a:r>
            <a:endParaRPr/>
          </a:p>
          <a:p>
            <a:pPr marL="228600" lvl="0" indent="-228600" algn="l" rtl="0">
              <a:lnSpc>
                <a:spcPct val="90000"/>
              </a:lnSpc>
              <a:spcBef>
                <a:spcPts val="1000"/>
              </a:spcBef>
              <a:spcAft>
                <a:spcPts val="0"/>
              </a:spcAft>
              <a:buClr>
                <a:schemeClr val="dk1"/>
              </a:buClr>
              <a:buSzPts val="2000"/>
              <a:buChar char="•"/>
            </a:pPr>
            <a:r>
              <a:rPr lang="en-IN" sz="2000"/>
              <a:t>conf_matrix = confusion_matrix(y_test, predictions)</a:t>
            </a:r>
            <a:endParaRPr/>
          </a:p>
          <a:p>
            <a:pPr marL="228600" lvl="0" indent="-228600" algn="l" rtl="0">
              <a:lnSpc>
                <a:spcPct val="90000"/>
              </a:lnSpc>
              <a:spcBef>
                <a:spcPts val="1000"/>
              </a:spcBef>
              <a:spcAft>
                <a:spcPts val="0"/>
              </a:spcAft>
              <a:buClr>
                <a:schemeClr val="dk1"/>
              </a:buClr>
              <a:buSzPts val="2000"/>
              <a:buChar char="•"/>
            </a:pPr>
            <a:r>
              <a:rPr lang="en-IN" sz="2000"/>
              <a:t>print("Confusion Matrix:")</a:t>
            </a:r>
            <a:endParaRPr/>
          </a:p>
          <a:p>
            <a:pPr marL="228600" lvl="0" indent="-228600" algn="l" rtl="0">
              <a:lnSpc>
                <a:spcPct val="90000"/>
              </a:lnSpc>
              <a:spcBef>
                <a:spcPts val="1000"/>
              </a:spcBef>
              <a:spcAft>
                <a:spcPts val="0"/>
              </a:spcAft>
              <a:buClr>
                <a:schemeClr val="dk1"/>
              </a:buClr>
              <a:buSzPts val="2000"/>
              <a:buChar char="•"/>
            </a:pPr>
            <a:r>
              <a:rPr lang="en-IN" sz="2000"/>
              <a:t>print(conf_matrix)</a:t>
            </a:r>
            <a:endParaRPr/>
          </a:p>
          <a:p>
            <a:pPr marL="228600" lvl="0" indent="-228600" algn="l" rtl="0">
              <a:lnSpc>
                <a:spcPct val="90000"/>
              </a:lnSpc>
              <a:spcBef>
                <a:spcPts val="1000"/>
              </a:spcBef>
              <a:spcAft>
                <a:spcPts val="0"/>
              </a:spcAft>
              <a:buClr>
                <a:schemeClr val="dk1"/>
              </a:buClr>
              <a:buSzPts val="2000"/>
              <a:buChar char="•"/>
            </a:pPr>
            <a:r>
              <a:rPr lang="en-IN" sz="2000"/>
              <a:t># Plot the data and decision boundary</a:t>
            </a:r>
            <a:endParaRPr/>
          </a:p>
          <a:p>
            <a:pPr marL="228600" lvl="0" indent="-228600" algn="l" rtl="0">
              <a:lnSpc>
                <a:spcPct val="90000"/>
              </a:lnSpc>
              <a:spcBef>
                <a:spcPts val="1000"/>
              </a:spcBef>
              <a:spcAft>
                <a:spcPts val="0"/>
              </a:spcAft>
              <a:buClr>
                <a:schemeClr val="dk1"/>
              </a:buClr>
              <a:buSzPts val="2000"/>
              <a:buChar char="•"/>
            </a:pPr>
            <a:r>
              <a:rPr lang="en-IN" sz="2000"/>
              <a:t>plt.scatter(X_test[:, 0], X_test[:, 1], c=predictions, cmap=plt.cm.Paired)</a:t>
            </a:r>
            <a:endParaRPr/>
          </a:p>
          <a:p>
            <a:pPr marL="228600" lvl="0" indent="-228600" algn="l" rtl="0">
              <a:lnSpc>
                <a:spcPct val="90000"/>
              </a:lnSpc>
              <a:spcBef>
                <a:spcPts val="1000"/>
              </a:spcBef>
              <a:spcAft>
                <a:spcPts val="0"/>
              </a:spcAft>
              <a:buClr>
                <a:schemeClr val="dk1"/>
              </a:buClr>
              <a:buSzPts val="2000"/>
              <a:buChar char="•"/>
            </a:pPr>
            <a:r>
              <a:rPr lang="en-IN" sz="2000"/>
              <a:t>plt.title("Anomaly Detection using Decision Tree")</a:t>
            </a:r>
            <a:endParaRPr/>
          </a:p>
          <a:p>
            <a:pPr marL="228600" lvl="0" indent="-228600" algn="l" rtl="0">
              <a:lnSpc>
                <a:spcPct val="90000"/>
              </a:lnSpc>
              <a:spcBef>
                <a:spcPts val="1000"/>
              </a:spcBef>
              <a:spcAft>
                <a:spcPts val="0"/>
              </a:spcAft>
              <a:buClr>
                <a:schemeClr val="dk1"/>
              </a:buClr>
              <a:buSzPts val="2000"/>
              <a:buChar char="•"/>
            </a:pPr>
            <a:r>
              <a:rPr lang="en-IN" sz="2000"/>
              <a:t>plt.xlabel("Feature 1")</a:t>
            </a:r>
            <a:endParaRPr/>
          </a:p>
          <a:p>
            <a:pPr marL="228600" lvl="0" indent="-228600" algn="l" rtl="0">
              <a:lnSpc>
                <a:spcPct val="90000"/>
              </a:lnSpc>
              <a:spcBef>
                <a:spcPts val="1000"/>
              </a:spcBef>
              <a:spcAft>
                <a:spcPts val="0"/>
              </a:spcAft>
              <a:buClr>
                <a:schemeClr val="dk1"/>
              </a:buClr>
              <a:buSzPts val="2000"/>
              <a:buChar char="•"/>
            </a:pPr>
            <a:r>
              <a:rPr lang="en-IN" sz="2000"/>
              <a:t>plt.ylabel("Feature 2")</a:t>
            </a:r>
            <a:endParaRPr/>
          </a:p>
          <a:p>
            <a:pPr marL="228600" lvl="0" indent="-228600" algn="l" rtl="0">
              <a:lnSpc>
                <a:spcPct val="90000"/>
              </a:lnSpc>
              <a:spcBef>
                <a:spcPts val="1000"/>
              </a:spcBef>
              <a:spcAft>
                <a:spcPts val="0"/>
              </a:spcAft>
              <a:buClr>
                <a:schemeClr val="dk1"/>
              </a:buClr>
              <a:buSzPts val="2000"/>
              <a:buChar char="•"/>
            </a:pPr>
            <a:r>
              <a:rPr lang="en-IN" sz="2000"/>
              <a:t>plt.show()</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p:nvPr/>
        </p:nvSpPr>
        <p:spPr>
          <a:xfrm>
            <a:off x="118532" y="939800"/>
            <a:ext cx="6297257" cy="53860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import numpy as np</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import matplotlib.pyplot as plt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from sklearn.cluster import KMeans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Generate synthetic data</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np.random.seed=42</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normal_data = np.random.randn(1000, 2) * 2  # Normal data points</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anomaly_data = np.random.randn(50, 2) * 10  # Anomaly data points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Combine normal and anomaly data</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data = np.vstack((normal_data, anomaly_data))</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273" name="Google Shape;273;p37"/>
          <p:cNvSpPr txBox="1"/>
          <p:nvPr/>
        </p:nvSpPr>
        <p:spPr>
          <a:xfrm>
            <a:off x="2525085" y="371270"/>
            <a:ext cx="607704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Program for Anomaly Detection using KMeans</a:t>
            </a:r>
            <a:endParaRPr sz="2400" b="1">
              <a:solidFill>
                <a:schemeClr val="dk1"/>
              </a:solidFill>
              <a:latin typeface="Calibri"/>
              <a:ea typeface="Calibri"/>
              <a:cs typeface="Calibri"/>
              <a:sym typeface="Calibri"/>
            </a:endParaRPr>
          </a:p>
        </p:txBody>
      </p:sp>
      <p:sp>
        <p:nvSpPr>
          <p:cNvPr id="274" name="Google Shape;274;p37"/>
          <p:cNvSpPr txBox="1"/>
          <p:nvPr/>
        </p:nvSpPr>
        <p:spPr>
          <a:xfrm>
            <a:off x="6985416" y="674557"/>
            <a:ext cx="4377127" cy="4339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Fit K-Means model</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num_clusters = 5</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model = KMeans(n_clusters=num_clusters)</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model.fit(data)</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Assign data points to clusters</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cluster_labels = model.labels_</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Calculate cluster sizes</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cluster_sizes = np.bincount(cluster_labels)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body" idx="1"/>
          </p:nvPr>
        </p:nvSpPr>
        <p:spPr>
          <a:xfrm>
            <a:off x="838200" y="284813"/>
            <a:ext cx="10515600" cy="6264279"/>
          </a:xfrm>
          <a:prstGeom prst="rect">
            <a:avLst/>
          </a:prstGeom>
          <a:noFill/>
          <a:ln>
            <a:noFill/>
          </a:ln>
        </p:spPr>
        <p:txBody>
          <a:bodyPr spcFirstLastPara="1" wrap="square" lIns="91425" tIns="45700" rIns="91425" bIns="45700" anchor="t" anchorCtr="0">
            <a:spAutoFit/>
          </a:bodyPr>
          <a:lstStyle/>
          <a:p>
            <a:pPr marL="228600" lvl="0" indent="-127000" algn="l" rtl="0">
              <a:lnSpc>
                <a:spcPct val="90000"/>
              </a:lnSpc>
              <a:spcBef>
                <a:spcPts val="0"/>
              </a:spcBef>
              <a:spcAft>
                <a:spcPts val="0"/>
              </a:spcAft>
              <a:buClr>
                <a:schemeClr val="dk1"/>
              </a:buClr>
              <a:buSzPts val="1600"/>
              <a:buNone/>
            </a:pPr>
            <a:endParaRPr sz="1600"/>
          </a:p>
          <a:p>
            <a:pPr marL="228600" lvl="0" indent="-228600" algn="l" rtl="0">
              <a:lnSpc>
                <a:spcPct val="90000"/>
              </a:lnSpc>
              <a:spcBef>
                <a:spcPts val="1000"/>
              </a:spcBef>
              <a:spcAft>
                <a:spcPts val="0"/>
              </a:spcAft>
              <a:buClr>
                <a:schemeClr val="dk1"/>
              </a:buClr>
              <a:buSzPts val="2000"/>
              <a:buChar char="•"/>
            </a:pPr>
            <a:r>
              <a:rPr lang="en-IN" sz="2000"/>
              <a:t># </a:t>
            </a:r>
            <a:r>
              <a:rPr lang="en-IN" sz="2000" b="1"/>
              <a:t>Define a threshold for cluster size to identify potential anomalies</a:t>
            </a:r>
            <a:endParaRPr/>
          </a:p>
          <a:p>
            <a:pPr marL="228600" lvl="0" indent="-228600" algn="l" rtl="0">
              <a:lnSpc>
                <a:spcPct val="90000"/>
              </a:lnSpc>
              <a:spcBef>
                <a:spcPts val="1000"/>
              </a:spcBef>
              <a:spcAft>
                <a:spcPts val="0"/>
              </a:spcAft>
              <a:buClr>
                <a:schemeClr val="dk1"/>
              </a:buClr>
              <a:buSzPts val="2000"/>
              <a:buChar char="•"/>
            </a:pPr>
            <a:r>
              <a:rPr lang="en-IN" sz="2000"/>
              <a:t>anomaly_threshold = np.percentile(cluster_sizes, 5)  # 5th percentile cluster size</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IN" sz="2000"/>
              <a:t># Identify potential anomalies</a:t>
            </a:r>
            <a:endParaRPr/>
          </a:p>
          <a:p>
            <a:pPr marL="228600" lvl="0" indent="-228600" algn="l" rtl="0">
              <a:lnSpc>
                <a:spcPct val="90000"/>
              </a:lnSpc>
              <a:spcBef>
                <a:spcPts val="1000"/>
              </a:spcBef>
              <a:spcAft>
                <a:spcPts val="0"/>
              </a:spcAft>
              <a:buClr>
                <a:schemeClr val="dk1"/>
              </a:buClr>
              <a:buSzPts val="2000"/>
              <a:buChar char="•"/>
            </a:pPr>
            <a:r>
              <a:rPr lang="en-IN" sz="2000"/>
              <a:t>potential_anomalies = data[cluster_labels[np.where(cluster_sizes &lt;= anomaly_threshold)]]</a:t>
            </a:r>
            <a:endParaRPr/>
          </a:p>
          <a:p>
            <a:pPr marL="228600" lvl="0" indent="-101600" algn="l" rtl="0">
              <a:lnSpc>
                <a:spcPct val="90000"/>
              </a:lnSpc>
              <a:spcBef>
                <a:spcPts val="1000"/>
              </a:spcBef>
              <a:spcAft>
                <a:spcPts val="0"/>
              </a:spcAft>
              <a:buClr>
                <a:schemeClr val="dk1"/>
              </a:buClr>
              <a:buSzPts val="2000"/>
              <a:buNone/>
            </a:pPr>
            <a:endParaRPr sz="2000"/>
          </a:p>
          <a:p>
            <a:pPr marL="228600" lvl="0" indent="-228600" algn="l" rtl="0">
              <a:lnSpc>
                <a:spcPct val="90000"/>
              </a:lnSpc>
              <a:spcBef>
                <a:spcPts val="1000"/>
              </a:spcBef>
              <a:spcAft>
                <a:spcPts val="0"/>
              </a:spcAft>
              <a:buClr>
                <a:schemeClr val="dk1"/>
              </a:buClr>
              <a:buSzPts val="2000"/>
              <a:buChar char="•"/>
            </a:pPr>
            <a:r>
              <a:rPr lang="en-IN" sz="2000"/>
              <a:t># Plot the data and potential anomalies</a:t>
            </a:r>
            <a:endParaRPr/>
          </a:p>
          <a:p>
            <a:pPr marL="228600" lvl="0" indent="-228600" algn="l" rtl="0">
              <a:lnSpc>
                <a:spcPct val="90000"/>
              </a:lnSpc>
              <a:spcBef>
                <a:spcPts val="1000"/>
              </a:spcBef>
              <a:spcAft>
                <a:spcPts val="0"/>
              </a:spcAft>
              <a:buClr>
                <a:schemeClr val="dk1"/>
              </a:buClr>
              <a:buSzPts val="2000"/>
              <a:buChar char="•"/>
            </a:pPr>
            <a:r>
              <a:rPr lang="en-IN" sz="2000"/>
              <a:t>plt.scatter(data[:, 0], data[:, 1], c='blue', label='Normal Data')</a:t>
            </a:r>
            <a:endParaRPr/>
          </a:p>
          <a:p>
            <a:pPr marL="228600" lvl="0" indent="-228600" algn="l" rtl="0">
              <a:lnSpc>
                <a:spcPct val="90000"/>
              </a:lnSpc>
              <a:spcBef>
                <a:spcPts val="1000"/>
              </a:spcBef>
              <a:spcAft>
                <a:spcPts val="0"/>
              </a:spcAft>
              <a:buClr>
                <a:schemeClr val="dk1"/>
              </a:buClr>
              <a:buSzPts val="2000"/>
              <a:buChar char="•"/>
            </a:pPr>
            <a:r>
              <a:rPr lang="en-IN" sz="2000"/>
              <a:t>plt.scatter(potential_anomalies[:, 0], potential_anomalies[:, 1], c='red', label='Potential Anomalies')</a:t>
            </a:r>
            <a:endParaRPr/>
          </a:p>
          <a:p>
            <a:pPr marL="228600" lvl="0" indent="-228600" algn="l" rtl="0">
              <a:lnSpc>
                <a:spcPct val="90000"/>
              </a:lnSpc>
              <a:spcBef>
                <a:spcPts val="1000"/>
              </a:spcBef>
              <a:spcAft>
                <a:spcPts val="0"/>
              </a:spcAft>
              <a:buClr>
                <a:schemeClr val="dk1"/>
              </a:buClr>
              <a:buSzPts val="2000"/>
              <a:buChar char="•"/>
            </a:pPr>
            <a:r>
              <a:rPr lang="en-IN" sz="2000"/>
              <a:t>plt.legend()</a:t>
            </a:r>
            <a:endParaRPr/>
          </a:p>
          <a:p>
            <a:pPr marL="228600" lvl="0" indent="-228600" algn="l" rtl="0">
              <a:lnSpc>
                <a:spcPct val="90000"/>
              </a:lnSpc>
              <a:spcBef>
                <a:spcPts val="1000"/>
              </a:spcBef>
              <a:spcAft>
                <a:spcPts val="0"/>
              </a:spcAft>
              <a:buClr>
                <a:schemeClr val="dk1"/>
              </a:buClr>
              <a:buSzPts val="2000"/>
              <a:buChar char="•"/>
            </a:pPr>
            <a:r>
              <a:rPr lang="en-IN" sz="2000"/>
              <a:t>plt.title("Anomaly Detection using K-Means")</a:t>
            </a:r>
            <a:endParaRPr/>
          </a:p>
          <a:p>
            <a:pPr marL="228600" lvl="0" indent="-228600" algn="l" rtl="0">
              <a:lnSpc>
                <a:spcPct val="90000"/>
              </a:lnSpc>
              <a:spcBef>
                <a:spcPts val="1000"/>
              </a:spcBef>
              <a:spcAft>
                <a:spcPts val="0"/>
              </a:spcAft>
              <a:buClr>
                <a:schemeClr val="dk1"/>
              </a:buClr>
              <a:buSzPts val="2000"/>
              <a:buChar char="•"/>
            </a:pPr>
            <a:r>
              <a:rPr lang="en-IN" sz="2000"/>
              <a:t>plt.xlabel("Feature 1")</a:t>
            </a:r>
            <a:endParaRPr/>
          </a:p>
          <a:p>
            <a:pPr marL="228600" lvl="0" indent="-228600" algn="l" rtl="0">
              <a:lnSpc>
                <a:spcPct val="90000"/>
              </a:lnSpc>
              <a:spcBef>
                <a:spcPts val="1000"/>
              </a:spcBef>
              <a:spcAft>
                <a:spcPts val="0"/>
              </a:spcAft>
              <a:buClr>
                <a:schemeClr val="dk1"/>
              </a:buClr>
              <a:buSzPts val="2000"/>
              <a:buChar char="•"/>
            </a:pPr>
            <a:r>
              <a:rPr lang="en-IN" sz="2000"/>
              <a:t>plt.ylabel("Feature 2")</a:t>
            </a:r>
            <a:endParaRPr/>
          </a:p>
          <a:p>
            <a:pPr marL="228600" lvl="0" indent="-228600" algn="l" rtl="0">
              <a:lnSpc>
                <a:spcPct val="90000"/>
              </a:lnSpc>
              <a:spcBef>
                <a:spcPts val="1000"/>
              </a:spcBef>
              <a:spcAft>
                <a:spcPts val="0"/>
              </a:spcAft>
              <a:buClr>
                <a:schemeClr val="dk1"/>
              </a:buClr>
              <a:buSzPts val="2000"/>
              <a:buChar char="•"/>
            </a:pPr>
            <a:r>
              <a:rPr lang="en-IN" sz="2000"/>
              <a:t>plt.show()</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IN" sz="3200" b="1"/>
              <a:t>Apply anomaly detection algorithm using KMeans clustering on make_blobs dataset. Use threshold as 4</a:t>
            </a:r>
            <a:r>
              <a:rPr lang="en-IN" sz="3200" b="1" baseline="30000"/>
              <a:t>th</a:t>
            </a:r>
            <a:r>
              <a:rPr lang="en-IN" sz="3200" b="1"/>
              <a:t> percentile of the cluster size.</a:t>
            </a:r>
            <a:endParaRPr sz="32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Star Course Activity</a:t>
            </a:r>
            <a:endParaRPr b="1">
              <a:solidFill>
                <a:srgbClr val="C00000"/>
              </a:solidFill>
            </a:endParaRPr>
          </a:p>
        </p:txBody>
      </p:sp>
      <p:sp>
        <p:nvSpPr>
          <p:cNvPr id="290" name="Google Shape;290;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Make 3 teams of students present in the class.</a:t>
            </a:r>
            <a:endParaRPr/>
          </a:p>
          <a:p>
            <a:pPr marL="228600" lvl="0" indent="-228600" algn="l" rtl="0">
              <a:lnSpc>
                <a:spcPct val="90000"/>
              </a:lnSpc>
              <a:spcBef>
                <a:spcPts val="1000"/>
              </a:spcBef>
              <a:spcAft>
                <a:spcPts val="0"/>
              </a:spcAft>
              <a:buClr>
                <a:schemeClr val="dk1"/>
              </a:buClr>
              <a:buSzPts val="2800"/>
              <a:buChar char="•"/>
            </a:pPr>
            <a:r>
              <a:rPr lang="en-IN"/>
              <a:t>Allocate any one type of Anomaly to each group.</a:t>
            </a:r>
            <a:endParaRPr/>
          </a:p>
          <a:p>
            <a:pPr marL="228600" lvl="0" indent="-228600" algn="l" rtl="0">
              <a:lnSpc>
                <a:spcPct val="90000"/>
              </a:lnSpc>
              <a:spcBef>
                <a:spcPts val="1000"/>
              </a:spcBef>
              <a:spcAft>
                <a:spcPts val="0"/>
              </a:spcAft>
              <a:buClr>
                <a:schemeClr val="dk1"/>
              </a:buClr>
              <a:buSzPts val="2800"/>
              <a:buChar char="•"/>
            </a:pPr>
            <a:r>
              <a:rPr lang="en-IN"/>
              <a:t>Ask them to discuss different examples associated with the anomaly allocated to their team.</a:t>
            </a:r>
            <a:endParaRPr/>
          </a:p>
          <a:p>
            <a:pPr marL="228600" lvl="0" indent="-228600" algn="l" rtl="0">
              <a:lnSpc>
                <a:spcPct val="90000"/>
              </a:lnSpc>
              <a:spcBef>
                <a:spcPts val="1000"/>
              </a:spcBef>
              <a:spcAft>
                <a:spcPts val="0"/>
              </a:spcAft>
              <a:buClr>
                <a:schemeClr val="dk1"/>
              </a:buClr>
              <a:buSzPts val="2800"/>
              <a:buChar char="•"/>
            </a:pPr>
            <a:r>
              <a:rPr lang="en-IN"/>
              <a:t>The team members will share their views with the whole class.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Times New Roman"/>
              <a:buNone/>
            </a:pPr>
            <a:r>
              <a:rPr lang="en-IN">
                <a:solidFill>
                  <a:srgbClr val="FF0000"/>
                </a:solidFill>
                <a:latin typeface="Times New Roman"/>
                <a:ea typeface="Times New Roman"/>
                <a:cs typeface="Times New Roman"/>
                <a:sym typeface="Times New Roman"/>
              </a:rPr>
              <a:t>Gaussian Distribution</a:t>
            </a:r>
            <a:endParaRPr>
              <a:solidFill>
                <a:srgbClr val="FF0000"/>
              </a:solidFill>
              <a:latin typeface="Times New Roman"/>
              <a:ea typeface="Times New Roman"/>
              <a:cs typeface="Times New Roman"/>
              <a:sym typeface="Times New Roman"/>
            </a:endParaRPr>
          </a:p>
        </p:txBody>
      </p:sp>
      <p:sp>
        <p:nvSpPr>
          <p:cNvPr id="296" name="Google Shape;296;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 The Gaussian distribution, also known as the </a:t>
            </a:r>
            <a:r>
              <a:rPr lang="en-IN" b="1">
                <a:latin typeface="Times New Roman"/>
                <a:ea typeface="Times New Roman"/>
                <a:cs typeface="Times New Roman"/>
                <a:sym typeface="Times New Roman"/>
              </a:rPr>
              <a:t>normal distribution. </a:t>
            </a:r>
            <a:r>
              <a:rPr lang="en-IN">
                <a:latin typeface="Times New Roman"/>
                <a:ea typeface="Times New Roman"/>
                <a:cs typeface="Times New Roman"/>
                <a:sym typeface="Times New Roman"/>
              </a:rPr>
              <a:t>It is a key concept used to model the distribution of real-valued random variables and is essential for understanding various statistical methods and algorithms.</a:t>
            </a:r>
            <a:endParaRPr/>
          </a:p>
          <a:p>
            <a:pPr marL="228600" lvl="0" indent="-228600" algn="just" rtl="0">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It is a continuous probability distribution function that is symmetrical at the mean, and the majority of data falls within one standard deviation of the mean. It is characterized by its bell-shaped curve.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Gaussian Distribution Formula</a:t>
            </a:r>
            <a:endParaRPr/>
          </a:p>
        </p:txBody>
      </p:sp>
      <p:pic>
        <p:nvPicPr>
          <p:cNvPr id="302" name="Google Shape;302;p42"/>
          <p:cNvPicPr preferRelativeResize="0"/>
          <p:nvPr/>
        </p:nvPicPr>
        <p:blipFill rotWithShape="1">
          <a:blip r:embed="rId3">
            <a:alphaModFix/>
          </a:blip>
          <a:srcRect/>
          <a:stretch/>
        </p:blipFill>
        <p:spPr>
          <a:xfrm>
            <a:off x="1351888" y="2000050"/>
            <a:ext cx="9488224" cy="28578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Gaussian Distribution Curve</a:t>
            </a:r>
            <a:endParaRPr/>
          </a:p>
        </p:txBody>
      </p:sp>
      <p:sp>
        <p:nvSpPr>
          <p:cNvPr id="308" name="Google Shape;308;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IN"/>
              <a:t>The curve is symmetric and bell-shaped, and it mathematically represents the probability distribution of a continuous random variable. The Gaussian distribution is characterized by two parameters: the mean (μ) and the standard deviation (σ), which determine the location and the spread of the curve.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4" descr="Probability-Distribution-Curve"/>
          <p:cNvPicPr preferRelativeResize="0"/>
          <p:nvPr/>
        </p:nvPicPr>
        <p:blipFill rotWithShape="1">
          <a:blip r:embed="rId3">
            <a:alphaModFix/>
          </a:blip>
          <a:srcRect/>
          <a:stretch/>
        </p:blipFill>
        <p:spPr>
          <a:xfrm>
            <a:off x="5282638" y="259978"/>
            <a:ext cx="6641261" cy="4364972"/>
          </a:xfrm>
          <a:prstGeom prst="rect">
            <a:avLst/>
          </a:prstGeom>
          <a:noFill/>
          <a:ln>
            <a:noFill/>
          </a:ln>
        </p:spPr>
      </p:pic>
      <p:sp>
        <p:nvSpPr>
          <p:cNvPr id="314" name="Google Shape;314;p44"/>
          <p:cNvSpPr txBox="1"/>
          <p:nvPr/>
        </p:nvSpPr>
        <p:spPr>
          <a:xfrm>
            <a:off x="421341" y="1018872"/>
            <a:ext cx="4715435" cy="3785652"/>
          </a:xfrm>
          <a:prstGeom prst="rect">
            <a:avLst/>
          </a:prstGeom>
          <a:noFill/>
          <a:ln>
            <a:noFill/>
          </a:ln>
        </p:spPr>
        <p:txBody>
          <a:bodyPr spcFirstLastPara="1" wrap="square" lIns="91425" tIns="45700" rIns="91425" bIns="45700" anchor="t" anchorCtr="0">
            <a:spAutoFit/>
          </a:bodyPr>
          <a:lstStyle/>
          <a:p>
            <a:pPr marL="0" marR="0" lvl="0" indent="-127000" algn="just" rtl="0">
              <a:spcBef>
                <a:spcPts val="0"/>
              </a:spcBef>
              <a:spcAft>
                <a:spcPts val="0"/>
              </a:spcAft>
              <a:buClr>
                <a:schemeClr val="dk1"/>
              </a:buClr>
              <a:buSzPts val="2000"/>
              <a:buFont typeface="Arial"/>
              <a:buChar char="•"/>
            </a:pPr>
            <a:r>
              <a:rPr lang="en-IN" sz="2000" b="0">
                <a:solidFill>
                  <a:schemeClr val="dk1"/>
                </a:solidFill>
                <a:latin typeface="Nunito"/>
                <a:ea typeface="Nunito"/>
                <a:cs typeface="Nunito"/>
                <a:sym typeface="Nunito"/>
              </a:rPr>
              <a:t>Within one standard deviation of the mean (Mean ± 1 SD), approximately </a:t>
            </a:r>
            <a:r>
              <a:rPr lang="en-IN" sz="2000" b="1">
                <a:solidFill>
                  <a:schemeClr val="dk1"/>
                </a:solidFill>
                <a:latin typeface="Nunito"/>
                <a:ea typeface="Nunito"/>
                <a:cs typeface="Nunito"/>
                <a:sym typeface="Nunito"/>
              </a:rPr>
              <a:t>68% </a:t>
            </a:r>
            <a:r>
              <a:rPr lang="en-IN" sz="2000" b="0">
                <a:solidFill>
                  <a:schemeClr val="dk1"/>
                </a:solidFill>
                <a:latin typeface="Nunito"/>
                <a:ea typeface="Nunito"/>
                <a:cs typeface="Nunito"/>
                <a:sym typeface="Nunito"/>
              </a:rPr>
              <a:t>of the data is expected to fall.</a:t>
            </a:r>
            <a:endParaRPr/>
          </a:p>
          <a:p>
            <a:pPr marL="0" marR="0" lvl="0" indent="-127000" algn="just" rtl="0">
              <a:spcBef>
                <a:spcPts val="0"/>
              </a:spcBef>
              <a:spcAft>
                <a:spcPts val="0"/>
              </a:spcAft>
              <a:buClr>
                <a:schemeClr val="dk1"/>
              </a:buClr>
              <a:buSzPts val="2000"/>
              <a:buFont typeface="Arial"/>
              <a:buChar char="•"/>
            </a:pPr>
            <a:r>
              <a:rPr lang="en-IN" sz="2000" b="0">
                <a:solidFill>
                  <a:schemeClr val="dk1"/>
                </a:solidFill>
                <a:latin typeface="Nunito"/>
                <a:ea typeface="Nunito"/>
                <a:cs typeface="Nunito"/>
                <a:sym typeface="Nunito"/>
              </a:rPr>
              <a:t>Within two standard deviations of the mean (Mean ± 2 SD), approximately </a:t>
            </a:r>
            <a:r>
              <a:rPr lang="en-IN" sz="2000" b="1">
                <a:solidFill>
                  <a:schemeClr val="dk1"/>
                </a:solidFill>
                <a:latin typeface="Nunito"/>
                <a:ea typeface="Nunito"/>
                <a:cs typeface="Nunito"/>
                <a:sym typeface="Nunito"/>
              </a:rPr>
              <a:t>95% </a:t>
            </a:r>
            <a:r>
              <a:rPr lang="en-IN" sz="2000" b="0">
                <a:solidFill>
                  <a:schemeClr val="dk1"/>
                </a:solidFill>
                <a:latin typeface="Nunito"/>
                <a:ea typeface="Nunito"/>
                <a:cs typeface="Nunito"/>
                <a:sym typeface="Nunito"/>
              </a:rPr>
              <a:t>of the data is expected to fall.</a:t>
            </a:r>
            <a:endParaRPr/>
          </a:p>
          <a:p>
            <a:pPr marL="0" marR="0" lvl="0" indent="-127000" algn="just" rtl="0">
              <a:spcBef>
                <a:spcPts val="0"/>
              </a:spcBef>
              <a:spcAft>
                <a:spcPts val="0"/>
              </a:spcAft>
              <a:buClr>
                <a:schemeClr val="dk1"/>
              </a:buClr>
              <a:buSzPts val="2000"/>
              <a:buFont typeface="Arial"/>
              <a:buChar char="•"/>
            </a:pPr>
            <a:r>
              <a:rPr lang="en-IN" sz="2000" b="0">
                <a:solidFill>
                  <a:schemeClr val="dk1"/>
                </a:solidFill>
                <a:latin typeface="Nunito"/>
                <a:ea typeface="Nunito"/>
                <a:cs typeface="Nunito"/>
                <a:sym typeface="Nunito"/>
              </a:rPr>
              <a:t>Within three standard deviations of the mean (Mean ± 3 SD), approximately </a:t>
            </a:r>
            <a:r>
              <a:rPr lang="en-IN" sz="2000" b="1">
                <a:solidFill>
                  <a:schemeClr val="dk1"/>
                </a:solidFill>
                <a:latin typeface="Nunito"/>
                <a:ea typeface="Nunito"/>
                <a:cs typeface="Nunito"/>
                <a:sym typeface="Nunito"/>
              </a:rPr>
              <a:t>99.7% </a:t>
            </a:r>
            <a:r>
              <a:rPr lang="en-IN" sz="2000" b="0">
                <a:solidFill>
                  <a:schemeClr val="dk1"/>
                </a:solidFill>
                <a:latin typeface="Nunito"/>
                <a:ea typeface="Nunito"/>
                <a:cs typeface="Nunito"/>
                <a:sym typeface="Nunito"/>
              </a:rPr>
              <a:t>of the data is expected to fall.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IN"/>
              <a:t>The standard deviations are used to subdivide the area under the normal curve. Each subdivided section defines the percentage of data, which falls into the specific region of a graph.</a:t>
            </a:r>
            <a:endParaRPr/>
          </a:p>
          <a:p>
            <a:pPr marL="228600" lvl="0" indent="-228600" algn="just" rtl="0">
              <a:lnSpc>
                <a:spcPct val="90000"/>
              </a:lnSpc>
              <a:spcBef>
                <a:spcPts val="1000"/>
              </a:spcBef>
              <a:spcAft>
                <a:spcPts val="0"/>
              </a:spcAft>
              <a:buClr>
                <a:schemeClr val="dk1"/>
              </a:buClr>
              <a:buSzPts val="2800"/>
              <a:buChar char="•"/>
            </a:pPr>
            <a:r>
              <a:rPr lang="en-IN"/>
              <a:t>Analysis : A smaller standard deviation results in a narrower and taller bell curve, indicating that data points are clustered closely around the mean. Conversely, a larger standard deviation leads to a wider and shorter bell curve, suggesting that data points are more spread out from the mean.</a:t>
            </a:r>
            <a:endParaRPr/>
          </a:p>
          <a:p>
            <a:pPr marL="228600" lvl="0" indent="-228600" algn="just" rtl="0">
              <a:lnSpc>
                <a:spcPct val="90000"/>
              </a:lnSpc>
              <a:spcBef>
                <a:spcPts val="1000"/>
              </a:spcBef>
              <a:spcAft>
                <a:spcPts val="0"/>
              </a:spcAft>
              <a:buClr>
                <a:schemeClr val="dk1"/>
              </a:buClr>
              <a:buSzPts val="2800"/>
              <a:buChar char="•"/>
            </a:pPr>
            <a:r>
              <a:rPr lang="en-IN"/>
              <a:t>The Empirical Rule, also known as the 68-95-99.7 rule, quantifies the proportion of data falling within certain intervals around the mean in a normal distribution.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1651177" y="586603"/>
            <a:ext cx="9013644" cy="616647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Gaussian Distribution Table</a:t>
            </a:r>
            <a:endParaRPr/>
          </a:p>
        </p:txBody>
      </p:sp>
      <p:sp>
        <p:nvSpPr>
          <p:cNvPr id="325" name="Google Shape;325;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IN"/>
              <a:t>A Gaussian distribution table, also known as a standard normal distribution table or z-table, is a tabulated form that provides values of the cumulative distribution function (CDF) for the standard normal distribution.</a:t>
            </a:r>
            <a:endParaRPr/>
          </a:p>
          <a:p>
            <a:pPr marL="228600" lvl="0" indent="-228600" algn="just" rtl="0">
              <a:lnSpc>
                <a:spcPct val="90000"/>
              </a:lnSpc>
              <a:spcBef>
                <a:spcPts val="1000"/>
              </a:spcBef>
              <a:spcAft>
                <a:spcPts val="0"/>
              </a:spcAft>
              <a:buClr>
                <a:schemeClr val="dk1"/>
              </a:buClr>
              <a:buSzPct val="100000"/>
              <a:buChar char="•"/>
            </a:pPr>
            <a:r>
              <a:rPr lang="en-IN"/>
              <a:t>The standard normal distribution has a mean(central value) of 0 and a standard deviation of 1.</a:t>
            </a:r>
            <a:endParaRPr/>
          </a:p>
          <a:p>
            <a:pPr marL="228600" lvl="0" indent="-228600" algn="just" rtl="0">
              <a:lnSpc>
                <a:spcPct val="90000"/>
              </a:lnSpc>
              <a:spcBef>
                <a:spcPts val="1000"/>
              </a:spcBef>
              <a:spcAft>
                <a:spcPts val="0"/>
              </a:spcAft>
              <a:buClr>
                <a:schemeClr val="dk1"/>
              </a:buClr>
              <a:buSzPct val="100000"/>
              <a:buChar char="•"/>
            </a:pPr>
            <a:r>
              <a:rPr lang="en-IN"/>
              <a:t>Normally , the table consists of two columns namely Z-value and their Cumulative probability . Z-value is the number of standard deviations away from the mean. It ranges from negative infinity to positive infinity.</a:t>
            </a:r>
            <a:endParaRPr/>
          </a:p>
          <a:p>
            <a:pPr marL="228600" lvl="0" indent="-228600" algn="just" rtl="0">
              <a:lnSpc>
                <a:spcPct val="90000"/>
              </a:lnSpc>
              <a:spcBef>
                <a:spcPts val="1000"/>
              </a:spcBef>
              <a:spcAft>
                <a:spcPts val="0"/>
              </a:spcAft>
              <a:buClr>
                <a:schemeClr val="dk1"/>
              </a:buClr>
              <a:buSzPct val="100000"/>
              <a:buChar char="•"/>
            </a:pPr>
            <a:r>
              <a:rPr lang="en-IN"/>
              <a:t>Cumulative probability represents the probability that a standard normal random variable is less than or equal to the corresponding z-value.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876692" y="579103"/>
            <a:ext cx="10750485" cy="3744502"/>
          </a:xfrm>
          <a:prstGeom prst="rect">
            <a:avLst/>
          </a:prstGeom>
          <a:solidFill>
            <a:srgbClr val="F2F2F2"/>
          </a:solidFill>
          <a:ln>
            <a:noFill/>
          </a:ln>
        </p:spPr>
        <p:txBody>
          <a:bodyPr spcFirstLastPara="1" wrap="square" lIns="0" tIns="355475" rIns="0" bIns="0" anchor="ctr" anchorCtr="0">
            <a:spAutoFit/>
          </a:bodyPr>
          <a:lstStyle/>
          <a:p>
            <a:pPr marL="0" marR="0" lvl="0" indent="0" algn="l" rtl="0">
              <a:lnSpc>
                <a:spcPct val="100000"/>
              </a:lnSpc>
              <a:spcBef>
                <a:spcPts val="0"/>
              </a:spcBef>
              <a:spcAft>
                <a:spcPts val="0"/>
              </a:spcAft>
              <a:buClr>
                <a:srgbClr val="242424"/>
              </a:buClr>
              <a:buSzPts val="2000"/>
              <a:buFont typeface="Times New Roman"/>
              <a:buNone/>
            </a:pPr>
            <a:r>
              <a:rPr lang="en-IN" sz="2000" b="1" i="1" u="none" strike="noStrike" cap="none">
                <a:solidFill>
                  <a:srgbClr val="242424"/>
                </a:solidFill>
                <a:latin typeface="Times New Roman"/>
                <a:ea typeface="Times New Roman"/>
                <a:cs typeface="Times New Roman"/>
                <a:sym typeface="Times New Roman"/>
              </a:rPr>
              <a:t>Gaussian Distribution Anomaly Detection Algorithm:</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42424"/>
              </a:buClr>
              <a:buSzPts val="2000"/>
              <a:buFont typeface="Times New Roman"/>
              <a:buNone/>
            </a:pPr>
            <a:r>
              <a:rPr lang="en-IN" sz="2000" b="0" i="0" u="none" strike="noStrike" cap="none">
                <a:solidFill>
                  <a:srgbClr val="242424"/>
                </a:solidFill>
                <a:latin typeface="Times New Roman"/>
                <a:ea typeface="Times New Roman"/>
                <a:cs typeface="Times New Roman"/>
                <a:sym typeface="Times New Roman"/>
              </a:rPr>
              <a:t>Let us consider that there are </a:t>
            </a:r>
            <a:r>
              <a:rPr lang="en-IN" sz="2000" b="0" i="1" u="none" strike="noStrike" cap="none">
                <a:solidFill>
                  <a:srgbClr val="242424"/>
                </a:solidFill>
                <a:latin typeface="Times New Roman"/>
                <a:ea typeface="Times New Roman"/>
                <a:cs typeface="Times New Roman"/>
                <a:sym typeface="Times New Roman"/>
              </a:rPr>
              <a:t>m</a:t>
            </a:r>
            <a:r>
              <a:rPr lang="en-IN" sz="2000" b="0" i="0" u="none" strike="noStrike" cap="none">
                <a:solidFill>
                  <a:srgbClr val="242424"/>
                </a:solidFill>
                <a:latin typeface="Times New Roman"/>
                <a:ea typeface="Times New Roman"/>
                <a:cs typeface="Times New Roman"/>
                <a:sym typeface="Times New Roman"/>
              </a:rPr>
              <a:t> data-points (instances) each with </a:t>
            </a:r>
            <a:r>
              <a:rPr lang="en-IN" sz="2000" b="0" i="1" u="none" strike="noStrike" cap="none">
                <a:solidFill>
                  <a:srgbClr val="242424"/>
                </a:solidFill>
                <a:latin typeface="Times New Roman"/>
                <a:ea typeface="Times New Roman"/>
                <a:cs typeface="Times New Roman"/>
                <a:sym typeface="Times New Roman"/>
              </a:rPr>
              <a:t>n</a:t>
            </a:r>
            <a:r>
              <a:rPr lang="en-IN" sz="2000" b="0" i="0" u="none" strike="noStrike" cap="none">
                <a:solidFill>
                  <a:srgbClr val="242424"/>
                </a:solidFill>
                <a:latin typeface="Times New Roman"/>
                <a:ea typeface="Times New Roman"/>
                <a:cs typeface="Times New Roman"/>
                <a:sym typeface="Times New Roman"/>
              </a:rPr>
              <a:t> selected features.</a:t>
            </a: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242424"/>
              </a:buClr>
              <a:buSzPts val="2000"/>
              <a:buFont typeface="Times New Roman"/>
              <a:buChar char="•"/>
            </a:pPr>
            <a:r>
              <a:rPr lang="en-IN" sz="2000" b="0" i="0" u="none" strike="noStrike" cap="none">
                <a:solidFill>
                  <a:srgbClr val="242424"/>
                </a:solidFill>
                <a:latin typeface="Times New Roman"/>
                <a:ea typeface="Times New Roman"/>
                <a:cs typeface="Times New Roman"/>
                <a:sym typeface="Times New Roman"/>
              </a:rPr>
              <a:t>The Mean parameter for each feature (</a:t>
            </a:r>
            <a:r>
              <a:rPr lang="en-IN" sz="2000" b="0" i="1" u="none" strike="noStrike" cap="none">
                <a:solidFill>
                  <a:srgbClr val="242424"/>
                </a:solidFill>
                <a:latin typeface="Times New Roman"/>
                <a:ea typeface="Times New Roman"/>
                <a:cs typeface="Times New Roman"/>
                <a:sym typeface="Times New Roman"/>
              </a:rPr>
              <a:t>j</a:t>
            </a:r>
            <a:r>
              <a:rPr lang="en-IN" sz="2000" b="0" i="0" u="none" strike="noStrike" cap="none">
                <a:solidFill>
                  <a:srgbClr val="242424"/>
                </a:solidFill>
                <a:latin typeface="Times New Roman"/>
                <a:ea typeface="Times New Roman"/>
                <a:cs typeface="Times New Roman"/>
                <a:sym typeface="Times New Roman"/>
              </a:rPr>
              <a:t> = 1 to </a:t>
            </a:r>
            <a:r>
              <a:rPr lang="en-IN" sz="2000" b="0" i="1" u="none" strike="noStrike" cap="none">
                <a:solidFill>
                  <a:srgbClr val="242424"/>
                </a:solidFill>
                <a:latin typeface="Times New Roman"/>
                <a:ea typeface="Times New Roman"/>
                <a:cs typeface="Times New Roman"/>
                <a:sym typeface="Times New Roman"/>
              </a:rPr>
              <a:t>n</a:t>
            </a:r>
            <a:r>
              <a:rPr lang="en-IN" sz="2000" b="0" i="0" u="none" strike="noStrike" cap="none">
                <a:solidFill>
                  <a:srgbClr val="242424"/>
                </a:solidFill>
                <a:latin typeface="Times New Roman"/>
                <a:ea typeface="Times New Roman"/>
                <a:cs typeface="Times New Roman"/>
                <a:sym typeface="Times New Roman"/>
              </a:rPr>
              <a:t>) is fit.</a:t>
            </a:r>
            <a:endParaRPr/>
          </a:p>
          <a:p>
            <a:pPr marL="0" marR="0" lvl="0" indent="-127000" algn="l" rtl="0">
              <a:lnSpc>
                <a:spcPct val="100000"/>
              </a:lnSpc>
              <a:spcBef>
                <a:spcPts val="0"/>
              </a:spcBef>
              <a:spcAft>
                <a:spcPts val="0"/>
              </a:spcAft>
              <a:buClr>
                <a:srgbClr val="242424"/>
              </a:buClr>
              <a:buSzPts val="2000"/>
              <a:buFont typeface="Times New Roman"/>
              <a:buChar char="•"/>
            </a:pPr>
            <a:r>
              <a:rPr lang="en-IN" sz="2000" b="0" i="0" u="none" strike="noStrike" cap="none">
                <a:solidFill>
                  <a:srgbClr val="242424"/>
                </a:solidFill>
                <a:latin typeface="Times New Roman"/>
                <a:ea typeface="Times New Roman"/>
                <a:cs typeface="Times New Roman"/>
                <a:sym typeface="Times New Roman"/>
              </a:rPr>
              <a:t>The Variance parameter for each feature (</a:t>
            </a:r>
            <a:r>
              <a:rPr lang="en-IN" sz="2000" b="0" i="1" u="none" strike="noStrike" cap="none">
                <a:solidFill>
                  <a:srgbClr val="242424"/>
                </a:solidFill>
                <a:latin typeface="Times New Roman"/>
                <a:ea typeface="Times New Roman"/>
                <a:cs typeface="Times New Roman"/>
                <a:sym typeface="Times New Roman"/>
              </a:rPr>
              <a:t>j</a:t>
            </a:r>
            <a:r>
              <a:rPr lang="en-IN" sz="2000" b="0" i="0" u="none" strike="noStrike" cap="none">
                <a:solidFill>
                  <a:srgbClr val="242424"/>
                </a:solidFill>
                <a:latin typeface="Times New Roman"/>
                <a:ea typeface="Times New Roman"/>
                <a:cs typeface="Times New Roman"/>
                <a:sym typeface="Times New Roman"/>
              </a:rPr>
              <a:t> = 1 to </a:t>
            </a:r>
            <a:r>
              <a:rPr lang="en-IN" sz="2000" b="0" i="1" u="none" strike="noStrike" cap="none">
                <a:solidFill>
                  <a:srgbClr val="242424"/>
                </a:solidFill>
                <a:latin typeface="Times New Roman"/>
                <a:ea typeface="Times New Roman"/>
                <a:cs typeface="Times New Roman"/>
                <a:sym typeface="Times New Roman"/>
              </a:rPr>
              <a:t>n</a:t>
            </a:r>
            <a:r>
              <a:rPr lang="en-IN" sz="2000" b="0" i="0" u="none" strike="noStrike" cap="none">
                <a:solidFill>
                  <a:srgbClr val="242424"/>
                </a:solidFill>
                <a:latin typeface="Times New Roman"/>
                <a:ea typeface="Times New Roman"/>
                <a:cs typeface="Times New Roman"/>
                <a:sym typeface="Times New Roman"/>
              </a:rPr>
              <a:t>) is fit.</a:t>
            </a:r>
            <a:endParaRPr/>
          </a:p>
          <a:p>
            <a:pPr marL="0" marR="0" lvl="0" indent="-127000" algn="l" rtl="0">
              <a:lnSpc>
                <a:spcPct val="100000"/>
              </a:lnSpc>
              <a:spcBef>
                <a:spcPts val="0"/>
              </a:spcBef>
              <a:spcAft>
                <a:spcPts val="0"/>
              </a:spcAft>
              <a:buClr>
                <a:srgbClr val="242424"/>
              </a:buClr>
              <a:buSzPts val="2000"/>
              <a:buFont typeface="Times New Roman"/>
              <a:buChar char="•"/>
            </a:pPr>
            <a:r>
              <a:rPr lang="en-IN" sz="2000" b="0" i="0" u="none" strike="noStrike" cap="none">
                <a:solidFill>
                  <a:srgbClr val="242424"/>
                </a:solidFill>
                <a:latin typeface="Times New Roman"/>
                <a:ea typeface="Times New Roman"/>
                <a:cs typeface="Times New Roman"/>
                <a:sym typeface="Times New Roman"/>
              </a:rPr>
              <a:t>Given a new data-point, </a:t>
            </a:r>
            <a:r>
              <a:rPr lang="en-IN" sz="2000" b="0" i="1" u="none" strike="noStrike" cap="none">
                <a:solidFill>
                  <a:srgbClr val="242424"/>
                </a:solidFill>
                <a:latin typeface="Times New Roman"/>
                <a:ea typeface="Times New Roman"/>
                <a:cs typeface="Times New Roman"/>
                <a:sym typeface="Times New Roman"/>
              </a:rPr>
              <a:t>x </a:t>
            </a:r>
            <a:r>
              <a:rPr lang="en-IN" sz="2000" b="0" i="0" u="none" strike="noStrike" cap="none">
                <a:solidFill>
                  <a:srgbClr val="242424"/>
                </a:solidFill>
                <a:latin typeface="Times New Roman"/>
                <a:ea typeface="Times New Roman"/>
                <a:cs typeface="Times New Roman"/>
                <a:sym typeface="Times New Roman"/>
              </a:rPr>
              <a:t>=</a:t>
            </a:r>
            <a:r>
              <a:rPr lang="en-IN" sz="2000" b="0" i="1" u="none" strike="noStrike" cap="none">
                <a:solidFill>
                  <a:srgbClr val="242424"/>
                </a:solidFill>
                <a:latin typeface="Times New Roman"/>
                <a:ea typeface="Times New Roman"/>
                <a:cs typeface="Times New Roman"/>
                <a:sym typeface="Times New Roman"/>
              </a:rPr>
              <a:t> {x_1, x_2, … , x_j}</a:t>
            </a:r>
            <a:r>
              <a:rPr lang="en-IN" sz="2000" b="0" i="0" u="none" strike="noStrike" cap="none">
                <a:solidFill>
                  <a:srgbClr val="242424"/>
                </a:solidFill>
                <a:latin typeface="Times New Roman"/>
                <a:ea typeface="Times New Roman"/>
                <a:cs typeface="Times New Roman"/>
                <a:sym typeface="Times New Roman"/>
              </a:rPr>
              <a:t>, </a:t>
            </a:r>
            <a:r>
              <a:rPr lang="en-IN" sz="2000" b="0" i="1" u="none" strike="noStrike" cap="none">
                <a:solidFill>
                  <a:srgbClr val="242424"/>
                </a:solidFill>
                <a:latin typeface="Times New Roman"/>
                <a:ea typeface="Times New Roman"/>
                <a:cs typeface="Times New Roman"/>
                <a:sym typeface="Times New Roman"/>
              </a:rPr>
              <a:t>p(x) </a:t>
            </a:r>
            <a:r>
              <a:rPr lang="en-IN" sz="2000" b="0" i="0" u="none" strike="noStrike" cap="none">
                <a:solidFill>
                  <a:srgbClr val="242424"/>
                </a:solidFill>
                <a:latin typeface="Times New Roman"/>
                <a:ea typeface="Times New Roman"/>
                <a:cs typeface="Times New Roman"/>
                <a:sym typeface="Times New Roman"/>
              </a:rPr>
              <a:t>is given by,</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42424"/>
              </a:buClr>
              <a:buSzPts val="2000"/>
              <a:buFont typeface="Times New Roman"/>
              <a:buNone/>
            </a:pPr>
            <a:r>
              <a:rPr lang="en-IN" sz="2000" b="0" i="0" u="none" strike="noStrike" cap="none">
                <a:solidFill>
                  <a:srgbClr val="242424"/>
                </a:solidFill>
                <a:latin typeface="Times New Roman"/>
                <a:ea typeface="Times New Roman"/>
                <a:cs typeface="Times New Roman"/>
                <a:sym typeface="Times New Roman"/>
              </a:rPr>
              <a:t>or,</a:t>
            </a: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rgbClr val="242424"/>
              </a:buClr>
              <a:buSzPts val="2000"/>
              <a:buFont typeface="Times New Roman"/>
              <a:buChar char="•"/>
            </a:pPr>
            <a:r>
              <a:rPr lang="en-IN" sz="2000" b="0" i="0" u="none" strike="noStrike" cap="none">
                <a:solidFill>
                  <a:srgbClr val="242424"/>
                </a:solidFill>
                <a:latin typeface="Times New Roman"/>
                <a:ea typeface="Times New Roman"/>
                <a:cs typeface="Times New Roman"/>
                <a:sym typeface="Times New Roman"/>
              </a:rPr>
              <a:t>Now, a threshold parameter, </a:t>
            </a:r>
            <a:r>
              <a:rPr lang="en-IN" sz="2000" b="1" i="0" u="none" strike="noStrike" cap="none">
                <a:solidFill>
                  <a:srgbClr val="242424"/>
                </a:solidFill>
                <a:latin typeface="Times New Roman"/>
                <a:ea typeface="Times New Roman"/>
                <a:cs typeface="Times New Roman"/>
                <a:sym typeface="Times New Roman"/>
              </a:rPr>
              <a:t>ε </a:t>
            </a:r>
            <a:r>
              <a:rPr lang="en-IN" sz="2000" b="0" i="0" u="none" strike="noStrike" cap="none">
                <a:solidFill>
                  <a:srgbClr val="242424"/>
                </a:solidFill>
                <a:latin typeface="Times New Roman"/>
                <a:ea typeface="Times New Roman"/>
                <a:cs typeface="Times New Roman"/>
                <a:sym typeface="Times New Roman"/>
              </a:rPr>
              <a:t>is selected such that,</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42424"/>
              </a:buClr>
              <a:buSzPts val="2000"/>
              <a:buFont typeface="Times New Roman"/>
              <a:buNone/>
            </a:pPr>
            <a:r>
              <a:rPr lang="en-IN" sz="2000" b="0" i="0" u="none" strike="noStrike" cap="none">
                <a:solidFill>
                  <a:srgbClr val="242424"/>
                </a:solidFill>
                <a:latin typeface="Times New Roman"/>
                <a:ea typeface="Times New Roman"/>
                <a:cs typeface="Times New Roman"/>
                <a:sym typeface="Times New Roman"/>
              </a:rPr>
              <a:t>if p(x) &lt; </a:t>
            </a:r>
            <a:r>
              <a:rPr lang="en-IN" sz="2000" b="1" i="0" u="none" strike="noStrike" cap="none">
                <a:solidFill>
                  <a:srgbClr val="242424"/>
                </a:solidFill>
                <a:latin typeface="Times New Roman"/>
                <a:ea typeface="Times New Roman"/>
                <a:cs typeface="Times New Roman"/>
                <a:sym typeface="Times New Roman"/>
              </a:rPr>
              <a:t>ε:</a:t>
            </a:r>
            <a:br>
              <a:rPr lang="en-IN" sz="2000" b="1" i="0" u="none" strike="noStrike" cap="none">
                <a:solidFill>
                  <a:srgbClr val="242424"/>
                </a:solidFill>
                <a:latin typeface="Times New Roman"/>
                <a:ea typeface="Times New Roman"/>
                <a:cs typeface="Times New Roman"/>
                <a:sym typeface="Times New Roman"/>
              </a:rPr>
            </a:br>
            <a:r>
              <a:rPr lang="en-IN" sz="2000" b="0" i="0" u="none" strike="noStrike" cap="none">
                <a:solidFill>
                  <a:srgbClr val="242424"/>
                </a:solidFill>
                <a:latin typeface="Times New Roman"/>
                <a:ea typeface="Times New Roman"/>
                <a:cs typeface="Times New Roman"/>
                <a:sym typeface="Times New Roman"/>
              </a:rPr>
              <a:t># x is an ANOMALY or OUTLIER !!!!</a:t>
            </a:r>
            <a:br>
              <a:rPr lang="en-IN" sz="2000" b="0" i="0" u="none" strike="noStrike" cap="none">
                <a:solidFill>
                  <a:srgbClr val="242424"/>
                </a:solidFill>
                <a:latin typeface="Times New Roman"/>
                <a:ea typeface="Times New Roman"/>
                <a:cs typeface="Times New Roman"/>
                <a:sym typeface="Times New Roman"/>
              </a:rPr>
            </a:br>
            <a:r>
              <a:rPr lang="en-IN" sz="2000" b="0" i="0" u="none" strike="noStrike" cap="none">
                <a:solidFill>
                  <a:srgbClr val="242424"/>
                </a:solidFill>
                <a:latin typeface="Times New Roman"/>
                <a:ea typeface="Times New Roman"/>
                <a:cs typeface="Times New Roman"/>
                <a:sym typeface="Times New Roman"/>
              </a:rPr>
              <a:t>else:</a:t>
            </a:r>
            <a:br>
              <a:rPr lang="en-IN" sz="2000" b="0" i="0" u="none" strike="noStrike" cap="none">
                <a:solidFill>
                  <a:srgbClr val="242424"/>
                </a:solidFill>
                <a:latin typeface="Times New Roman"/>
                <a:ea typeface="Times New Roman"/>
                <a:cs typeface="Times New Roman"/>
                <a:sym typeface="Times New Roman"/>
              </a:rPr>
            </a:br>
            <a:r>
              <a:rPr lang="en-IN" sz="2000" b="0" i="0" u="none" strike="noStrike" cap="none">
                <a:solidFill>
                  <a:srgbClr val="242424"/>
                </a:solidFill>
                <a:latin typeface="Times New Roman"/>
                <a:ea typeface="Times New Roman"/>
                <a:cs typeface="Times New Roman"/>
                <a:sym typeface="Times New Roman"/>
              </a:rPr>
              <a:t># x is NOT an ANOMALY or OUTLIER !!!!</a:t>
            </a:r>
            <a:r>
              <a:rPr lang="en-IN" sz="2000" b="0"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p:nvPr/>
        </p:nvSpPr>
        <p:spPr>
          <a:xfrm>
            <a:off x="4399574" y="2967335"/>
            <a:ext cx="339285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cap="none">
                <a:solidFill>
                  <a:srgbClr val="F7CAAC"/>
                </a:solidFill>
                <a:latin typeface="Calibri"/>
                <a:ea typeface="Calibri"/>
                <a:cs typeface="Calibri"/>
                <a:sym typeface="Calibri"/>
              </a:rPr>
              <a:t>Thank you!</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6"/>
          <p:cNvPicPr preferRelativeResize="0"/>
          <p:nvPr/>
        </p:nvPicPr>
        <p:blipFill rotWithShape="1">
          <a:blip r:embed="rId3">
            <a:alphaModFix/>
          </a:blip>
          <a:srcRect/>
          <a:stretch/>
        </p:blipFill>
        <p:spPr>
          <a:xfrm>
            <a:off x="1994553" y="1487967"/>
            <a:ext cx="8241046" cy="37771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7"/>
          <p:cNvPicPr preferRelativeResize="0"/>
          <p:nvPr/>
        </p:nvPicPr>
        <p:blipFill rotWithShape="1">
          <a:blip r:embed="rId3">
            <a:alphaModFix/>
          </a:blip>
          <a:srcRect/>
          <a:stretch/>
        </p:blipFill>
        <p:spPr>
          <a:xfrm>
            <a:off x="2910226" y="214610"/>
            <a:ext cx="5951866" cy="60377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a:stretch/>
        </p:blipFill>
        <p:spPr>
          <a:xfrm>
            <a:off x="2337930" y="801213"/>
            <a:ext cx="7668751" cy="52651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9"/>
          <p:cNvPicPr preferRelativeResize="0"/>
          <p:nvPr/>
        </p:nvPicPr>
        <p:blipFill rotWithShape="1">
          <a:blip r:embed="rId3">
            <a:alphaModFix/>
          </a:blip>
          <a:srcRect/>
          <a:stretch/>
        </p:blipFill>
        <p:spPr>
          <a:xfrm>
            <a:off x="2566848" y="801213"/>
            <a:ext cx="7096456" cy="526511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2458</Words>
  <Application>Microsoft Office PowerPoint</Application>
  <PresentationFormat>Widescreen</PresentationFormat>
  <Paragraphs>159</Paragraphs>
  <Slides>53</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Times New Roman</vt:lpstr>
      <vt:lpstr>Nunito</vt:lpstr>
      <vt:lpstr>Calibri</vt:lpstr>
      <vt:lpstr>Inter</vt:lpstr>
      <vt:lpstr>Office Theme</vt:lpstr>
      <vt:lpstr>Unit: 2 (Machine learning clustering algorithms-II)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Anomaly Detection</vt:lpstr>
      <vt:lpstr>Limitations of Anomaly Detection</vt:lpstr>
      <vt:lpstr>Anomaly Detection Vs Supervised Learning</vt:lpstr>
      <vt:lpstr>PowerPoint Presentation</vt:lpstr>
      <vt:lpstr>PowerPoint Presentation</vt:lpstr>
      <vt:lpstr>PowerPoint Presentation</vt:lpstr>
      <vt:lpstr>PowerPoint Presentation</vt:lpstr>
      <vt:lpstr>PowerPoint Presentation</vt:lpstr>
      <vt:lpstr>Star Course Activity</vt:lpstr>
      <vt:lpstr>Gaussian Distribution</vt:lpstr>
      <vt:lpstr>Gaussian Distribution Formula</vt:lpstr>
      <vt:lpstr>Gaussian Distribution Curve</vt:lpstr>
      <vt:lpstr>PowerPoint Presentation</vt:lpstr>
      <vt:lpstr>PowerPoint Presentation</vt:lpstr>
      <vt:lpstr>Gaussian Distribution Table</vt:lpstr>
      <vt:lpstr>Gaussian Distribution Anomaly Detection Algorithm: Let us consider that there are m data-points (instances) each with n selected features. The Mean parameter for each feature (j = 1 to n) is fit. The Variance parameter for each feature (j = 1 to n) is fit. Given a new data-point, x = {x_1, x_2, … , x_j}, p(x) is given by, or, Now, a threshold parameter, ε is selected such that, if p(x) &lt; ε: # x is an ANOMALY or OUTLIER !!!! else: # x is NOT an ANOMALY or OUTLIER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(Machine learning clustering algorithms-II) </dc:title>
  <dc:creator>Ramanjot</dc:creator>
  <cp:lastModifiedBy>Kamal Kant Verma</cp:lastModifiedBy>
  <cp:revision>2</cp:revision>
  <dcterms:created xsi:type="dcterms:W3CDTF">2023-08-15T11:46:02Z</dcterms:created>
  <dcterms:modified xsi:type="dcterms:W3CDTF">2024-08-29T16:36:32Z</dcterms:modified>
</cp:coreProperties>
</file>