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8" r:id="rId5"/>
    <p:sldId id="279" r:id="rId6"/>
    <p:sldId id="280" r:id="rId7"/>
    <p:sldId id="269" r:id="rId8"/>
    <p:sldId id="259" r:id="rId9"/>
    <p:sldId id="261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2" r:id="rId21"/>
    <p:sldId id="288" r:id="rId22"/>
    <p:sldId id="263" r:id="rId23"/>
    <p:sldId id="264" r:id="rId24"/>
    <p:sldId id="265" r:id="rId25"/>
    <p:sldId id="285" r:id="rId26"/>
    <p:sldId id="286" r:id="rId27"/>
    <p:sldId id="287" r:id="rId28"/>
    <p:sldId id="266" r:id="rId29"/>
    <p:sldId id="267" r:id="rId30"/>
    <p:sldId id="281" r:id="rId31"/>
    <p:sldId id="282" r:id="rId32"/>
    <p:sldId id="283" r:id="rId33"/>
    <p:sldId id="28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BE79-4958-4147-A275-C941A1E470D0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771C-832F-4E68-A557-B2B0B6AF3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BE79-4958-4147-A275-C941A1E470D0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771C-832F-4E68-A557-B2B0B6AF3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BE79-4958-4147-A275-C941A1E470D0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771C-832F-4E68-A557-B2B0B6AF3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BE79-4958-4147-A275-C941A1E470D0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771C-832F-4E68-A557-B2B0B6AF3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BE79-4958-4147-A275-C941A1E470D0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771C-832F-4E68-A557-B2B0B6AF3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BE79-4958-4147-A275-C941A1E470D0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771C-832F-4E68-A557-B2B0B6AF3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BE79-4958-4147-A275-C941A1E470D0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771C-832F-4E68-A557-B2B0B6AF3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BE79-4958-4147-A275-C941A1E470D0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771C-832F-4E68-A557-B2B0B6AF3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BE79-4958-4147-A275-C941A1E470D0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771C-832F-4E68-A557-B2B0B6AF3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BE79-4958-4147-A275-C941A1E470D0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771C-832F-4E68-A557-B2B0B6AF3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BE79-4958-4147-A275-C941A1E470D0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771C-832F-4E68-A557-B2B0B6AF3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BE79-4958-4147-A275-C941A1E470D0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9771C-832F-4E68-A557-B2B0B6AF3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Steps Used In DBSCAN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Find all the neighbor points within </a:t>
            </a:r>
            <a:r>
              <a:rPr lang="en-US" dirty="0" err="1"/>
              <a:t>eps</a:t>
            </a:r>
            <a:r>
              <a:rPr lang="en-US" dirty="0"/>
              <a:t> and identify the core points or visited with more than </a:t>
            </a:r>
            <a:r>
              <a:rPr lang="en-US" dirty="0" err="1"/>
              <a:t>MinPts</a:t>
            </a:r>
            <a:r>
              <a:rPr lang="en-US" dirty="0"/>
              <a:t> neighbors.</a:t>
            </a:r>
          </a:p>
          <a:p>
            <a:pPr algn="just" fontAlgn="base"/>
            <a:r>
              <a:rPr lang="en-US" dirty="0"/>
              <a:t>For each core point if it is not already assigned to a cluster, create a new cluster.</a:t>
            </a:r>
          </a:p>
          <a:p>
            <a:pPr algn="just" fontAlgn="base"/>
            <a:r>
              <a:rPr lang="en-US" dirty="0"/>
              <a:t>Find recursively all its density-connected points and assign them to the same cluster as the core point. </a:t>
            </a:r>
            <a:br>
              <a:rPr lang="en-US" dirty="0"/>
            </a:br>
            <a:r>
              <a:rPr lang="en-US" dirty="0"/>
              <a:t>A point</a:t>
            </a:r>
            <a:r>
              <a:rPr lang="en-US" i="1" dirty="0"/>
              <a:t> a</a:t>
            </a:r>
            <a:r>
              <a:rPr lang="en-US" dirty="0"/>
              <a:t> and </a:t>
            </a:r>
            <a:r>
              <a:rPr lang="en-US" i="1" dirty="0"/>
              <a:t>b</a:t>
            </a:r>
            <a:r>
              <a:rPr lang="en-US" dirty="0"/>
              <a:t> are said to be density connected if there exists a point </a:t>
            </a:r>
            <a:r>
              <a:rPr lang="en-US" i="1" dirty="0"/>
              <a:t>c</a:t>
            </a:r>
            <a:r>
              <a:rPr lang="en-US" dirty="0"/>
              <a:t> which has a sufficient number of points in its neighbors and both points</a:t>
            </a:r>
            <a:r>
              <a:rPr lang="en-US" i="1" dirty="0"/>
              <a:t> a</a:t>
            </a:r>
            <a:r>
              <a:rPr lang="en-US" dirty="0"/>
              <a:t> and </a:t>
            </a:r>
            <a:r>
              <a:rPr lang="en-US" i="1" dirty="0"/>
              <a:t>b</a:t>
            </a:r>
            <a:r>
              <a:rPr lang="en-US" dirty="0"/>
              <a:t> are within the </a:t>
            </a:r>
            <a:r>
              <a:rPr lang="en-US" i="1" dirty="0" err="1"/>
              <a:t>eps</a:t>
            </a:r>
            <a:r>
              <a:rPr lang="en-US" i="1" dirty="0"/>
              <a:t> distance</a:t>
            </a:r>
            <a:r>
              <a:rPr lang="en-US" dirty="0"/>
              <a:t>. This is a chaining process. So, if </a:t>
            </a:r>
            <a:r>
              <a:rPr lang="en-US" i="1" dirty="0"/>
              <a:t>b</a:t>
            </a:r>
            <a:r>
              <a:rPr lang="en-US" dirty="0"/>
              <a:t> is a neighbor of </a:t>
            </a:r>
            <a:r>
              <a:rPr lang="en-US" i="1" dirty="0"/>
              <a:t>c</a:t>
            </a:r>
            <a:r>
              <a:rPr lang="en-US" dirty="0"/>
              <a:t>, </a:t>
            </a:r>
            <a:r>
              <a:rPr lang="en-US" i="1" dirty="0"/>
              <a:t>c</a:t>
            </a:r>
            <a:r>
              <a:rPr lang="en-US" dirty="0"/>
              <a:t> is a neighbor of</a:t>
            </a:r>
            <a:r>
              <a:rPr lang="en-US" i="1" dirty="0"/>
              <a:t> d</a:t>
            </a:r>
            <a:r>
              <a:rPr lang="en-US" dirty="0"/>
              <a:t>, and </a:t>
            </a:r>
            <a:r>
              <a:rPr lang="en-US" i="1" dirty="0"/>
              <a:t>d</a:t>
            </a:r>
            <a:r>
              <a:rPr lang="en-US" dirty="0"/>
              <a:t> is a neighbor of </a:t>
            </a:r>
            <a:r>
              <a:rPr lang="en-US" i="1" dirty="0"/>
              <a:t>e</a:t>
            </a:r>
            <a:r>
              <a:rPr lang="en-US" dirty="0"/>
              <a:t>, which in turn is  neighbor of </a:t>
            </a:r>
            <a:r>
              <a:rPr lang="en-US" i="1" dirty="0"/>
              <a:t>a</a:t>
            </a:r>
            <a:r>
              <a:rPr lang="en-US" dirty="0"/>
              <a:t> implying that </a:t>
            </a:r>
            <a:r>
              <a:rPr lang="en-US" i="1" dirty="0"/>
              <a:t>b</a:t>
            </a:r>
            <a:r>
              <a:rPr lang="en-US" dirty="0"/>
              <a:t> is a neighbor of</a:t>
            </a:r>
            <a:r>
              <a:rPr lang="en-US" i="1" dirty="0"/>
              <a:t> a</a:t>
            </a:r>
            <a:r>
              <a:rPr lang="en-US" dirty="0"/>
              <a:t>.</a:t>
            </a:r>
          </a:p>
          <a:p>
            <a:pPr algn="just" fontAlgn="base"/>
            <a:r>
              <a:rPr lang="en-US" dirty="0"/>
              <a:t>Iterate through the remaining unvisited points in the dataset. Those points that do not belong to any cluster are noise.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5" y="1724025"/>
            <a:ext cx="70294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" y="1552575"/>
            <a:ext cx="80295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3" y="1562100"/>
            <a:ext cx="77247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113" y="1600200"/>
            <a:ext cx="81057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5" y="1538288"/>
            <a:ext cx="70294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7788" y="1538288"/>
            <a:ext cx="644842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566863"/>
            <a:ext cx="6286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1524000"/>
            <a:ext cx="69913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1509713"/>
            <a:ext cx="69723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33600" y="59436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P9 is noise 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Clustering analysis or simply Clustering is basically an Unsupervised learning method that divides the data points into a number of specific batches or groups, such that the data points in the same groups have similar properties and data points in different groups have different properties in some sense.</a:t>
            </a:r>
            <a:endParaRPr lang="en-US" dirty="0"/>
          </a:p>
          <a:p>
            <a:pPr algn="just"/>
            <a:r>
              <a:rPr lang="en-IN" dirty="0"/>
              <a:t>Partitioning methods (K-means) and hierarchical clustering work for finding spherical-shaped clusters or convex clusters. In other words, they are suitable only for compact and well-separated clusters.</a:t>
            </a: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Here's a step-by-step breakdown of the DBSCAN algorithm for this example: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9455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Suppose we have the following dataset of 2D points:</a:t>
            </a:r>
          </a:p>
          <a:p>
            <a:r>
              <a:rPr lang="en-US" dirty="0"/>
              <a:t> Let's set ε = 1.5 and </a:t>
            </a:r>
            <a:r>
              <a:rPr lang="en-US" dirty="0" err="1"/>
              <a:t>MinPts</a:t>
            </a:r>
            <a:r>
              <a:rPr lang="en-US" dirty="0"/>
              <a:t> = 3.</a:t>
            </a:r>
          </a:p>
          <a:p>
            <a:r>
              <a:rPr lang="en-US" dirty="0"/>
              <a:t>Points: [(2, 3), (2, 5), (3, 4), (5, 3), (5, 5), (6, 4), (8, 2), (8, 4), (9, 5)]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Start with the first point (2, 3). Its ε-neighborhood contains the points (2, 5), (3, 4), and (5, 3). Since the ε-neighborhood has </a:t>
            </a:r>
            <a:r>
              <a:rPr lang="en-US" dirty="0" err="1"/>
              <a:t>MinPts</a:t>
            </a:r>
            <a:r>
              <a:rPr lang="en-US" dirty="0"/>
              <a:t> (3) or more points, we create a new cluster and assign these points to the cluster.</a:t>
            </a:r>
          </a:p>
          <a:p>
            <a:pPr algn="just"/>
            <a:r>
              <a:rPr lang="en-US" dirty="0"/>
              <a:t>Cluster 1: [(2, 3), (2, 5), (3, 4), (5, 3)]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Next, we move to the next unvisited point (5, 5). Its ε-neighborhood contains the point (6, 4). Since the ε-neighborhood has fewer than </a:t>
            </a:r>
            <a:r>
              <a:rPr lang="en-US" dirty="0" err="1"/>
              <a:t>MinPts</a:t>
            </a:r>
            <a:r>
              <a:rPr lang="en-US" dirty="0"/>
              <a:t> (3) points, (5, 5) is marked as noise.</a:t>
            </a:r>
          </a:p>
          <a:p>
            <a:pPr algn="just"/>
            <a:r>
              <a:rPr lang="en-US" dirty="0"/>
              <a:t> </a:t>
            </a:r>
          </a:p>
          <a:p>
            <a:pPr algn="just"/>
            <a:r>
              <a:rPr lang="en-US" dirty="0"/>
              <a:t>Noise: [(5, 5)]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We move to the next unvisited point (6, 4). Its ε-neighborhood contains the points (5, 5), (8, 2), (8, 4), and (9, 5). The ε-neighborhood has </a:t>
            </a:r>
            <a:r>
              <a:rPr lang="en-US" dirty="0" err="1"/>
              <a:t>MinPts</a:t>
            </a:r>
            <a:r>
              <a:rPr lang="en-US" dirty="0"/>
              <a:t> (3) or more points, so we create a new cluster and assign these points to the cluster.</a:t>
            </a:r>
          </a:p>
          <a:p>
            <a:pPr algn="just"/>
            <a:r>
              <a:rPr lang="en-US" dirty="0"/>
              <a:t> </a:t>
            </a:r>
          </a:p>
          <a:p>
            <a:pPr algn="just"/>
            <a:r>
              <a:rPr lang="en-US" dirty="0"/>
              <a:t>Cluster 2: [(6, 4), (5, 5), (8, 2), (8, 4), (9, 5)]</a:t>
            </a:r>
          </a:p>
          <a:p>
            <a:pPr algn="just"/>
            <a:r>
              <a:rPr lang="en-US" dirty="0"/>
              <a:t> </a:t>
            </a:r>
          </a:p>
          <a:p>
            <a:pPr algn="just"/>
            <a:r>
              <a:rPr lang="en-US" dirty="0"/>
              <a:t>All the points have been visited, and we have two clusters and one noise point.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Cluster 1: [(2, 3), (2, 5), (3, 4), (5, 3)]</a:t>
            </a:r>
          </a:p>
          <a:p>
            <a:pPr algn="just"/>
            <a:r>
              <a:rPr lang="en-US" dirty="0"/>
              <a:t>Cluster 2: [(6, 4), (5, 5), (8, 2), (8, 4), (9, 5)]</a:t>
            </a:r>
          </a:p>
          <a:p>
            <a:pPr algn="just"/>
            <a:r>
              <a:rPr lang="en-US" dirty="0"/>
              <a:t>Noise: [(5, 5)]</a:t>
            </a:r>
          </a:p>
          <a:p>
            <a:pPr algn="just"/>
            <a:r>
              <a:rPr lang="en-US" dirty="0"/>
              <a:t> </a:t>
            </a:r>
          </a:p>
          <a:p>
            <a:pPr algn="just"/>
            <a:r>
              <a:rPr lang="en-US" dirty="0"/>
              <a:t>In this example, the DBSCAN algorithm identified two clusters and one noise point in the dataset based on the specified parameters ε = 1.5 and </a:t>
            </a:r>
            <a:r>
              <a:rPr lang="en-US" dirty="0" err="1"/>
              <a:t>MinPts</a:t>
            </a:r>
            <a:r>
              <a:rPr lang="en-US" dirty="0"/>
              <a:t> = 3.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153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" y="365127"/>
            <a:ext cx="7822406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374" y="1642842"/>
            <a:ext cx="7271147" cy="2759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4455330"/>
            <a:ext cx="6242447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1638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035" y="247650"/>
            <a:ext cx="8593931" cy="63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016" y="190500"/>
            <a:ext cx="8893969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DBSCAN</a:t>
            </a:r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silhouette_samples</a:t>
            </a:r>
            <a:r>
              <a:rPr lang="en-US" dirty="0"/>
              <a:t>, </a:t>
            </a:r>
            <a:r>
              <a:rPr lang="en-US" dirty="0" err="1"/>
              <a:t>silhouette_score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# Generate sample data</a:t>
            </a:r>
          </a:p>
          <a:p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([[2, 3], [2, 5], [3, 4], [5, 3], [5, 5], [6, 4], [8, 2], [8, 4], [9, 5]])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# Perform DBSCAN clustering</a:t>
            </a:r>
          </a:p>
          <a:p>
            <a:r>
              <a:rPr lang="en-US" dirty="0" err="1"/>
              <a:t>dbscan</a:t>
            </a:r>
            <a:r>
              <a:rPr lang="en-US" dirty="0"/>
              <a:t> = DBSCAN(</a:t>
            </a:r>
            <a:r>
              <a:rPr lang="en-US" dirty="0" err="1"/>
              <a:t>eps</a:t>
            </a:r>
            <a:r>
              <a:rPr lang="en-US" dirty="0"/>
              <a:t>=1.5, </a:t>
            </a:r>
            <a:r>
              <a:rPr lang="en-US" dirty="0" err="1"/>
              <a:t>min_samples</a:t>
            </a:r>
            <a:r>
              <a:rPr lang="en-US" dirty="0"/>
              <a:t>=3)</a:t>
            </a:r>
          </a:p>
          <a:p>
            <a:r>
              <a:rPr lang="en-US" dirty="0" err="1"/>
              <a:t>cluster_labels</a:t>
            </a:r>
            <a:r>
              <a:rPr lang="en-US" dirty="0"/>
              <a:t> = </a:t>
            </a:r>
            <a:r>
              <a:rPr lang="en-US" dirty="0" err="1"/>
              <a:t>dbscan.fit_predict</a:t>
            </a:r>
            <a:r>
              <a:rPr lang="en-US" dirty="0"/>
              <a:t>(X)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# Exclude noise points (-1) from silhouette analysis</a:t>
            </a:r>
          </a:p>
          <a:p>
            <a:r>
              <a:rPr lang="en-US" dirty="0" err="1"/>
              <a:t>valid_labels</a:t>
            </a:r>
            <a:r>
              <a:rPr lang="en-US" dirty="0"/>
              <a:t> = </a:t>
            </a:r>
            <a:r>
              <a:rPr lang="en-US" dirty="0" err="1"/>
              <a:t>cluster_labels</a:t>
            </a:r>
            <a:r>
              <a:rPr lang="en-US" dirty="0"/>
              <a:t> != -1</a:t>
            </a:r>
          </a:p>
          <a:p>
            <a:r>
              <a:rPr lang="en-US" dirty="0" err="1"/>
              <a:t>valid_X</a:t>
            </a:r>
            <a:r>
              <a:rPr lang="en-US" dirty="0"/>
              <a:t> = X[</a:t>
            </a:r>
            <a:r>
              <a:rPr lang="en-US" dirty="0" err="1"/>
              <a:t>valid_labels</a:t>
            </a:r>
            <a:r>
              <a:rPr lang="en-US" dirty="0"/>
              <a:t>]</a:t>
            </a:r>
          </a:p>
          <a:p>
            <a:r>
              <a:rPr lang="en-US" dirty="0" err="1"/>
              <a:t>valid_cluster_labels</a:t>
            </a:r>
            <a:r>
              <a:rPr lang="en-US" dirty="0"/>
              <a:t> = </a:t>
            </a:r>
            <a:r>
              <a:rPr lang="en-US" dirty="0" err="1"/>
              <a:t>cluster_labels</a:t>
            </a:r>
            <a:r>
              <a:rPr lang="en-US" dirty="0"/>
              <a:t>[</a:t>
            </a:r>
            <a:r>
              <a:rPr lang="en-US" dirty="0" err="1"/>
              <a:t>valid_labels</a:t>
            </a:r>
            <a:r>
              <a:rPr lang="en-US" dirty="0"/>
              <a:t>]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 Compute silhouette scores</a:t>
            </a:r>
          </a:p>
          <a:p>
            <a:r>
              <a:rPr lang="en-US" dirty="0" err="1"/>
              <a:t>silhouette_avg</a:t>
            </a:r>
            <a:r>
              <a:rPr lang="en-US" dirty="0"/>
              <a:t> = </a:t>
            </a:r>
            <a:r>
              <a:rPr lang="en-US" dirty="0" err="1"/>
              <a:t>silhouette_score</a:t>
            </a:r>
            <a:r>
              <a:rPr lang="en-US" dirty="0"/>
              <a:t>(</a:t>
            </a:r>
            <a:r>
              <a:rPr lang="en-US" dirty="0" err="1"/>
              <a:t>valid_X</a:t>
            </a:r>
            <a:r>
              <a:rPr lang="en-US" dirty="0"/>
              <a:t>, </a:t>
            </a:r>
            <a:r>
              <a:rPr lang="en-US" dirty="0" err="1"/>
              <a:t>valid_cluster_labels</a:t>
            </a:r>
            <a:r>
              <a:rPr lang="en-US" dirty="0"/>
              <a:t>)</a:t>
            </a:r>
          </a:p>
          <a:p>
            <a:r>
              <a:rPr lang="en-US" dirty="0" err="1"/>
              <a:t>sample_silhouette_values</a:t>
            </a:r>
            <a:r>
              <a:rPr lang="en-US" dirty="0"/>
              <a:t> = </a:t>
            </a:r>
            <a:r>
              <a:rPr lang="en-US" dirty="0" err="1"/>
              <a:t>silhouette_samples</a:t>
            </a:r>
            <a:r>
              <a:rPr lang="en-US" dirty="0"/>
              <a:t>(</a:t>
            </a:r>
            <a:r>
              <a:rPr lang="en-US" dirty="0" err="1"/>
              <a:t>valid_X</a:t>
            </a:r>
            <a:r>
              <a:rPr lang="en-US" dirty="0"/>
              <a:t>, </a:t>
            </a:r>
            <a:r>
              <a:rPr lang="en-US" dirty="0" err="1"/>
              <a:t>valid_cluster_labels</a:t>
            </a:r>
            <a:r>
              <a:rPr lang="en-US" dirty="0"/>
              <a:t>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# Print the silhouette score and silhouette values for each sample</a:t>
            </a:r>
          </a:p>
          <a:p>
            <a:r>
              <a:rPr lang="en-US" dirty="0"/>
              <a:t>print("Silhouette Score:", </a:t>
            </a:r>
            <a:r>
              <a:rPr lang="en-US" dirty="0" err="1"/>
              <a:t>silhouette_avg</a:t>
            </a:r>
            <a:r>
              <a:rPr lang="en-US" dirty="0"/>
              <a:t>)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, label in enumerate(</a:t>
            </a:r>
            <a:r>
              <a:rPr lang="en-US" dirty="0" err="1"/>
              <a:t>valid_cluster_labels</a:t>
            </a:r>
            <a:r>
              <a:rPr lang="en-US" dirty="0"/>
              <a:t>):</a:t>
            </a:r>
          </a:p>
          <a:p>
            <a:r>
              <a:rPr lang="en-US" dirty="0"/>
              <a:t>print("Sample", i+1, " - Cluster:", label, " - Silhouette Value:", </a:t>
            </a:r>
            <a:r>
              <a:rPr lang="en-US" dirty="0" err="1"/>
              <a:t>sample_silhouette_values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199" y="304801"/>
          <a:ext cx="8077200" cy="6315947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3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/>
                        <a:t>K-Means</a:t>
                      </a:r>
                    </a:p>
                  </a:txBody>
                  <a:tcPr marL="34324" marR="34324" marT="34324" marB="34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/>
                        <a:t>DBSCAN</a:t>
                      </a:r>
                    </a:p>
                  </a:txBody>
                  <a:tcPr marL="34324" marR="34324" marT="34324" marB="34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67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/>
                        <a:t>K-means generally clusters all the objects.</a:t>
                      </a:r>
                    </a:p>
                  </a:txBody>
                  <a:tcPr marL="34324" marR="34324" marT="34324" marB="34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/>
                        <a:t>DBSCAN discards objects that it defines as noise.</a:t>
                      </a:r>
                    </a:p>
                  </a:txBody>
                  <a:tcPr marL="34324" marR="34324" marT="34324" marB="34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67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/>
                        <a:t>K-means needs a prototype-based concept of a cluster.</a:t>
                      </a:r>
                    </a:p>
                  </a:txBody>
                  <a:tcPr marL="34324" marR="34324" marT="34324" marB="34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/>
                        <a:t>DBSCAN needs a density-based concept.</a:t>
                      </a:r>
                    </a:p>
                  </a:txBody>
                  <a:tcPr marL="34324" marR="34324" marT="34324" marB="34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72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/>
                        <a:t>K-means has difficulty with non-globular clusters and clusters of multiple sizes.</a:t>
                      </a:r>
                    </a:p>
                  </a:txBody>
                  <a:tcPr marL="34324" marR="34324" marT="34324" marB="34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/>
                        <a:t>DBSCAN is used to handle clusters of multiple sizes and structures and is not powerfully influenced by noise or outliers.</a:t>
                      </a:r>
                    </a:p>
                  </a:txBody>
                  <a:tcPr marL="34324" marR="34324" marT="34324" marB="34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72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/>
                        <a:t>K-means can be used for data that has a clear centroid, including a mean or median.</a:t>
                      </a:r>
                    </a:p>
                  </a:txBody>
                  <a:tcPr marL="34324" marR="34324" marT="34324" marB="34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/>
                        <a:t>DBSCAN needed that its definition of density, which depends on the traditional Euclidean concept of density, be significant for the data.</a:t>
                      </a:r>
                    </a:p>
                  </a:txBody>
                  <a:tcPr marL="34324" marR="34324" marT="34324" marB="34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508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/>
                        <a:t>K-means can be used to sparse, high dimensional data, including file data.</a:t>
                      </a:r>
                    </a:p>
                  </a:txBody>
                  <a:tcPr marL="34324" marR="34324" marT="34324" marB="34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/>
                        <a:t>DBSCAN generally implements poorly for such information because the traditional Euclidean definition of density does not operate well for high dimensional data.</a:t>
                      </a:r>
                    </a:p>
                  </a:txBody>
                  <a:tcPr marL="34324" marR="34324" marT="34324" marB="34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57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/>
                        <a:t>The basic K-means algorithm is similar to a statistical clustering approach (mixture models) that consider all clusters come from spherical Gaussian distributions with several means but the equal covariance matrix.</a:t>
                      </a:r>
                    </a:p>
                  </a:txBody>
                  <a:tcPr marL="34324" marR="34324" marT="34324" marB="34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/>
                        <a:t>DIISCAN creates no assumption about the distribution of the record.</a:t>
                      </a:r>
                    </a:p>
                  </a:txBody>
                  <a:tcPr marL="34324" marR="34324" marT="34324" marB="34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358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741" y="985839"/>
            <a:ext cx="8722519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3686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3686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610" y="0"/>
            <a:ext cx="64150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3789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3789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8535" y="0"/>
            <a:ext cx="592693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389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3891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1435" y="0"/>
            <a:ext cx="524113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>
            <a:normAutofit/>
          </a:bodyPr>
          <a:lstStyle/>
          <a:p>
            <a:pPr algn="just" fontAlgn="base"/>
            <a:r>
              <a:rPr lang="en-US" sz="2000" dirty="0"/>
              <a:t>Real-life data may contain irregularities, like:</a:t>
            </a:r>
          </a:p>
          <a:p>
            <a:pPr algn="just" fontAlgn="base"/>
            <a:r>
              <a:rPr lang="en-US" sz="2000" dirty="0"/>
              <a:t>Clusters can be of arbitrary shape such as those shown in the figure below. </a:t>
            </a:r>
          </a:p>
          <a:p>
            <a:pPr algn="just" fontAlgn="base"/>
            <a:r>
              <a:rPr lang="en-US" sz="2000" dirty="0"/>
              <a:t>Data may contain noise.</a:t>
            </a:r>
          </a:p>
          <a:p>
            <a:pPr algn="just" fontAlgn="base"/>
            <a:r>
              <a:rPr lang="en-US" sz="2000" dirty="0"/>
              <a:t>The figure shows a data set containing non-convex shape clusters and outliers. Given such data, the k-means algorithm has difficulties in identifying these clusters with arbitrary shapes.</a:t>
            </a:r>
          </a:p>
          <a:p>
            <a:endParaRPr lang="en-US" dirty="0"/>
          </a:p>
        </p:txBody>
      </p:sp>
      <p:pic>
        <p:nvPicPr>
          <p:cNvPr id="1026" name="Picture 2" descr="https://media.geeksforgeeks.org/wp-content/uploads/20190318040927/Drawing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276600"/>
            <a:ext cx="3752850" cy="3295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337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3379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76200"/>
            <a:ext cx="76581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7504" y="1593850"/>
            <a:ext cx="7188994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09600"/>
            <a:ext cx="710088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Fig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200" y="1752600"/>
            <a:ext cx="8978799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 Required For DBSCAN Algorithm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Epsilon (ε): The maximum distance between two points for them to be considered as neighbors.</a:t>
            </a:r>
          </a:p>
          <a:p>
            <a:pPr algn="just"/>
            <a:r>
              <a:rPr lang="en-US" dirty="0" err="1"/>
              <a:t>MinPts</a:t>
            </a:r>
            <a:r>
              <a:rPr lang="en-US" dirty="0"/>
              <a:t>: The minimum number of points required to form a dense region (core points).</a:t>
            </a:r>
          </a:p>
          <a:p>
            <a:pPr algn="just"/>
            <a:r>
              <a:rPr lang="en-US" dirty="0"/>
              <a:t>Minimum number of neighbors (data points) within </a:t>
            </a:r>
            <a:r>
              <a:rPr lang="en-US" dirty="0" err="1"/>
              <a:t>eps</a:t>
            </a:r>
            <a:r>
              <a:rPr lang="en-US" dirty="0"/>
              <a:t> radius. The larger the dataset, the larger value of </a:t>
            </a:r>
            <a:r>
              <a:rPr lang="en-US" dirty="0" err="1"/>
              <a:t>MinPts</a:t>
            </a:r>
            <a:r>
              <a:rPr lang="en-US" dirty="0"/>
              <a:t> must be chosen. As a general rule, the minimum </a:t>
            </a:r>
            <a:r>
              <a:rPr lang="en-US" dirty="0" err="1"/>
              <a:t>MinPts</a:t>
            </a:r>
            <a:r>
              <a:rPr lang="en-US" dirty="0"/>
              <a:t> can be derived from the number of dimensions D in the dataset as, </a:t>
            </a:r>
            <a:r>
              <a:rPr lang="en-US" dirty="0" err="1"/>
              <a:t>MinPts</a:t>
            </a:r>
            <a:r>
              <a:rPr lang="en-US" dirty="0"/>
              <a:t> &gt;= D+1. The minimum value of </a:t>
            </a:r>
            <a:r>
              <a:rPr lang="en-US" dirty="0" err="1"/>
              <a:t>MinPts</a:t>
            </a:r>
            <a:r>
              <a:rPr lang="en-US" dirty="0"/>
              <a:t> must be chosen at least 3.</a:t>
            </a:r>
          </a:p>
          <a:p>
            <a:pPr algn="just"/>
            <a:r>
              <a:rPr lang="en-US" dirty="0"/>
              <a:t>Let's set ε = 1.5 and </a:t>
            </a:r>
            <a:r>
              <a:rPr lang="en-US" dirty="0" err="1"/>
              <a:t>MinPts</a:t>
            </a:r>
            <a:r>
              <a:rPr lang="en-US" dirty="0"/>
              <a:t> = 3.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start by randomly selecting a point from the dataset and check its ε-neighborhood. If the ε-neighborhood contains at least </a:t>
            </a:r>
            <a:r>
              <a:rPr lang="en-US" dirty="0" err="1"/>
              <a:t>MinPts</a:t>
            </a:r>
            <a:r>
              <a:rPr lang="en-US" dirty="0"/>
              <a:t> points, we consider it a core point and expand its cluster. We repeat this process until all the points are assigned to a cluster or identified as noise.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1346</Words>
  <Application>Microsoft Office PowerPoint</Application>
  <PresentationFormat>On-screen Show (4:3)</PresentationFormat>
  <Paragraphs>77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DBSCAN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Parameters Required For DBSCAN Algorithm </vt:lpstr>
      <vt:lpstr>PowerPoint Presentation</vt:lpstr>
      <vt:lpstr>Steps Used In DBSCAN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Here's a step-by-step breakdown of the DBSCAN algorithm for this example: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</dc:title>
  <dc:creator>Ankita</dc:creator>
  <cp:lastModifiedBy>Kamal Kant Verma</cp:lastModifiedBy>
  <cp:revision>21</cp:revision>
  <dcterms:created xsi:type="dcterms:W3CDTF">2023-08-23T03:42:25Z</dcterms:created>
  <dcterms:modified xsi:type="dcterms:W3CDTF">2024-09-03T06:51:01Z</dcterms:modified>
</cp:coreProperties>
</file>