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01" r:id="rId24"/>
    <p:sldId id="304"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3B62-B798-DC1F-D2CA-9BBECCEE56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26137F-1C18-5271-AFC1-ADBD8297CE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CC6E89-DF92-7BCD-A7B0-D4BBB3D0EEF8}"/>
              </a:ext>
            </a:extLst>
          </p:cNvPr>
          <p:cNvSpPr>
            <a:spLocks noGrp="1"/>
          </p:cNvSpPr>
          <p:nvPr>
            <p:ph type="dt" sz="half" idx="10"/>
          </p:nvPr>
        </p:nvSpPr>
        <p:spPr/>
        <p:txBody>
          <a:bodyPr/>
          <a:lstStyle/>
          <a:p>
            <a:fld id="{562F650B-7E17-4E80-BB45-3195AA154371}" type="datetimeFigureOut">
              <a:rPr lang="en-IN" smtClean="0"/>
              <a:t>04-09-2024</a:t>
            </a:fld>
            <a:endParaRPr lang="en-IN"/>
          </a:p>
        </p:txBody>
      </p:sp>
      <p:sp>
        <p:nvSpPr>
          <p:cNvPr id="5" name="Footer Placeholder 4">
            <a:extLst>
              <a:ext uri="{FF2B5EF4-FFF2-40B4-BE49-F238E27FC236}">
                <a16:creationId xmlns:a16="http://schemas.microsoft.com/office/drawing/2014/main" id="{56F906FE-C6E8-D045-E1AE-C29B48298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18D225-62E6-D432-532D-5D5DE76FCB9B}"/>
              </a:ext>
            </a:extLst>
          </p:cNvPr>
          <p:cNvSpPr>
            <a:spLocks noGrp="1"/>
          </p:cNvSpPr>
          <p:nvPr>
            <p:ph type="sldNum" sz="quarter" idx="12"/>
          </p:nvPr>
        </p:nvSpPr>
        <p:spPr/>
        <p:txBody>
          <a:bodyPr/>
          <a:lstStyle/>
          <a:p>
            <a:fld id="{5428A078-4294-4927-8866-BFA7E5826128}" type="slidenum">
              <a:rPr lang="en-IN" smtClean="0"/>
              <a:t>‹#›</a:t>
            </a:fld>
            <a:endParaRPr lang="en-IN"/>
          </a:p>
        </p:txBody>
      </p:sp>
    </p:spTree>
    <p:extLst>
      <p:ext uri="{BB962C8B-B14F-4D97-AF65-F5344CB8AC3E}">
        <p14:creationId xmlns:p14="http://schemas.microsoft.com/office/powerpoint/2010/main" val="109965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1F82-008D-DC37-A0C6-BFDB39DD07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A9622D-65EF-2DFC-130E-8A83BD3EB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D60524-A2B0-3AFA-3922-CBBA854DBD75}"/>
              </a:ext>
            </a:extLst>
          </p:cNvPr>
          <p:cNvSpPr>
            <a:spLocks noGrp="1"/>
          </p:cNvSpPr>
          <p:nvPr>
            <p:ph type="dt" sz="half" idx="10"/>
          </p:nvPr>
        </p:nvSpPr>
        <p:spPr/>
        <p:txBody>
          <a:bodyPr/>
          <a:lstStyle/>
          <a:p>
            <a:fld id="{562F650B-7E17-4E80-BB45-3195AA154371}" type="datetimeFigureOut">
              <a:rPr lang="en-IN" smtClean="0"/>
              <a:t>04-09-2024</a:t>
            </a:fld>
            <a:endParaRPr lang="en-IN"/>
          </a:p>
        </p:txBody>
      </p:sp>
      <p:sp>
        <p:nvSpPr>
          <p:cNvPr id="5" name="Footer Placeholder 4">
            <a:extLst>
              <a:ext uri="{FF2B5EF4-FFF2-40B4-BE49-F238E27FC236}">
                <a16:creationId xmlns:a16="http://schemas.microsoft.com/office/drawing/2014/main" id="{040304E8-3DF9-1540-5326-A94E28793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B2B1B8-6E0E-452B-5D22-7F6C1972D4B0}"/>
              </a:ext>
            </a:extLst>
          </p:cNvPr>
          <p:cNvSpPr>
            <a:spLocks noGrp="1"/>
          </p:cNvSpPr>
          <p:nvPr>
            <p:ph type="sldNum" sz="quarter" idx="12"/>
          </p:nvPr>
        </p:nvSpPr>
        <p:spPr/>
        <p:txBody>
          <a:bodyPr/>
          <a:lstStyle/>
          <a:p>
            <a:fld id="{5428A078-4294-4927-8866-BFA7E5826128}" type="slidenum">
              <a:rPr lang="en-IN" smtClean="0"/>
              <a:t>‹#›</a:t>
            </a:fld>
            <a:endParaRPr lang="en-IN"/>
          </a:p>
        </p:txBody>
      </p:sp>
    </p:spTree>
    <p:extLst>
      <p:ext uri="{BB962C8B-B14F-4D97-AF65-F5344CB8AC3E}">
        <p14:creationId xmlns:p14="http://schemas.microsoft.com/office/powerpoint/2010/main" val="254187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C767E4-F8FF-6BA6-C92D-2D4F929F3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CF04F0-D95E-B713-54D9-C32627F9B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055EBE-F561-87D2-8D1A-D431F4D98C81}"/>
              </a:ext>
            </a:extLst>
          </p:cNvPr>
          <p:cNvSpPr>
            <a:spLocks noGrp="1"/>
          </p:cNvSpPr>
          <p:nvPr>
            <p:ph type="dt" sz="half" idx="10"/>
          </p:nvPr>
        </p:nvSpPr>
        <p:spPr/>
        <p:txBody>
          <a:bodyPr/>
          <a:lstStyle/>
          <a:p>
            <a:fld id="{562F650B-7E17-4E80-BB45-3195AA154371}" type="datetimeFigureOut">
              <a:rPr lang="en-IN" smtClean="0"/>
              <a:t>04-09-2024</a:t>
            </a:fld>
            <a:endParaRPr lang="en-IN"/>
          </a:p>
        </p:txBody>
      </p:sp>
      <p:sp>
        <p:nvSpPr>
          <p:cNvPr id="5" name="Footer Placeholder 4">
            <a:extLst>
              <a:ext uri="{FF2B5EF4-FFF2-40B4-BE49-F238E27FC236}">
                <a16:creationId xmlns:a16="http://schemas.microsoft.com/office/drawing/2014/main" id="{7C8FC311-74E0-5F93-52AF-7AB4DA807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7F2505-6AC5-C085-A323-C9525E6E0FA2}"/>
              </a:ext>
            </a:extLst>
          </p:cNvPr>
          <p:cNvSpPr>
            <a:spLocks noGrp="1"/>
          </p:cNvSpPr>
          <p:nvPr>
            <p:ph type="sldNum" sz="quarter" idx="12"/>
          </p:nvPr>
        </p:nvSpPr>
        <p:spPr/>
        <p:txBody>
          <a:bodyPr/>
          <a:lstStyle/>
          <a:p>
            <a:fld id="{5428A078-4294-4927-8866-BFA7E5826128}" type="slidenum">
              <a:rPr lang="en-IN" smtClean="0"/>
              <a:t>‹#›</a:t>
            </a:fld>
            <a:endParaRPr lang="en-IN"/>
          </a:p>
        </p:txBody>
      </p:sp>
    </p:spTree>
    <p:extLst>
      <p:ext uri="{BB962C8B-B14F-4D97-AF65-F5344CB8AC3E}">
        <p14:creationId xmlns:p14="http://schemas.microsoft.com/office/powerpoint/2010/main" val="299956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73B0-C5DC-F5D2-C939-C7EBAA57C5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804553-66B7-488E-73D2-8C67A4419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F6C204-49CB-D162-F59B-1FB4A3F515BD}"/>
              </a:ext>
            </a:extLst>
          </p:cNvPr>
          <p:cNvSpPr>
            <a:spLocks noGrp="1"/>
          </p:cNvSpPr>
          <p:nvPr>
            <p:ph type="dt" sz="half" idx="10"/>
          </p:nvPr>
        </p:nvSpPr>
        <p:spPr/>
        <p:txBody>
          <a:bodyPr/>
          <a:lstStyle/>
          <a:p>
            <a:fld id="{562F650B-7E17-4E80-BB45-3195AA154371}" type="datetimeFigureOut">
              <a:rPr lang="en-IN" smtClean="0"/>
              <a:t>04-09-2024</a:t>
            </a:fld>
            <a:endParaRPr lang="en-IN"/>
          </a:p>
        </p:txBody>
      </p:sp>
      <p:sp>
        <p:nvSpPr>
          <p:cNvPr id="5" name="Footer Placeholder 4">
            <a:extLst>
              <a:ext uri="{FF2B5EF4-FFF2-40B4-BE49-F238E27FC236}">
                <a16:creationId xmlns:a16="http://schemas.microsoft.com/office/drawing/2014/main" id="{A61914BC-200A-FC26-E262-8151E3DF7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FE0442-AAB1-B4D5-C28D-FC157C7176A9}"/>
              </a:ext>
            </a:extLst>
          </p:cNvPr>
          <p:cNvSpPr>
            <a:spLocks noGrp="1"/>
          </p:cNvSpPr>
          <p:nvPr>
            <p:ph type="sldNum" sz="quarter" idx="12"/>
          </p:nvPr>
        </p:nvSpPr>
        <p:spPr/>
        <p:txBody>
          <a:bodyPr/>
          <a:lstStyle/>
          <a:p>
            <a:fld id="{5428A078-4294-4927-8866-BFA7E5826128}" type="slidenum">
              <a:rPr lang="en-IN" smtClean="0"/>
              <a:t>‹#›</a:t>
            </a:fld>
            <a:endParaRPr lang="en-IN"/>
          </a:p>
        </p:txBody>
      </p:sp>
    </p:spTree>
    <p:extLst>
      <p:ext uri="{BB962C8B-B14F-4D97-AF65-F5344CB8AC3E}">
        <p14:creationId xmlns:p14="http://schemas.microsoft.com/office/powerpoint/2010/main" val="150432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F0500-E1A5-E4B7-3E71-7C9B10484D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6518C0-6499-8D0A-4030-690443EE5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FB3E6D-DF65-571D-F2B1-020AD4325CD5}"/>
              </a:ext>
            </a:extLst>
          </p:cNvPr>
          <p:cNvSpPr>
            <a:spLocks noGrp="1"/>
          </p:cNvSpPr>
          <p:nvPr>
            <p:ph type="dt" sz="half" idx="10"/>
          </p:nvPr>
        </p:nvSpPr>
        <p:spPr/>
        <p:txBody>
          <a:bodyPr/>
          <a:lstStyle/>
          <a:p>
            <a:fld id="{562F650B-7E17-4E80-BB45-3195AA154371}" type="datetimeFigureOut">
              <a:rPr lang="en-IN" smtClean="0"/>
              <a:t>04-09-2024</a:t>
            </a:fld>
            <a:endParaRPr lang="en-IN"/>
          </a:p>
        </p:txBody>
      </p:sp>
      <p:sp>
        <p:nvSpPr>
          <p:cNvPr id="5" name="Footer Placeholder 4">
            <a:extLst>
              <a:ext uri="{FF2B5EF4-FFF2-40B4-BE49-F238E27FC236}">
                <a16:creationId xmlns:a16="http://schemas.microsoft.com/office/drawing/2014/main" id="{BDE1A9D0-00F5-B2A0-0AB7-4D44E1569F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72BE8-50B8-3EC5-7158-3FDCCAFB1DF5}"/>
              </a:ext>
            </a:extLst>
          </p:cNvPr>
          <p:cNvSpPr>
            <a:spLocks noGrp="1"/>
          </p:cNvSpPr>
          <p:nvPr>
            <p:ph type="sldNum" sz="quarter" idx="12"/>
          </p:nvPr>
        </p:nvSpPr>
        <p:spPr/>
        <p:txBody>
          <a:bodyPr/>
          <a:lstStyle/>
          <a:p>
            <a:fld id="{5428A078-4294-4927-8866-BFA7E5826128}" type="slidenum">
              <a:rPr lang="en-IN" smtClean="0"/>
              <a:t>‹#›</a:t>
            </a:fld>
            <a:endParaRPr lang="en-IN"/>
          </a:p>
        </p:txBody>
      </p:sp>
    </p:spTree>
    <p:extLst>
      <p:ext uri="{BB962C8B-B14F-4D97-AF65-F5344CB8AC3E}">
        <p14:creationId xmlns:p14="http://schemas.microsoft.com/office/powerpoint/2010/main" val="406053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A529-1FE3-6722-590B-A4A5518BA4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0293CA-AE27-7DCA-5927-93BD0F61B3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C3328B-63E8-4EC9-B5CE-2BCE3C152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C127C6-B9E1-9D48-4A42-D07AD46D0C46}"/>
              </a:ext>
            </a:extLst>
          </p:cNvPr>
          <p:cNvSpPr>
            <a:spLocks noGrp="1"/>
          </p:cNvSpPr>
          <p:nvPr>
            <p:ph type="dt" sz="half" idx="10"/>
          </p:nvPr>
        </p:nvSpPr>
        <p:spPr/>
        <p:txBody>
          <a:bodyPr/>
          <a:lstStyle/>
          <a:p>
            <a:fld id="{562F650B-7E17-4E80-BB45-3195AA154371}" type="datetimeFigureOut">
              <a:rPr lang="en-IN" smtClean="0"/>
              <a:t>04-09-2024</a:t>
            </a:fld>
            <a:endParaRPr lang="en-IN"/>
          </a:p>
        </p:txBody>
      </p:sp>
      <p:sp>
        <p:nvSpPr>
          <p:cNvPr id="6" name="Footer Placeholder 5">
            <a:extLst>
              <a:ext uri="{FF2B5EF4-FFF2-40B4-BE49-F238E27FC236}">
                <a16:creationId xmlns:a16="http://schemas.microsoft.com/office/drawing/2014/main" id="{0EF083A9-D717-2FC0-DB65-BC8DCA725A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E3CAC9-DCC3-B136-841F-F22626E877D9}"/>
              </a:ext>
            </a:extLst>
          </p:cNvPr>
          <p:cNvSpPr>
            <a:spLocks noGrp="1"/>
          </p:cNvSpPr>
          <p:nvPr>
            <p:ph type="sldNum" sz="quarter" idx="12"/>
          </p:nvPr>
        </p:nvSpPr>
        <p:spPr/>
        <p:txBody>
          <a:bodyPr/>
          <a:lstStyle/>
          <a:p>
            <a:fld id="{5428A078-4294-4927-8866-BFA7E5826128}" type="slidenum">
              <a:rPr lang="en-IN" smtClean="0"/>
              <a:t>‹#›</a:t>
            </a:fld>
            <a:endParaRPr lang="en-IN"/>
          </a:p>
        </p:txBody>
      </p:sp>
    </p:spTree>
    <p:extLst>
      <p:ext uri="{BB962C8B-B14F-4D97-AF65-F5344CB8AC3E}">
        <p14:creationId xmlns:p14="http://schemas.microsoft.com/office/powerpoint/2010/main" val="102179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7881C-812D-1149-41DF-5C89B9A81D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03B6C7-7005-3538-A749-86CF5B361D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DB3C3-C36F-1CEF-6C2E-9FBAD5843B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127DA3-A68D-1103-F492-BB8E2BDE9B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A33B4C-6880-09E1-DE6E-B6B9A90718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C41D8D-EDE7-D679-F28B-176419883A06}"/>
              </a:ext>
            </a:extLst>
          </p:cNvPr>
          <p:cNvSpPr>
            <a:spLocks noGrp="1"/>
          </p:cNvSpPr>
          <p:nvPr>
            <p:ph type="dt" sz="half" idx="10"/>
          </p:nvPr>
        </p:nvSpPr>
        <p:spPr/>
        <p:txBody>
          <a:bodyPr/>
          <a:lstStyle/>
          <a:p>
            <a:fld id="{562F650B-7E17-4E80-BB45-3195AA154371}" type="datetimeFigureOut">
              <a:rPr lang="en-IN" smtClean="0"/>
              <a:t>04-09-2024</a:t>
            </a:fld>
            <a:endParaRPr lang="en-IN"/>
          </a:p>
        </p:txBody>
      </p:sp>
      <p:sp>
        <p:nvSpPr>
          <p:cNvPr id="8" name="Footer Placeholder 7">
            <a:extLst>
              <a:ext uri="{FF2B5EF4-FFF2-40B4-BE49-F238E27FC236}">
                <a16:creationId xmlns:a16="http://schemas.microsoft.com/office/drawing/2014/main" id="{97F11813-CA1C-622B-09FF-AB7A2F6ECD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0EEDE2-7883-AB02-E452-8062F5D143EA}"/>
              </a:ext>
            </a:extLst>
          </p:cNvPr>
          <p:cNvSpPr>
            <a:spLocks noGrp="1"/>
          </p:cNvSpPr>
          <p:nvPr>
            <p:ph type="sldNum" sz="quarter" idx="12"/>
          </p:nvPr>
        </p:nvSpPr>
        <p:spPr/>
        <p:txBody>
          <a:bodyPr/>
          <a:lstStyle/>
          <a:p>
            <a:fld id="{5428A078-4294-4927-8866-BFA7E5826128}" type="slidenum">
              <a:rPr lang="en-IN" smtClean="0"/>
              <a:t>‹#›</a:t>
            </a:fld>
            <a:endParaRPr lang="en-IN"/>
          </a:p>
        </p:txBody>
      </p:sp>
    </p:spTree>
    <p:extLst>
      <p:ext uri="{BB962C8B-B14F-4D97-AF65-F5344CB8AC3E}">
        <p14:creationId xmlns:p14="http://schemas.microsoft.com/office/powerpoint/2010/main" val="110778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9D82-2BB3-2041-37F3-D7E1E5F031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18F956-32D9-F118-0F48-B7E59DC254D3}"/>
              </a:ext>
            </a:extLst>
          </p:cNvPr>
          <p:cNvSpPr>
            <a:spLocks noGrp="1"/>
          </p:cNvSpPr>
          <p:nvPr>
            <p:ph type="dt" sz="half" idx="10"/>
          </p:nvPr>
        </p:nvSpPr>
        <p:spPr/>
        <p:txBody>
          <a:bodyPr/>
          <a:lstStyle/>
          <a:p>
            <a:fld id="{562F650B-7E17-4E80-BB45-3195AA154371}" type="datetimeFigureOut">
              <a:rPr lang="en-IN" smtClean="0"/>
              <a:t>04-09-2024</a:t>
            </a:fld>
            <a:endParaRPr lang="en-IN"/>
          </a:p>
        </p:txBody>
      </p:sp>
      <p:sp>
        <p:nvSpPr>
          <p:cNvPr id="4" name="Footer Placeholder 3">
            <a:extLst>
              <a:ext uri="{FF2B5EF4-FFF2-40B4-BE49-F238E27FC236}">
                <a16:creationId xmlns:a16="http://schemas.microsoft.com/office/drawing/2014/main" id="{F84C849A-3DE9-1F20-AA44-374311843E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C347EE-BB66-8BB9-D841-256DDBB90EDF}"/>
              </a:ext>
            </a:extLst>
          </p:cNvPr>
          <p:cNvSpPr>
            <a:spLocks noGrp="1"/>
          </p:cNvSpPr>
          <p:nvPr>
            <p:ph type="sldNum" sz="quarter" idx="12"/>
          </p:nvPr>
        </p:nvSpPr>
        <p:spPr/>
        <p:txBody>
          <a:bodyPr/>
          <a:lstStyle/>
          <a:p>
            <a:fld id="{5428A078-4294-4927-8866-BFA7E5826128}" type="slidenum">
              <a:rPr lang="en-IN" smtClean="0"/>
              <a:t>‹#›</a:t>
            </a:fld>
            <a:endParaRPr lang="en-IN"/>
          </a:p>
        </p:txBody>
      </p:sp>
    </p:spTree>
    <p:extLst>
      <p:ext uri="{BB962C8B-B14F-4D97-AF65-F5344CB8AC3E}">
        <p14:creationId xmlns:p14="http://schemas.microsoft.com/office/powerpoint/2010/main" val="383496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3BCFBC-053E-6A41-ED23-A20BE5A69085}"/>
              </a:ext>
            </a:extLst>
          </p:cNvPr>
          <p:cNvSpPr>
            <a:spLocks noGrp="1"/>
          </p:cNvSpPr>
          <p:nvPr>
            <p:ph type="dt" sz="half" idx="10"/>
          </p:nvPr>
        </p:nvSpPr>
        <p:spPr/>
        <p:txBody>
          <a:bodyPr/>
          <a:lstStyle/>
          <a:p>
            <a:fld id="{562F650B-7E17-4E80-BB45-3195AA154371}" type="datetimeFigureOut">
              <a:rPr lang="en-IN" smtClean="0"/>
              <a:t>04-09-2024</a:t>
            </a:fld>
            <a:endParaRPr lang="en-IN"/>
          </a:p>
        </p:txBody>
      </p:sp>
      <p:sp>
        <p:nvSpPr>
          <p:cNvPr id="3" name="Footer Placeholder 2">
            <a:extLst>
              <a:ext uri="{FF2B5EF4-FFF2-40B4-BE49-F238E27FC236}">
                <a16:creationId xmlns:a16="http://schemas.microsoft.com/office/drawing/2014/main" id="{D2E1F085-86C4-DB2B-3775-78EEA67F4D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F9E1FC-3F79-ECAF-BB5C-DFFFFEB3677D}"/>
              </a:ext>
            </a:extLst>
          </p:cNvPr>
          <p:cNvSpPr>
            <a:spLocks noGrp="1"/>
          </p:cNvSpPr>
          <p:nvPr>
            <p:ph type="sldNum" sz="quarter" idx="12"/>
          </p:nvPr>
        </p:nvSpPr>
        <p:spPr/>
        <p:txBody>
          <a:bodyPr/>
          <a:lstStyle/>
          <a:p>
            <a:fld id="{5428A078-4294-4927-8866-BFA7E5826128}" type="slidenum">
              <a:rPr lang="en-IN" smtClean="0"/>
              <a:t>‹#›</a:t>
            </a:fld>
            <a:endParaRPr lang="en-IN"/>
          </a:p>
        </p:txBody>
      </p:sp>
    </p:spTree>
    <p:extLst>
      <p:ext uri="{BB962C8B-B14F-4D97-AF65-F5344CB8AC3E}">
        <p14:creationId xmlns:p14="http://schemas.microsoft.com/office/powerpoint/2010/main" val="239216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9247-4FD0-5FE5-EB00-AEE25A7FB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C1689-3001-5441-6F4E-F2CF657ED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319E42-1603-EC6D-ED16-C3463101A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2EB78-6A37-4F3D-F7FB-9E97B4FFFC32}"/>
              </a:ext>
            </a:extLst>
          </p:cNvPr>
          <p:cNvSpPr>
            <a:spLocks noGrp="1"/>
          </p:cNvSpPr>
          <p:nvPr>
            <p:ph type="dt" sz="half" idx="10"/>
          </p:nvPr>
        </p:nvSpPr>
        <p:spPr/>
        <p:txBody>
          <a:bodyPr/>
          <a:lstStyle/>
          <a:p>
            <a:fld id="{562F650B-7E17-4E80-BB45-3195AA154371}" type="datetimeFigureOut">
              <a:rPr lang="en-IN" smtClean="0"/>
              <a:t>04-09-2024</a:t>
            </a:fld>
            <a:endParaRPr lang="en-IN"/>
          </a:p>
        </p:txBody>
      </p:sp>
      <p:sp>
        <p:nvSpPr>
          <p:cNvPr id="6" name="Footer Placeholder 5">
            <a:extLst>
              <a:ext uri="{FF2B5EF4-FFF2-40B4-BE49-F238E27FC236}">
                <a16:creationId xmlns:a16="http://schemas.microsoft.com/office/drawing/2014/main" id="{965AC5FE-DB6A-195C-C445-9FC53FC5D0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505DCB-F059-AA7A-1534-73654506740B}"/>
              </a:ext>
            </a:extLst>
          </p:cNvPr>
          <p:cNvSpPr>
            <a:spLocks noGrp="1"/>
          </p:cNvSpPr>
          <p:nvPr>
            <p:ph type="sldNum" sz="quarter" idx="12"/>
          </p:nvPr>
        </p:nvSpPr>
        <p:spPr/>
        <p:txBody>
          <a:bodyPr/>
          <a:lstStyle/>
          <a:p>
            <a:fld id="{5428A078-4294-4927-8866-BFA7E5826128}" type="slidenum">
              <a:rPr lang="en-IN" smtClean="0"/>
              <a:t>‹#›</a:t>
            </a:fld>
            <a:endParaRPr lang="en-IN"/>
          </a:p>
        </p:txBody>
      </p:sp>
    </p:spTree>
    <p:extLst>
      <p:ext uri="{BB962C8B-B14F-4D97-AF65-F5344CB8AC3E}">
        <p14:creationId xmlns:p14="http://schemas.microsoft.com/office/powerpoint/2010/main" val="109343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AE7F-F037-9BE3-8337-9094EEB68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BE47B1-F703-F390-B41B-351800BC1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0F068B-9A16-D972-C152-92F587375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93BD8-3575-3DD0-3D08-9E66DC8D1503}"/>
              </a:ext>
            </a:extLst>
          </p:cNvPr>
          <p:cNvSpPr>
            <a:spLocks noGrp="1"/>
          </p:cNvSpPr>
          <p:nvPr>
            <p:ph type="dt" sz="half" idx="10"/>
          </p:nvPr>
        </p:nvSpPr>
        <p:spPr/>
        <p:txBody>
          <a:bodyPr/>
          <a:lstStyle/>
          <a:p>
            <a:fld id="{562F650B-7E17-4E80-BB45-3195AA154371}" type="datetimeFigureOut">
              <a:rPr lang="en-IN" smtClean="0"/>
              <a:t>04-09-2024</a:t>
            </a:fld>
            <a:endParaRPr lang="en-IN"/>
          </a:p>
        </p:txBody>
      </p:sp>
      <p:sp>
        <p:nvSpPr>
          <p:cNvPr id="6" name="Footer Placeholder 5">
            <a:extLst>
              <a:ext uri="{FF2B5EF4-FFF2-40B4-BE49-F238E27FC236}">
                <a16:creationId xmlns:a16="http://schemas.microsoft.com/office/drawing/2014/main" id="{C97E97E1-B08E-9F2D-5911-5DF0272915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F332E0-0EAD-8FE7-7B2D-000E036B6BA3}"/>
              </a:ext>
            </a:extLst>
          </p:cNvPr>
          <p:cNvSpPr>
            <a:spLocks noGrp="1"/>
          </p:cNvSpPr>
          <p:nvPr>
            <p:ph type="sldNum" sz="quarter" idx="12"/>
          </p:nvPr>
        </p:nvSpPr>
        <p:spPr/>
        <p:txBody>
          <a:bodyPr/>
          <a:lstStyle/>
          <a:p>
            <a:fld id="{5428A078-4294-4927-8866-BFA7E5826128}" type="slidenum">
              <a:rPr lang="en-IN" smtClean="0"/>
              <a:t>‹#›</a:t>
            </a:fld>
            <a:endParaRPr lang="en-IN"/>
          </a:p>
        </p:txBody>
      </p:sp>
    </p:spTree>
    <p:extLst>
      <p:ext uri="{BB962C8B-B14F-4D97-AF65-F5344CB8AC3E}">
        <p14:creationId xmlns:p14="http://schemas.microsoft.com/office/powerpoint/2010/main" val="370336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9AC38-90CA-8783-A389-F0D35C81E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5CD90-FEC1-D763-6250-C576104D2E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43AD4A-68FA-96A6-3A20-8F3462C396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F650B-7E17-4E80-BB45-3195AA154371}" type="datetimeFigureOut">
              <a:rPr lang="en-IN" smtClean="0"/>
              <a:t>04-09-2024</a:t>
            </a:fld>
            <a:endParaRPr lang="en-IN"/>
          </a:p>
        </p:txBody>
      </p:sp>
      <p:sp>
        <p:nvSpPr>
          <p:cNvPr id="5" name="Footer Placeholder 4">
            <a:extLst>
              <a:ext uri="{FF2B5EF4-FFF2-40B4-BE49-F238E27FC236}">
                <a16:creationId xmlns:a16="http://schemas.microsoft.com/office/drawing/2014/main" id="{CD852BF2-1B02-4C35-8593-12F2CDF9CD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CF25E9-1368-D2CC-1EBC-A0FADB31F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8A078-4294-4927-8866-BFA7E5826128}" type="slidenum">
              <a:rPr lang="en-IN" smtClean="0"/>
              <a:t>‹#›</a:t>
            </a:fld>
            <a:endParaRPr lang="en-IN"/>
          </a:p>
        </p:txBody>
      </p:sp>
    </p:spTree>
    <p:extLst>
      <p:ext uri="{BB962C8B-B14F-4D97-AF65-F5344CB8AC3E}">
        <p14:creationId xmlns:p14="http://schemas.microsoft.com/office/powerpoint/2010/main" val="1845809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lyticsvidhya.com/blog/2023/02/top-10-must-read-interview-questions-on-decision-trees/" TargetMode="External"/><Relationship Id="rId2" Type="http://schemas.openxmlformats.org/officeDocument/2006/relationships/hyperlink" Target="https://www.analyticsvidhya.com/blog/2023/02/how-does-random-forest-wor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nalyticsvidhya.com/blog/2024/05/how-to-improve-dataset-selection-with-chatgp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FFCD-81E2-2CBC-B800-790D69F1D15E}"/>
              </a:ext>
            </a:extLst>
          </p:cNvPr>
          <p:cNvSpPr>
            <a:spLocks noGrp="1"/>
          </p:cNvSpPr>
          <p:nvPr>
            <p:ph type="ctrTitle"/>
          </p:nvPr>
        </p:nvSpPr>
        <p:spPr>
          <a:xfrm>
            <a:off x="1524000" y="2277403"/>
            <a:ext cx="9144000" cy="1014437"/>
          </a:xfrm>
        </p:spPr>
        <p:txBody>
          <a:bodyPr/>
          <a:lstStyle/>
          <a:p>
            <a:r>
              <a:rPr lang="en-IN" b="1" dirty="0"/>
              <a:t>Isolation Forest Algorithm</a:t>
            </a:r>
          </a:p>
        </p:txBody>
      </p:sp>
      <p:sp>
        <p:nvSpPr>
          <p:cNvPr id="3" name="Subtitle 2">
            <a:extLst>
              <a:ext uri="{FF2B5EF4-FFF2-40B4-BE49-F238E27FC236}">
                <a16:creationId xmlns:a16="http://schemas.microsoft.com/office/drawing/2014/main" id="{AF043808-C77F-E96E-1A9A-FE3672A25A67}"/>
              </a:ext>
            </a:extLst>
          </p:cNvPr>
          <p:cNvSpPr>
            <a:spLocks noGrp="1"/>
          </p:cNvSpPr>
          <p:nvPr>
            <p:ph type="subTitle" idx="1"/>
          </p:nvPr>
        </p:nvSpPr>
        <p:spPr>
          <a:xfrm>
            <a:off x="6982264" y="4737454"/>
            <a:ext cx="4862732" cy="1655762"/>
          </a:xfrm>
        </p:spPr>
        <p:txBody>
          <a:bodyPr>
            <a:normAutofit fontScale="85000" lnSpcReduction="20000"/>
          </a:bodyPr>
          <a:lstStyle/>
          <a:p>
            <a:pPr algn="l">
              <a:lnSpc>
                <a:spcPct val="120000"/>
              </a:lnSpc>
              <a:spcBef>
                <a:spcPts val="0"/>
              </a:spcBef>
            </a:pPr>
            <a:r>
              <a:rPr lang="en-IN" dirty="0"/>
              <a:t>By:   </a:t>
            </a:r>
          </a:p>
          <a:p>
            <a:pPr algn="l">
              <a:lnSpc>
                <a:spcPct val="120000"/>
              </a:lnSpc>
              <a:spcBef>
                <a:spcPts val="0"/>
              </a:spcBef>
            </a:pPr>
            <a:r>
              <a:rPr lang="en-IN" dirty="0"/>
              <a:t>Dr. Kamal Kant Verma</a:t>
            </a:r>
          </a:p>
          <a:p>
            <a:pPr algn="l">
              <a:lnSpc>
                <a:spcPct val="120000"/>
              </a:lnSpc>
              <a:spcBef>
                <a:spcPts val="0"/>
              </a:spcBef>
            </a:pPr>
            <a:r>
              <a:rPr lang="en-IN" dirty="0"/>
              <a:t>Associate Professor</a:t>
            </a:r>
          </a:p>
          <a:p>
            <a:pPr algn="l">
              <a:lnSpc>
                <a:spcPct val="120000"/>
              </a:lnSpc>
              <a:spcBef>
                <a:spcPts val="0"/>
              </a:spcBef>
            </a:pPr>
            <a:r>
              <a:rPr lang="en-IN" dirty="0"/>
              <a:t>Division of Machine Learning</a:t>
            </a:r>
          </a:p>
          <a:p>
            <a:pPr algn="l">
              <a:lnSpc>
                <a:spcPct val="120000"/>
              </a:lnSpc>
              <a:spcBef>
                <a:spcPts val="0"/>
              </a:spcBef>
            </a:pPr>
            <a:r>
              <a:rPr lang="en-IN" dirty="0"/>
              <a:t>School of Computer Science and Engineering</a:t>
            </a:r>
          </a:p>
        </p:txBody>
      </p:sp>
    </p:spTree>
    <p:extLst>
      <p:ext uri="{BB962C8B-B14F-4D97-AF65-F5344CB8AC3E}">
        <p14:creationId xmlns:p14="http://schemas.microsoft.com/office/powerpoint/2010/main" val="372503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131E7E-8A21-3051-FDE5-E96361B2C31A}"/>
              </a:ext>
            </a:extLst>
          </p:cNvPr>
          <p:cNvPicPr>
            <a:picLocks noChangeAspect="1"/>
          </p:cNvPicPr>
          <p:nvPr/>
        </p:nvPicPr>
        <p:blipFill>
          <a:blip r:embed="rId2"/>
          <a:stretch>
            <a:fillRect/>
          </a:stretch>
        </p:blipFill>
        <p:spPr>
          <a:xfrm>
            <a:off x="1818678" y="109074"/>
            <a:ext cx="8554644" cy="6639852"/>
          </a:xfrm>
          <a:prstGeom prst="rect">
            <a:avLst/>
          </a:prstGeom>
        </p:spPr>
      </p:pic>
    </p:spTree>
    <p:extLst>
      <p:ext uri="{BB962C8B-B14F-4D97-AF65-F5344CB8AC3E}">
        <p14:creationId xmlns:p14="http://schemas.microsoft.com/office/powerpoint/2010/main" val="137883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26099E-3C35-AE86-4BB9-C35D49299C2C}"/>
              </a:ext>
            </a:extLst>
          </p:cNvPr>
          <p:cNvPicPr>
            <a:picLocks noChangeAspect="1"/>
          </p:cNvPicPr>
          <p:nvPr/>
        </p:nvPicPr>
        <p:blipFill>
          <a:blip r:embed="rId2"/>
          <a:stretch>
            <a:fillRect/>
          </a:stretch>
        </p:blipFill>
        <p:spPr>
          <a:xfrm>
            <a:off x="1890125" y="628259"/>
            <a:ext cx="8411749" cy="5601482"/>
          </a:xfrm>
          <a:prstGeom prst="rect">
            <a:avLst/>
          </a:prstGeom>
        </p:spPr>
      </p:pic>
    </p:spTree>
    <p:extLst>
      <p:ext uri="{BB962C8B-B14F-4D97-AF65-F5344CB8AC3E}">
        <p14:creationId xmlns:p14="http://schemas.microsoft.com/office/powerpoint/2010/main" val="2653232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13FE16-0C62-8A15-F8B2-2D63AD8AA72A}"/>
              </a:ext>
            </a:extLst>
          </p:cNvPr>
          <p:cNvPicPr>
            <a:picLocks noChangeAspect="1"/>
          </p:cNvPicPr>
          <p:nvPr/>
        </p:nvPicPr>
        <p:blipFill>
          <a:blip r:embed="rId2"/>
          <a:stretch>
            <a:fillRect/>
          </a:stretch>
        </p:blipFill>
        <p:spPr>
          <a:xfrm>
            <a:off x="713841" y="495800"/>
            <a:ext cx="5874141" cy="4227029"/>
          </a:xfrm>
          <a:prstGeom prst="rect">
            <a:avLst/>
          </a:prstGeom>
        </p:spPr>
      </p:pic>
      <p:pic>
        <p:nvPicPr>
          <p:cNvPr id="5" name="Picture 4">
            <a:extLst>
              <a:ext uri="{FF2B5EF4-FFF2-40B4-BE49-F238E27FC236}">
                <a16:creationId xmlns:a16="http://schemas.microsoft.com/office/drawing/2014/main" id="{58AE58D1-59CF-49DF-49CF-8DAFA7F3CD33}"/>
              </a:ext>
            </a:extLst>
          </p:cNvPr>
          <p:cNvPicPr>
            <a:picLocks noChangeAspect="1"/>
          </p:cNvPicPr>
          <p:nvPr/>
        </p:nvPicPr>
        <p:blipFill>
          <a:blip r:embed="rId3"/>
          <a:stretch>
            <a:fillRect/>
          </a:stretch>
        </p:blipFill>
        <p:spPr>
          <a:xfrm>
            <a:off x="6380868" y="272714"/>
            <a:ext cx="5462922" cy="4289860"/>
          </a:xfrm>
          <a:prstGeom prst="rect">
            <a:avLst/>
          </a:prstGeom>
        </p:spPr>
      </p:pic>
    </p:spTree>
    <p:extLst>
      <p:ext uri="{BB962C8B-B14F-4D97-AF65-F5344CB8AC3E}">
        <p14:creationId xmlns:p14="http://schemas.microsoft.com/office/powerpoint/2010/main" val="304117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810720-71E6-D68F-E5A1-66A18AD1E7C7}"/>
              </a:ext>
            </a:extLst>
          </p:cNvPr>
          <p:cNvPicPr>
            <a:picLocks noChangeAspect="1"/>
          </p:cNvPicPr>
          <p:nvPr/>
        </p:nvPicPr>
        <p:blipFill>
          <a:blip r:embed="rId2"/>
          <a:stretch>
            <a:fillRect/>
          </a:stretch>
        </p:blipFill>
        <p:spPr>
          <a:xfrm>
            <a:off x="2017721" y="0"/>
            <a:ext cx="8156557" cy="6858000"/>
          </a:xfrm>
          <a:prstGeom prst="rect">
            <a:avLst/>
          </a:prstGeom>
        </p:spPr>
      </p:pic>
    </p:spTree>
    <p:extLst>
      <p:ext uri="{BB962C8B-B14F-4D97-AF65-F5344CB8AC3E}">
        <p14:creationId xmlns:p14="http://schemas.microsoft.com/office/powerpoint/2010/main" val="104080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91005F-5DD1-4706-AA2E-51687C5C5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83" y="444303"/>
            <a:ext cx="11574033" cy="5632940"/>
          </a:xfrm>
          <a:prstGeom prst="rect">
            <a:avLst/>
          </a:prstGeom>
        </p:spPr>
      </p:pic>
    </p:spTree>
    <p:extLst>
      <p:ext uri="{BB962C8B-B14F-4D97-AF65-F5344CB8AC3E}">
        <p14:creationId xmlns:p14="http://schemas.microsoft.com/office/powerpoint/2010/main" val="44210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2F1C0D-4B9D-4222-B94C-F5CE6E336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01" y="336552"/>
            <a:ext cx="10328470" cy="6184895"/>
          </a:xfrm>
          <a:prstGeom prst="rect">
            <a:avLst/>
          </a:prstGeom>
        </p:spPr>
      </p:pic>
    </p:spTree>
    <p:extLst>
      <p:ext uri="{BB962C8B-B14F-4D97-AF65-F5344CB8AC3E}">
        <p14:creationId xmlns:p14="http://schemas.microsoft.com/office/powerpoint/2010/main" val="2503115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4C5739-13E7-4F8A-B263-C20FAA4D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808" y="402467"/>
            <a:ext cx="10308046" cy="6026468"/>
          </a:xfrm>
          <a:prstGeom prst="rect">
            <a:avLst/>
          </a:prstGeom>
        </p:spPr>
      </p:pic>
    </p:spTree>
    <p:extLst>
      <p:ext uri="{BB962C8B-B14F-4D97-AF65-F5344CB8AC3E}">
        <p14:creationId xmlns:p14="http://schemas.microsoft.com/office/powerpoint/2010/main" val="4161482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4EBB21-4434-496C-B2B1-A509F94E928C}"/>
              </a:ext>
            </a:extLst>
          </p:cNvPr>
          <p:cNvSpPr txBox="1"/>
          <p:nvPr/>
        </p:nvSpPr>
        <p:spPr>
          <a:xfrm>
            <a:off x="404445" y="401321"/>
            <a:ext cx="11173265" cy="400110"/>
          </a:xfrm>
          <a:prstGeom prst="rect">
            <a:avLst/>
          </a:prstGeom>
          <a:noFill/>
        </p:spPr>
        <p:txBody>
          <a:bodyPr wrap="square">
            <a:spAutoFit/>
          </a:bodyPr>
          <a:lstStyle/>
          <a:p>
            <a:r>
              <a:rPr lang="en-US" sz="2000" dirty="0"/>
              <a:t>After fully constructing the tree, each point will be isolated, and we can calculate the path lengths.</a:t>
            </a:r>
          </a:p>
        </p:txBody>
      </p:sp>
      <p:pic>
        <p:nvPicPr>
          <p:cNvPr id="5" name="Picture 4">
            <a:extLst>
              <a:ext uri="{FF2B5EF4-FFF2-40B4-BE49-F238E27FC236}">
                <a16:creationId xmlns:a16="http://schemas.microsoft.com/office/drawing/2014/main" id="{03F07ABE-32B4-4374-800E-50048F916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813" y="838170"/>
            <a:ext cx="9020909" cy="5968629"/>
          </a:xfrm>
          <a:prstGeom prst="rect">
            <a:avLst/>
          </a:prstGeom>
        </p:spPr>
      </p:pic>
    </p:spTree>
    <p:extLst>
      <p:ext uri="{BB962C8B-B14F-4D97-AF65-F5344CB8AC3E}">
        <p14:creationId xmlns:p14="http://schemas.microsoft.com/office/powerpoint/2010/main" val="361290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21BC96-90AC-4206-9FD9-8E606A6B5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58" y="14194"/>
            <a:ext cx="10384083" cy="6829611"/>
          </a:xfrm>
          <a:prstGeom prst="rect">
            <a:avLst/>
          </a:prstGeom>
        </p:spPr>
      </p:pic>
    </p:spTree>
    <p:extLst>
      <p:ext uri="{BB962C8B-B14F-4D97-AF65-F5344CB8AC3E}">
        <p14:creationId xmlns:p14="http://schemas.microsoft.com/office/powerpoint/2010/main" val="3718129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3C9492-EB5B-46AF-8520-5468422C8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430" y="209402"/>
            <a:ext cx="7573020" cy="6205465"/>
          </a:xfrm>
          <a:prstGeom prst="rect">
            <a:avLst/>
          </a:prstGeom>
        </p:spPr>
      </p:pic>
    </p:spTree>
    <p:extLst>
      <p:ext uri="{BB962C8B-B14F-4D97-AF65-F5344CB8AC3E}">
        <p14:creationId xmlns:p14="http://schemas.microsoft.com/office/powerpoint/2010/main" val="15820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3941"/>
          </a:xfrm>
        </p:spPr>
        <p:txBody>
          <a:bodyPr>
            <a:normAutofit fontScale="90000"/>
          </a:bodyPr>
          <a:lstStyle/>
          <a:p>
            <a:r>
              <a:rPr lang="en-US" b="1" dirty="0"/>
              <a:t>Isolation Forest</a:t>
            </a:r>
            <a:endParaRPr lang="en-IN" b="1" dirty="0"/>
          </a:p>
        </p:txBody>
      </p:sp>
      <p:sp>
        <p:nvSpPr>
          <p:cNvPr id="3" name="Content Placeholder 2"/>
          <p:cNvSpPr>
            <a:spLocks noGrp="1"/>
          </p:cNvSpPr>
          <p:nvPr>
            <p:ph idx="1"/>
          </p:nvPr>
        </p:nvSpPr>
        <p:spPr>
          <a:xfrm>
            <a:off x="838200" y="1134533"/>
            <a:ext cx="10515600" cy="5042430"/>
          </a:xfrm>
        </p:spPr>
        <p:txBody>
          <a:bodyPr>
            <a:normAutofit/>
          </a:bodyPr>
          <a:lstStyle/>
          <a:p>
            <a:pPr algn="just"/>
            <a:r>
              <a:rPr lang="en-US" b="0" i="0" dirty="0">
                <a:effectLst/>
                <a:highlight>
                  <a:srgbClr val="FFFFFF"/>
                </a:highlight>
                <a:latin typeface="Inter"/>
              </a:rPr>
              <a:t>Isolation</a:t>
            </a:r>
            <a:r>
              <a:rPr lang="en-US" b="0" i="0" dirty="0">
                <a:solidFill>
                  <a:srgbClr val="383838"/>
                </a:solidFill>
                <a:effectLst/>
                <a:highlight>
                  <a:srgbClr val="FFFFFF"/>
                </a:highlight>
                <a:latin typeface="Inter"/>
              </a:rPr>
              <a:t> </a:t>
            </a:r>
            <a:r>
              <a:rPr lang="en-US" b="0" i="0" dirty="0">
                <a:effectLst/>
                <a:highlight>
                  <a:srgbClr val="FFFFFF"/>
                </a:highlight>
                <a:latin typeface="Inter"/>
              </a:rPr>
              <a:t>Forest is a technique for identifying outliers in data that was first introduced by Fei Tony Liu and Zhi-Hua Zhou in 2008. The approach employs binary trees to detect anomalies, resulting in a linear time complexity and low memory usage that is well-suited for processing large datasets.</a:t>
            </a:r>
          </a:p>
          <a:p>
            <a:pPr algn="just"/>
            <a:r>
              <a:rPr lang="en-IN" dirty="0"/>
              <a:t>Isolation Forest is a machine learning algorithm specifically designed for anomaly detection. </a:t>
            </a:r>
          </a:p>
          <a:p>
            <a:pPr algn="just"/>
            <a:r>
              <a:rPr lang="en-US" dirty="0"/>
              <a:t>It is based on the principle that anomalies are rare and distinct, making them easier to isolate from the rest of the data.</a:t>
            </a:r>
            <a:endParaRPr lang="en-IN" dirty="0"/>
          </a:p>
          <a:p>
            <a:pPr algn="just"/>
            <a:r>
              <a:rPr lang="en-IN" dirty="0"/>
              <a:t>This algorithm is efficient and effective, particularly for high-dimensional data or data with complex patterns.</a:t>
            </a:r>
          </a:p>
        </p:txBody>
      </p:sp>
    </p:spTree>
    <p:extLst>
      <p:ext uri="{BB962C8B-B14F-4D97-AF65-F5344CB8AC3E}">
        <p14:creationId xmlns:p14="http://schemas.microsoft.com/office/powerpoint/2010/main" val="1064242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5863BB-FDE7-4270-9AA3-57286A1E6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754" y="231006"/>
            <a:ext cx="6139521" cy="6626994"/>
          </a:xfrm>
          <a:prstGeom prst="rect">
            <a:avLst/>
          </a:prstGeom>
        </p:spPr>
      </p:pic>
    </p:spTree>
    <p:extLst>
      <p:ext uri="{BB962C8B-B14F-4D97-AF65-F5344CB8AC3E}">
        <p14:creationId xmlns:p14="http://schemas.microsoft.com/office/powerpoint/2010/main" val="280141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662F23-23D4-45EE-AB8E-1186408A2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261570"/>
            <a:ext cx="10168964" cy="6218539"/>
          </a:xfrm>
          <a:prstGeom prst="rect">
            <a:avLst/>
          </a:prstGeom>
        </p:spPr>
      </p:pic>
    </p:spTree>
    <p:extLst>
      <p:ext uri="{BB962C8B-B14F-4D97-AF65-F5344CB8AC3E}">
        <p14:creationId xmlns:p14="http://schemas.microsoft.com/office/powerpoint/2010/main" val="144728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3F26C0-98C7-433E-B337-527E77E34414}"/>
              </a:ext>
            </a:extLst>
          </p:cNvPr>
          <p:cNvSpPr>
            <a:spLocks noChangeArrowheads="1"/>
          </p:cNvSpPr>
          <p:nvPr/>
        </p:nvSpPr>
        <p:spPr bwMode="auto">
          <a:xfrm>
            <a:off x="420244" y="589599"/>
            <a:ext cx="1119967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Conclusion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rPr>
              <a:t>In this example, point 100 has the highest anomaly score, indicating it is the most likely anomaly in the dataset. The points closer to the bulk of the distribution (like 1 through 9) have lower anomaly scores, indicating they are more normal.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rPr>
              <a:t>This is a simplified example to demonstrate the concept. The actual implementation of the Isolation Forest algorithm involves constructing many trees and averaging the path lengths across these trees to compute the final anomaly scores.</a:t>
            </a:r>
          </a:p>
        </p:txBody>
      </p:sp>
    </p:spTree>
    <p:extLst>
      <p:ext uri="{BB962C8B-B14F-4D97-AF65-F5344CB8AC3E}">
        <p14:creationId xmlns:p14="http://schemas.microsoft.com/office/powerpoint/2010/main" val="1546828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02688"/>
            <a:ext cx="6096000" cy="4339650"/>
          </a:xfrm>
          <a:prstGeom prst="rect">
            <a:avLst/>
          </a:prstGeom>
        </p:spPr>
        <p:txBody>
          <a:bodyPr>
            <a:spAutoFit/>
          </a:bodyPr>
          <a:lstStyle/>
          <a:p>
            <a:r>
              <a:rPr lang="en-IN" sz="2400" dirty="0"/>
              <a:t>import </a:t>
            </a:r>
            <a:r>
              <a:rPr lang="en-IN" sz="2400" dirty="0" err="1"/>
              <a:t>numpy</a:t>
            </a:r>
            <a:r>
              <a:rPr lang="en-IN" sz="2400" dirty="0"/>
              <a:t> as </a:t>
            </a:r>
            <a:r>
              <a:rPr lang="en-IN" sz="2400" dirty="0" err="1"/>
              <a:t>np</a:t>
            </a:r>
            <a:endParaRPr lang="en-IN" sz="2400" dirty="0"/>
          </a:p>
          <a:p>
            <a:r>
              <a:rPr lang="en-IN" sz="2400" dirty="0"/>
              <a:t>import </a:t>
            </a:r>
            <a:r>
              <a:rPr lang="en-IN" sz="2400" dirty="0" err="1"/>
              <a:t>matplotlib.pyplot</a:t>
            </a:r>
            <a:r>
              <a:rPr lang="en-IN" sz="2400" dirty="0"/>
              <a:t> as </a:t>
            </a:r>
            <a:r>
              <a:rPr lang="en-IN" sz="2400" dirty="0" err="1"/>
              <a:t>plt</a:t>
            </a:r>
            <a:endParaRPr lang="en-IN" sz="2400" dirty="0"/>
          </a:p>
          <a:p>
            <a:r>
              <a:rPr lang="en-IN" sz="2400" dirty="0"/>
              <a:t>from </a:t>
            </a:r>
            <a:r>
              <a:rPr lang="en-IN" sz="2400" dirty="0" err="1"/>
              <a:t>sklearn.ensemble</a:t>
            </a:r>
            <a:r>
              <a:rPr lang="en-IN" sz="2400" dirty="0"/>
              <a:t> import </a:t>
            </a:r>
            <a:r>
              <a:rPr lang="en-IN" sz="2400" dirty="0" err="1"/>
              <a:t>IsolationForest</a:t>
            </a:r>
            <a:endParaRPr lang="en-IN" sz="2400" dirty="0"/>
          </a:p>
          <a:p>
            <a:endParaRPr lang="en-IN" sz="2400" dirty="0"/>
          </a:p>
          <a:p>
            <a:r>
              <a:rPr lang="en-IN" sz="2400" dirty="0"/>
              <a:t># Generate synthetic data</a:t>
            </a:r>
          </a:p>
          <a:p>
            <a:r>
              <a:rPr lang="en-IN" sz="2400" dirty="0" err="1"/>
              <a:t>np.random.seed</a:t>
            </a:r>
            <a:r>
              <a:rPr lang="en-IN" sz="2400" dirty="0"/>
              <a:t>(42)</a:t>
            </a:r>
          </a:p>
          <a:p>
            <a:r>
              <a:rPr lang="en-IN" sz="2400" dirty="0" err="1"/>
              <a:t>normal_data</a:t>
            </a:r>
            <a:r>
              <a:rPr lang="en-IN" sz="2400" dirty="0"/>
              <a:t> = </a:t>
            </a:r>
            <a:r>
              <a:rPr lang="en-IN" sz="2400" dirty="0" err="1"/>
              <a:t>np.random.randn</a:t>
            </a:r>
            <a:r>
              <a:rPr lang="en-IN" sz="2400" dirty="0"/>
              <a:t>(1000, 2) * 2  # Normal data points</a:t>
            </a:r>
          </a:p>
          <a:p>
            <a:r>
              <a:rPr lang="en-IN" sz="2400" dirty="0" err="1"/>
              <a:t>anomaly_data</a:t>
            </a:r>
            <a:r>
              <a:rPr lang="en-IN" sz="2400" dirty="0"/>
              <a:t> = </a:t>
            </a:r>
            <a:r>
              <a:rPr lang="en-IN" sz="2400" dirty="0" err="1"/>
              <a:t>np.random.randn</a:t>
            </a:r>
            <a:r>
              <a:rPr lang="en-IN" sz="2400" dirty="0"/>
              <a:t>(50, 2) * 10  # Anomaly data points</a:t>
            </a:r>
          </a:p>
          <a:p>
            <a:endParaRPr lang="en-IN" dirty="0"/>
          </a:p>
          <a:p>
            <a:endParaRPr lang="en-IN" dirty="0"/>
          </a:p>
        </p:txBody>
      </p:sp>
      <p:sp>
        <p:nvSpPr>
          <p:cNvPr id="6" name="TextBox 5"/>
          <p:cNvSpPr txBox="1"/>
          <p:nvPr/>
        </p:nvSpPr>
        <p:spPr>
          <a:xfrm>
            <a:off x="3496734" y="611201"/>
            <a:ext cx="6296788" cy="523220"/>
          </a:xfrm>
          <a:prstGeom prst="rect">
            <a:avLst/>
          </a:prstGeom>
          <a:noFill/>
        </p:spPr>
        <p:txBody>
          <a:bodyPr wrap="none" rtlCol="0">
            <a:spAutoFit/>
          </a:bodyPr>
          <a:lstStyle/>
          <a:p>
            <a:r>
              <a:rPr lang="en-US" sz="2800" b="1" dirty="0"/>
              <a:t>Anomaly Detection using Isolation Forest</a:t>
            </a:r>
            <a:endParaRPr lang="en-IN" sz="2800" b="1" dirty="0"/>
          </a:p>
        </p:txBody>
      </p:sp>
      <p:sp>
        <p:nvSpPr>
          <p:cNvPr id="7" name="TextBox 6"/>
          <p:cNvSpPr txBox="1"/>
          <p:nvPr/>
        </p:nvSpPr>
        <p:spPr>
          <a:xfrm>
            <a:off x="7030387" y="1364105"/>
            <a:ext cx="4781862" cy="4062651"/>
          </a:xfrm>
          <a:prstGeom prst="rect">
            <a:avLst/>
          </a:prstGeom>
          <a:noFill/>
        </p:spPr>
        <p:txBody>
          <a:bodyPr wrap="square" rtlCol="0">
            <a:spAutoFit/>
          </a:bodyPr>
          <a:lstStyle/>
          <a:p>
            <a:r>
              <a:rPr lang="en-IN" sz="2400" dirty="0"/>
              <a:t># Combine normal and anomaly data</a:t>
            </a:r>
          </a:p>
          <a:p>
            <a:r>
              <a:rPr lang="en-IN" sz="2400" dirty="0"/>
              <a:t>data = </a:t>
            </a:r>
            <a:r>
              <a:rPr lang="en-IN" sz="2400" dirty="0" err="1"/>
              <a:t>np.vstack</a:t>
            </a:r>
            <a:r>
              <a:rPr lang="en-IN" sz="2400" dirty="0"/>
              <a:t>((</a:t>
            </a:r>
            <a:r>
              <a:rPr lang="en-IN" sz="2400" dirty="0" err="1"/>
              <a:t>normal_data</a:t>
            </a:r>
            <a:r>
              <a:rPr lang="en-IN" sz="2400" dirty="0"/>
              <a:t>, </a:t>
            </a:r>
            <a:r>
              <a:rPr lang="en-IN" sz="2400" dirty="0" err="1"/>
              <a:t>anomaly_data</a:t>
            </a:r>
            <a:r>
              <a:rPr lang="en-IN" sz="2400" dirty="0"/>
              <a:t>))</a:t>
            </a:r>
          </a:p>
          <a:p>
            <a:endParaRPr lang="en-IN" sz="2400" dirty="0"/>
          </a:p>
          <a:p>
            <a:r>
              <a:rPr lang="en-IN" sz="2400" dirty="0"/>
              <a:t># Fit Isolation Forest model</a:t>
            </a:r>
          </a:p>
          <a:p>
            <a:r>
              <a:rPr lang="en-IN" sz="2400" dirty="0"/>
              <a:t>model = </a:t>
            </a:r>
            <a:r>
              <a:rPr lang="en-IN" sz="2400" dirty="0" err="1"/>
              <a:t>IsolationForest</a:t>
            </a:r>
            <a:r>
              <a:rPr lang="en-IN" sz="2400" dirty="0"/>
              <a:t>(contamination=0.05)  # Contamination parameter sets expected proportion of anomalies</a:t>
            </a:r>
          </a:p>
          <a:p>
            <a:r>
              <a:rPr lang="en-IN" sz="2400" dirty="0"/>
              <a:t>model.fit(data)</a:t>
            </a:r>
          </a:p>
          <a:p>
            <a:endParaRPr lang="en-US" dirty="0"/>
          </a:p>
        </p:txBody>
      </p:sp>
    </p:spTree>
    <p:extLst>
      <p:ext uri="{BB962C8B-B14F-4D97-AF65-F5344CB8AC3E}">
        <p14:creationId xmlns:p14="http://schemas.microsoft.com/office/powerpoint/2010/main" val="2956269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dirty="0"/>
              <a:t># Predict anomalies</a:t>
            </a:r>
          </a:p>
          <a:p>
            <a:r>
              <a:rPr lang="en-IN" dirty="0"/>
              <a:t>predictions = </a:t>
            </a:r>
            <a:r>
              <a:rPr lang="en-IN" dirty="0" err="1"/>
              <a:t>model.predict</a:t>
            </a:r>
            <a:r>
              <a:rPr lang="en-IN" dirty="0"/>
              <a:t>(data)</a:t>
            </a:r>
          </a:p>
          <a:p>
            <a:endParaRPr lang="en-IN" dirty="0"/>
          </a:p>
          <a:p>
            <a:r>
              <a:rPr lang="en-IN" dirty="0"/>
              <a:t># Plot the data and detected anomalies</a:t>
            </a:r>
          </a:p>
          <a:p>
            <a:r>
              <a:rPr lang="en-IN" dirty="0" err="1"/>
              <a:t>plt.scatter</a:t>
            </a:r>
            <a:r>
              <a:rPr lang="en-IN" dirty="0"/>
              <a:t>(data[:, 0], data[:, 1], c=predictions, </a:t>
            </a:r>
            <a:r>
              <a:rPr lang="en-IN" dirty="0" err="1"/>
              <a:t>cmap</a:t>
            </a:r>
            <a:r>
              <a:rPr lang="en-IN" dirty="0"/>
              <a:t>=</a:t>
            </a:r>
            <a:r>
              <a:rPr lang="en-IN" dirty="0" err="1"/>
              <a:t>plt.cm.Paired</a:t>
            </a:r>
            <a:r>
              <a:rPr lang="en-IN" dirty="0"/>
              <a:t>)</a:t>
            </a:r>
          </a:p>
          <a:p>
            <a:r>
              <a:rPr lang="en-IN" dirty="0" err="1"/>
              <a:t>plt.title</a:t>
            </a:r>
            <a:r>
              <a:rPr lang="en-IN" dirty="0"/>
              <a:t>("Anomaly Detection using Isolation Forest")</a:t>
            </a:r>
          </a:p>
          <a:p>
            <a:r>
              <a:rPr lang="en-IN" dirty="0" err="1"/>
              <a:t>plt.xlabel</a:t>
            </a:r>
            <a:r>
              <a:rPr lang="en-IN" dirty="0"/>
              <a:t>("Feature 1")</a:t>
            </a:r>
          </a:p>
          <a:p>
            <a:r>
              <a:rPr lang="en-IN" dirty="0" err="1"/>
              <a:t>plt.ylabel</a:t>
            </a:r>
            <a:r>
              <a:rPr lang="en-IN" dirty="0"/>
              <a:t>("Feature 2")</a:t>
            </a:r>
          </a:p>
          <a:p>
            <a:r>
              <a:rPr lang="en-IN" dirty="0" err="1"/>
              <a:t>plt.show</a:t>
            </a:r>
            <a:r>
              <a:rPr lang="en-IN" dirty="0"/>
              <a: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0709"/>
            <a:ext cx="10515600" cy="5406254"/>
          </a:xfrm>
        </p:spPr>
        <p:txBody>
          <a:bodyPr/>
          <a:lstStyle/>
          <a:p>
            <a:r>
              <a:rPr lang="en-US" dirty="0"/>
              <a:t>Write a program to </a:t>
            </a:r>
            <a:r>
              <a:rPr lang="en-US"/>
              <a:t>detect anomalies </a:t>
            </a:r>
            <a:r>
              <a:rPr lang="en-US" dirty="0"/>
              <a:t>in iris dataset using Isolation Forest.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F6DC-5BCA-2C1F-4B1C-C3D0ABA764F6}"/>
              </a:ext>
            </a:extLst>
          </p:cNvPr>
          <p:cNvSpPr>
            <a:spLocks noGrp="1"/>
          </p:cNvSpPr>
          <p:nvPr>
            <p:ph type="title"/>
          </p:nvPr>
        </p:nvSpPr>
        <p:spPr/>
        <p:txBody>
          <a:bodyPr>
            <a:normAutofit/>
          </a:bodyPr>
          <a:lstStyle/>
          <a:p>
            <a:pPr algn="ctr"/>
            <a:r>
              <a:rPr lang="en-IN" sz="3600" b="1" i="0" dirty="0">
                <a:effectLst/>
                <a:highlight>
                  <a:srgbClr val="FFFFFF"/>
                </a:highlight>
                <a:latin typeface="Inter"/>
              </a:rPr>
              <a:t>Isolation Forests Anomaly Detection</a:t>
            </a:r>
            <a:endParaRPr lang="en-IN" sz="3600" b="1" dirty="0"/>
          </a:p>
        </p:txBody>
      </p:sp>
      <p:sp>
        <p:nvSpPr>
          <p:cNvPr id="3" name="Content Placeholder 2">
            <a:extLst>
              <a:ext uri="{FF2B5EF4-FFF2-40B4-BE49-F238E27FC236}">
                <a16:creationId xmlns:a16="http://schemas.microsoft.com/office/drawing/2014/main" id="{04EDD0A6-8CE0-10AE-808C-D92D835093F3}"/>
              </a:ext>
            </a:extLst>
          </p:cNvPr>
          <p:cNvSpPr>
            <a:spLocks noGrp="1"/>
          </p:cNvSpPr>
          <p:nvPr>
            <p:ph idx="1"/>
          </p:nvPr>
        </p:nvSpPr>
        <p:spPr/>
        <p:txBody>
          <a:bodyPr>
            <a:normAutofit lnSpcReduction="10000"/>
          </a:bodyPr>
          <a:lstStyle/>
          <a:p>
            <a:pPr algn="just"/>
            <a:r>
              <a:rPr lang="en-US" b="0" i="0" dirty="0">
                <a:effectLst/>
                <a:highlight>
                  <a:srgbClr val="FFFFFF"/>
                </a:highlight>
                <a:latin typeface="Inter"/>
              </a:rPr>
              <a:t>Isolation Forests(IF), similar to </a:t>
            </a:r>
            <a:r>
              <a:rPr lang="en-US" b="0" i="0" dirty="0">
                <a:effectLst/>
                <a:highlight>
                  <a:srgbClr val="FFFFFF"/>
                </a:highlight>
                <a:latin typeface="Inter"/>
                <a:hlinkClick r:id="rId2">
                  <a:extLst>
                    <a:ext uri="{A12FA001-AC4F-418D-AE19-62706E023703}">
                      <ahyp:hlinkClr xmlns:ahyp="http://schemas.microsoft.com/office/drawing/2018/hyperlinkcolor" val="tx"/>
                    </a:ext>
                  </a:extLst>
                </a:hlinkClick>
              </a:rPr>
              <a:t>Random Forests</a:t>
            </a:r>
            <a:r>
              <a:rPr lang="en-US" b="0" i="0" dirty="0">
                <a:effectLst/>
                <a:highlight>
                  <a:srgbClr val="FFFFFF"/>
                </a:highlight>
                <a:latin typeface="Inter"/>
              </a:rPr>
              <a:t>, are build based on </a:t>
            </a:r>
            <a:r>
              <a:rPr lang="en-US" b="0" i="0" dirty="0">
                <a:effectLst/>
                <a:highlight>
                  <a:srgbClr val="FFFFFF"/>
                </a:highlight>
                <a:latin typeface="Inter"/>
                <a:hlinkClick r:id="rId3">
                  <a:extLst>
                    <a:ext uri="{A12FA001-AC4F-418D-AE19-62706E023703}">
                      <ahyp:hlinkClr xmlns:ahyp="http://schemas.microsoft.com/office/drawing/2018/hyperlinkcolor" val="tx"/>
                    </a:ext>
                  </a:extLst>
                </a:hlinkClick>
              </a:rPr>
              <a:t>decision trees</a:t>
            </a:r>
            <a:r>
              <a:rPr lang="en-US" b="0" i="0" dirty="0">
                <a:effectLst/>
                <a:highlight>
                  <a:srgbClr val="FFFFFF"/>
                </a:highlight>
                <a:latin typeface="Inter"/>
              </a:rPr>
              <a:t>. And since there are no pre-defined labels here, it is an unsupervised model.</a:t>
            </a:r>
          </a:p>
          <a:p>
            <a:pPr algn="just"/>
            <a:r>
              <a:rPr lang="en-US" b="0" i="0" dirty="0">
                <a:effectLst/>
                <a:highlight>
                  <a:srgbClr val="FFFFFF"/>
                </a:highlight>
                <a:latin typeface="Inter"/>
              </a:rPr>
              <a:t>Isolation Forests were built based on the fact that anomalies are the data points that are </a:t>
            </a:r>
            <a:r>
              <a:rPr lang="en-US" b="0" i="0" dirty="0">
                <a:solidFill>
                  <a:srgbClr val="FF0000"/>
                </a:solidFill>
                <a:effectLst/>
                <a:highlight>
                  <a:srgbClr val="FFFFFF"/>
                </a:highlight>
                <a:latin typeface="Inter"/>
              </a:rPr>
              <a:t>“few and different”.</a:t>
            </a:r>
            <a:endParaRPr lang="en-US" dirty="0">
              <a:solidFill>
                <a:srgbClr val="FF0000"/>
              </a:solidFill>
              <a:highlight>
                <a:srgbClr val="FFFFFF"/>
              </a:highlight>
              <a:latin typeface="Inter"/>
            </a:endParaRPr>
          </a:p>
          <a:p>
            <a:pPr algn="just"/>
            <a:r>
              <a:rPr lang="en-US" b="0" i="0" dirty="0">
                <a:effectLst/>
                <a:highlight>
                  <a:srgbClr val="FFFFFF"/>
                </a:highlight>
                <a:latin typeface="Inter"/>
              </a:rPr>
              <a:t>In an Isolation Forest, randomly sub-sampled data is processed in a tree structure based on randomly selected features. The samples that travel deeper into the tree are less likely to be anomalies as they required more cuts to isolate them. Similarly, the samples which end up in shorter branches indicate anomalies as it was easier for the tree to separate them from other observations.</a:t>
            </a:r>
            <a:endParaRPr lang="en-IN" dirty="0"/>
          </a:p>
        </p:txBody>
      </p:sp>
    </p:spTree>
    <p:extLst>
      <p:ext uri="{BB962C8B-B14F-4D97-AF65-F5344CB8AC3E}">
        <p14:creationId xmlns:p14="http://schemas.microsoft.com/office/powerpoint/2010/main" val="367427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A325-E8BB-125B-4326-4137EA4E1813}"/>
              </a:ext>
            </a:extLst>
          </p:cNvPr>
          <p:cNvSpPr>
            <a:spLocks noGrp="1"/>
          </p:cNvSpPr>
          <p:nvPr>
            <p:ph type="title"/>
          </p:nvPr>
        </p:nvSpPr>
        <p:spPr/>
        <p:txBody>
          <a:bodyPr/>
          <a:lstStyle/>
          <a:p>
            <a:r>
              <a:rPr lang="en-US" b="0" i="0" dirty="0">
                <a:solidFill>
                  <a:srgbClr val="383838"/>
                </a:solidFill>
                <a:effectLst/>
                <a:highlight>
                  <a:srgbClr val="FFFFFF"/>
                </a:highlight>
                <a:latin typeface="Inter"/>
              </a:rPr>
              <a:t>How do Isolation Forests work?</a:t>
            </a:r>
            <a:endParaRPr lang="en-IN" dirty="0"/>
          </a:p>
        </p:txBody>
      </p:sp>
      <p:sp>
        <p:nvSpPr>
          <p:cNvPr id="3" name="Content Placeholder 2">
            <a:extLst>
              <a:ext uri="{FF2B5EF4-FFF2-40B4-BE49-F238E27FC236}">
                <a16:creationId xmlns:a16="http://schemas.microsoft.com/office/drawing/2014/main" id="{7B8E0F2D-6D45-2995-911F-2625C38A43D4}"/>
              </a:ext>
            </a:extLst>
          </p:cNvPr>
          <p:cNvSpPr>
            <a:spLocks noGrp="1"/>
          </p:cNvSpPr>
          <p:nvPr>
            <p:ph idx="1"/>
          </p:nvPr>
        </p:nvSpPr>
        <p:spPr/>
        <p:txBody>
          <a:bodyPr/>
          <a:lstStyle/>
          <a:p>
            <a:pPr algn="just"/>
            <a:r>
              <a:rPr lang="en-US" b="0" i="0" dirty="0">
                <a:solidFill>
                  <a:srgbClr val="383838"/>
                </a:solidFill>
                <a:effectLst/>
                <a:highlight>
                  <a:srgbClr val="FFFFFF"/>
                </a:highlight>
                <a:latin typeface="Inter"/>
              </a:rPr>
              <a:t>Isolation Forests outlier detection are nothing but an ensemble of binary decision trees. And each tree in an Isolation Forest is called an Isolation Tree (</a:t>
            </a:r>
            <a:r>
              <a:rPr lang="en-US" b="0" i="0" dirty="0" err="1">
                <a:solidFill>
                  <a:srgbClr val="383838"/>
                </a:solidFill>
                <a:effectLst/>
                <a:highlight>
                  <a:srgbClr val="FFFFFF"/>
                </a:highlight>
                <a:latin typeface="Inter"/>
              </a:rPr>
              <a:t>iTree</a:t>
            </a:r>
            <a:r>
              <a:rPr lang="en-US" b="0" i="0" dirty="0">
                <a:solidFill>
                  <a:srgbClr val="383838"/>
                </a:solidFill>
                <a:effectLst/>
                <a:highlight>
                  <a:srgbClr val="FFFFFF"/>
                </a:highlight>
                <a:latin typeface="Inter"/>
              </a:rPr>
              <a:t>). The algorithm starts with the training of the data, by generating Isolation Trees.</a:t>
            </a:r>
          </a:p>
          <a:p>
            <a:pPr algn="just"/>
            <a:r>
              <a:rPr lang="en-US" b="0" i="0" dirty="0">
                <a:solidFill>
                  <a:srgbClr val="242424"/>
                </a:solidFill>
                <a:effectLst/>
                <a:highlight>
                  <a:srgbClr val="FFFFFF"/>
                </a:highlight>
                <a:latin typeface="source-serif-pro"/>
              </a:rPr>
              <a:t>It uses the average of the predictions by several decision trees when assigning the final anomaly score to a given data point. Unlike other anomaly detection algorithms, which first define what’s “normal” and then report anything else as anomalous, Isolation Forest attempts to isolate anomalous data points from the get go (start).</a:t>
            </a:r>
            <a:endParaRPr lang="en-IN" dirty="0"/>
          </a:p>
        </p:txBody>
      </p:sp>
    </p:spTree>
    <p:extLst>
      <p:ext uri="{BB962C8B-B14F-4D97-AF65-F5344CB8AC3E}">
        <p14:creationId xmlns:p14="http://schemas.microsoft.com/office/powerpoint/2010/main" val="94848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CBDC-C674-A78A-779B-AF1A7D0F3E2E}"/>
              </a:ext>
            </a:extLst>
          </p:cNvPr>
          <p:cNvSpPr>
            <a:spLocks noGrp="1"/>
          </p:cNvSpPr>
          <p:nvPr>
            <p:ph type="title"/>
          </p:nvPr>
        </p:nvSpPr>
        <p:spPr/>
        <p:txBody>
          <a:bodyPr>
            <a:normAutofit/>
          </a:bodyPr>
          <a:lstStyle/>
          <a:p>
            <a:r>
              <a:rPr lang="en-US" b="0" i="0" dirty="0">
                <a:solidFill>
                  <a:srgbClr val="383838"/>
                </a:solidFill>
                <a:effectLst/>
                <a:highlight>
                  <a:srgbClr val="FFFFFF"/>
                </a:highlight>
                <a:latin typeface="Inter"/>
              </a:rPr>
              <a:t>Step by Step Guide on How Isolation Forest Work</a:t>
            </a:r>
            <a:endParaRPr lang="en-IN" dirty="0"/>
          </a:p>
        </p:txBody>
      </p:sp>
      <p:sp>
        <p:nvSpPr>
          <p:cNvPr id="3" name="Content Placeholder 2">
            <a:extLst>
              <a:ext uri="{FF2B5EF4-FFF2-40B4-BE49-F238E27FC236}">
                <a16:creationId xmlns:a16="http://schemas.microsoft.com/office/drawing/2014/main" id="{0E764529-BC81-AB90-B93B-0BF48DE2B464}"/>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effectLst/>
                <a:highlight>
                  <a:srgbClr val="FFFFFF"/>
                </a:highlight>
                <a:latin typeface="Inter"/>
              </a:rPr>
              <a:t>When given a </a:t>
            </a:r>
            <a:r>
              <a:rPr lang="en-US" b="0" i="0" u="sng" dirty="0">
                <a:effectLst/>
                <a:highlight>
                  <a:srgbClr val="FFFFFF"/>
                </a:highlight>
                <a:latin typeface="Inter"/>
                <a:hlinkClick r:id="rId2">
                  <a:extLst>
                    <a:ext uri="{A12FA001-AC4F-418D-AE19-62706E023703}">
                      <ahyp:hlinkClr xmlns:ahyp="http://schemas.microsoft.com/office/drawing/2018/hyperlinkcolor" val="tx"/>
                    </a:ext>
                  </a:extLst>
                </a:hlinkClick>
              </a:rPr>
              <a:t>dataset</a:t>
            </a:r>
            <a:r>
              <a:rPr lang="en-US" b="0" i="0" dirty="0">
                <a:effectLst/>
                <a:highlight>
                  <a:srgbClr val="FFFFFF"/>
                </a:highlight>
                <a:latin typeface="Inter"/>
              </a:rPr>
              <a:t>, a random sub-sample of the data is selected and assigned to a binary tree.</a:t>
            </a:r>
          </a:p>
          <a:p>
            <a:pPr algn="just">
              <a:buFont typeface="Arial" panose="020B0604020202020204" pitchFamily="34" charset="0"/>
              <a:buChar char="•"/>
            </a:pPr>
            <a:r>
              <a:rPr lang="en-US" b="0" i="0" dirty="0">
                <a:effectLst/>
                <a:highlight>
                  <a:srgbClr val="FFFFFF"/>
                </a:highlight>
                <a:latin typeface="Inter"/>
              </a:rPr>
              <a:t>Branching of the tree starts by selecting a random feature (from the set of all N features) first. And then branching is done on a random threshold ( any value in the range of minimum and maximum values of the selected feature).</a:t>
            </a:r>
          </a:p>
          <a:p>
            <a:pPr algn="just">
              <a:buFont typeface="Arial" panose="020B0604020202020204" pitchFamily="34" charset="0"/>
              <a:buChar char="•"/>
            </a:pPr>
            <a:r>
              <a:rPr lang="en-US" b="0" i="0" dirty="0">
                <a:effectLst/>
                <a:highlight>
                  <a:srgbClr val="FFFFFF"/>
                </a:highlight>
                <a:latin typeface="Inter"/>
              </a:rPr>
              <a:t>If the value of a data point is less than the selected threshold, it goes to the left branch else to the right. And thus a node is split into left and right branches.</a:t>
            </a:r>
          </a:p>
          <a:p>
            <a:pPr algn="just">
              <a:buFont typeface="Arial" panose="020B0604020202020204" pitchFamily="34" charset="0"/>
              <a:buChar char="•"/>
            </a:pPr>
            <a:r>
              <a:rPr lang="en-US" b="0" i="0" dirty="0">
                <a:effectLst/>
                <a:highlight>
                  <a:srgbClr val="FFFFFF"/>
                </a:highlight>
                <a:latin typeface="Inter"/>
              </a:rPr>
              <a:t>This process from step 2 is continued recursively till each data point is completely isolated or till max depth(if defined) is reached.</a:t>
            </a:r>
          </a:p>
          <a:p>
            <a:pPr algn="just">
              <a:buFont typeface="Arial" panose="020B0604020202020204" pitchFamily="34" charset="0"/>
              <a:buChar char="•"/>
            </a:pPr>
            <a:r>
              <a:rPr lang="en-US" b="0" i="0" dirty="0">
                <a:effectLst/>
                <a:highlight>
                  <a:srgbClr val="FFFFFF"/>
                </a:highlight>
                <a:latin typeface="Inter"/>
              </a:rPr>
              <a:t>The above steps are repeated to construct random binary trees.</a:t>
            </a:r>
          </a:p>
        </p:txBody>
      </p:sp>
    </p:spTree>
    <p:extLst>
      <p:ext uri="{BB962C8B-B14F-4D97-AF65-F5344CB8AC3E}">
        <p14:creationId xmlns:p14="http://schemas.microsoft.com/office/powerpoint/2010/main" val="2612559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EE6D7-03DA-FD9F-7CE3-4EFF82219CBD}"/>
              </a:ext>
            </a:extLst>
          </p:cNvPr>
          <p:cNvSpPr>
            <a:spLocks noGrp="1"/>
          </p:cNvSpPr>
          <p:nvPr>
            <p:ph idx="1"/>
          </p:nvPr>
        </p:nvSpPr>
        <p:spPr/>
        <p:txBody>
          <a:bodyPr/>
          <a:lstStyle/>
          <a:p>
            <a:pPr algn="just"/>
            <a:r>
              <a:rPr lang="en-US" dirty="0"/>
              <a:t>After creating an ensemble of </a:t>
            </a:r>
            <a:r>
              <a:rPr lang="en-US" dirty="0" err="1"/>
              <a:t>iTrees</a:t>
            </a:r>
            <a:r>
              <a:rPr lang="en-US" dirty="0"/>
              <a:t> (Isolation Forest), the model training is complete. During scoring, the system traverses a data point through all the trees that were trained earlier. Now, an ‘anomaly score’ is assigned to each of the data points based on the depth of the tree required to arrive at that point. This score is an aggregation of the depth obtained from each of the </a:t>
            </a:r>
            <a:r>
              <a:rPr lang="en-US" dirty="0" err="1"/>
              <a:t>iTrees</a:t>
            </a:r>
            <a:r>
              <a:rPr lang="en-US" dirty="0"/>
              <a:t>. An anomaly score of -1 assigns anomalies and 1 to normal points based on the contamination parameter (percentage of anomalies present in the data).</a:t>
            </a:r>
            <a:endParaRPr lang="en-IN" dirty="0"/>
          </a:p>
        </p:txBody>
      </p:sp>
    </p:spTree>
    <p:extLst>
      <p:ext uri="{BB962C8B-B14F-4D97-AF65-F5344CB8AC3E}">
        <p14:creationId xmlns:p14="http://schemas.microsoft.com/office/powerpoint/2010/main" val="315670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7F13AE-E3C7-E75D-95E5-ADDB51EABABC}"/>
              </a:ext>
            </a:extLst>
          </p:cNvPr>
          <p:cNvPicPr>
            <a:picLocks noChangeAspect="1"/>
          </p:cNvPicPr>
          <p:nvPr/>
        </p:nvPicPr>
        <p:blipFill>
          <a:blip r:embed="rId2"/>
          <a:stretch>
            <a:fillRect/>
          </a:stretch>
        </p:blipFill>
        <p:spPr>
          <a:xfrm>
            <a:off x="1803000" y="0"/>
            <a:ext cx="8586000" cy="6858000"/>
          </a:xfrm>
          <a:prstGeom prst="rect">
            <a:avLst/>
          </a:prstGeom>
        </p:spPr>
      </p:pic>
    </p:spTree>
    <p:extLst>
      <p:ext uri="{BB962C8B-B14F-4D97-AF65-F5344CB8AC3E}">
        <p14:creationId xmlns:p14="http://schemas.microsoft.com/office/powerpoint/2010/main" val="91535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D8C0FA-135B-B48E-EFB4-2AE722CA78AD}"/>
              </a:ext>
            </a:extLst>
          </p:cNvPr>
          <p:cNvPicPr>
            <a:picLocks noChangeAspect="1"/>
          </p:cNvPicPr>
          <p:nvPr/>
        </p:nvPicPr>
        <p:blipFill>
          <a:blip r:embed="rId2"/>
          <a:stretch>
            <a:fillRect/>
          </a:stretch>
        </p:blipFill>
        <p:spPr>
          <a:xfrm>
            <a:off x="2124900" y="0"/>
            <a:ext cx="7942200" cy="6858000"/>
          </a:xfrm>
          <a:prstGeom prst="rect">
            <a:avLst/>
          </a:prstGeom>
        </p:spPr>
      </p:pic>
    </p:spTree>
    <p:extLst>
      <p:ext uri="{BB962C8B-B14F-4D97-AF65-F5344CB8AC3E}">
        <p14:creationId xmlns:p14="http://schemas.microsoft.com/office/powerpoint/2010/main" val="360653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E3C277-ABD2-8EFD-7264-3B6BDACB7DB0}"/>
              </a:ext>
            </a:extLst>
          </p:cNvPr>
          <p:cNvPicPr>
            <a:picLocks noChangeAspect="1"/>
          </p:cNvPicPr>
          <p:nvPr/>
        </p:nvPicPr>
        <p:blipFill>
          <a:blip r:embed="rId2"/>
          <a:stretch>
            <a:fillRect/>
          </a:stretch>
        </p:blipFill>
        <p:spPr>
          <a:xfrm>
            <a:off x="1809152" y="852128"/>
            <a:ext cx="8573696" cy="5153744"/>
          </a:xfrm>
          <a:prstGeom prst="rect">
            <a:avLst/>
          </a:prstGeom>
        </p:spPr>
      </p:pic>
    </p:spTree>
    <p:extLst>
      <p:ext uri="{BB962C8B-B14F-4D97-AF65-F5344CB8AC3E}">
        <p14:creationId xmlns:p14="http://schemas.microsoft.com/office/powerpoint/2010/main" val="3671724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929</Words>
  <Application>Microsoft Office PowerPoint</Application>
  <PresentationFormat>Widescreen</PresentationFormat>
  <Paragraphs>56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Inter</vt:lpstr>
      <vt:lpstr>source-serif-pro</vt:lpstr>
      <vt:lpstr>Office Theme</vt:lpstr>
      <vt:lpstr>Isolation Forest Algorithm</vt:lpstr>
      <vt:lpstr>Isolation Forest</vt:lpstr>
      <vt:lpstr>Isolation Forests Anomaly Detection</vt:lpstr>
      <vt:lpstr>How do Isolation Forests work?</vt:lpstr>
      <vt:lpstr>Step by Step Guide on How Isolation Forest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Isolation Forest Algorithm</dc:title>
  <dc:creator>HPZ</dc:creator>
  <cp:lastModifiedBy>Kamal Kant Verma</cp:lastModifiedBy>
  <cp:revision>8</cp:revision>
  <dcterms:created xsi:type="dcterms:W3CDTF">2024-08-22T07:09:20Z</dcterms:created>
  <dcterms:modified xsi:type="dcterms:W3CDTF">2024-09-04T17:53:57Z</dcterms:modified>
</cp:coreProperties>
</file>