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0" r:id="rId4"/>
    <p:sldId id="478" r:id="rId5"/>
    <p:sldId id="257" r:id="rId6"/>
    <p:sldId id="479" r:id="rId7"/>
    <p:sldId id="480" r:id="rId8"/>
    <p:sldId id="258" r:id="rId9"/>
    <p:sldId id="260" r:id="rId10"/>
    <p:sldId id="261" r:id="rId11"/>
    <p:sldId id="262" r:id="rId12"/>
    <p:sldId id="481" r:id="rId13"/>
    <p:sldId id="263" r:id="rId14"/>
    <p:sldId id="264" r:id="rId15"/>
    <p:sldId id="265" r:id="rId16"/>
    <p:sldId id="266" r:id="rId17"/>
    <p:sldId id="267" r:id="rId18"/>
    <p:sldId id="268" r:id="rId19"/>
    <p:sldId id="303"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304" r:id="rId38"/>
    <p:sldId id="305" r:id="rId39"/>
    <p:sldId id="307" r:id="rId40"/>
    <p:sldId id="308" r:id="rId41"/>
    <p:sldId id="269" r:id="rId42"/>
    <p:sldId id="270" r:id="rId43"/>
    <p:sldId id="271" r:id="rId44"/>
    <p:sldId id="273"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2" r:id="rId61"/>
    <p:sldId id="293" r:id="rId62"/>
    <p:sldId id="259" r:id="rId63"/>
    <p:sldId id="30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8.2000000000000011</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4566-43A8-B6A1-00534386A56D}"/>
            </c:ext>
          </c:extLst>
        </c:ser>
        <c:dLbls>
          <c:showLegendKey val="0"/>
          <c:showVal val="0"/>
          <c:showCatName val="0"/>
          <c:showSerName val="0"/>
          <c:showPercent val="0"/>
          <c:showBubbleSize val="0"/>
        </c:dLbls>
        <c:axId val="104664064"/>
        <c:axId val="105030784"/>
      </c:scatterChart>
      <c:valAx>
        <c:axId val="104664064"/>
        <c:scaling>
          <c:orientation val="minMax"/>
        </c:scaling>
        <c:delete val="0"/>
        <c:axPos val="b"/>
        <c:title>
          <c:tx>
            <c:rich>
              <a:bodyPr/>
              <a:lstStyle/>
              <a:p>
                <a:pPr>
                  <a:defRPr lang="en-IN"/>
                </a:pPr>
                <a:r>
                  <a:rPr lang="en-IN" sz="1600" dirty="0"/>
                  <a:t>A1</a:t>
                </a:r>
              </a:p>
            </c:rich>
          </c:tx>
          <c:overlay val="0"/>
        </c:title>
        <c:numFmt formatCode="General" sourceLinked="1"/>
        <c:majorTickMark val="none"/>
        <c:minorTickMark val="none"/>
        <c:tickLblPos val="nextTo"/>
        <c:txPr>
          <a:bodyPr/>
          <a:lstStyle/>
          <a:p>
            <a:pPr>
              <a:defRPr lang="en-IN">
                <a:latin typeface="Cambria Math" pitchFamily="18" charset="0"/>
                <a:ea typeface="Cambria Math" pitchFamily="18" charset="0"/>
              </a:defRPr>
            </a:pPr>
            <a:endParaRPr lang="en-US"/>
          </a:p>
        </c:txPr>
        <c:crossAx val="105030784"/>
        <c:crosses val="autoZero"/>
        <c:crossBetween val="midCat"/>
      </c:valAx>
      <c:valAx>
        <c:axId val="105030784"/>
        <c:scaling>
          <c:orientation val="minMax"/>
        </c:scaling>
        <c:delete val="0"/>
        <c:axPos val="l"/>
        <c:title>
          <c:tx>
            <c:rich>
              <a:bodyPr/>
              <a:lstStyle/>
              <a:p>
                <a:pPr>
                  <a:defRPr lang="en-IN"/>
                </a:pPr>
                <a:r>
                  <a:rPr lang="en-US" sz="1600" dirty="0"/>
                  <a:t>A2</a:t>
                </a:r>
              </a:p>
            </c:rich>
          </c:tx>
          <c:layout>
            <c:manualLayout>
              <c:xMode val="edge"/>
              <c:yMode val="edge"/>
              <c:x val="1.1968880909634964E-2"/>
              <c:y val="0.40131546570650789"/>
            </c:manualLayout>
          </c:layout>
          <c:overlay val="0"/>
        </c:title>
        <c:numFmt formatCode="General" sourceLinked="1"/>
        <c:majorTickMark val="none"/>
        <c:minorTickMark val="none"/>
        <c:tickLblPos val="nextTo"/>
        <c:txPr>
          <a:bodyPr/>
          <a:lstStyle/>
          <a:p>
            <a:pPr>
              <a:defRPr lang="en-IN">
                <a:latin typeface="Cambria Math" pitchFamily="18" charset="0"/>
                <a:ea typeface="Cambria Math" pitchFamily="18" charset="0"/>
              </a:defRPr>
            </a:pPr>
            <a:endParaRPr lang="en-US"/>
          </a:p>
        </c:txPr>
        <c:crossAx val="104664064"/>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47556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98328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35439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141495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2357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97221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428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11967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159984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39410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pPr/>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val="3064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329B-95E0-4110-8FCC-248CC27001BB}" type="datetimeFigureOut">
              <a:rPr lang="en-IN" smtClean="0"/>
              <a:pPr/>
              <a:t>31-07-2024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D472D-5B51-460B-BADC-1EE37362FE64}" type="slidenum">
              <a:rPr lang="en-IN" smtClean="0"/>
              <a:pPr/>
              <a:t>‹#›</a:t>
            </a:fld>
            <a:endParaRPr lang="en-IN"/>
          </a:p>
        </p:txBody>
      </p:sp>
    </p:spTree>
    <p:extLst>
      <p:ext uri="{BB962C8B-B14F-4D97-AF65-F5344CB8AC3E}">
        <p14:creationId xmlns:p14="http://schemas.microsoft.com/office/powerpoint/2010/main" val="336266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6DD2-D930-2DA4-FD99-1A58B4A0FEB8}"/>
              </a:ext>
            </a:extLst>
          </p:cNvPr>
          <p:cNvSpPr>
            <a:spLocks noGrp="1"/>
          </p:cNvSpPr>
          <p:nvPr>
            <p:ph type="ctrTitle"/>
          </p:nvPr>
        </p:nvSpPr>
        <p:spPr>
          <a:xfrm>
            <a:off x="1143000" y="2533650"/>
            <a:ext cx="6858000" cy="1790700"/>
          </a:xfrm>
        </p:spPr>
        <p:txBody>
          <a:bodyPr>
            <a:normAutofit fontScale="90000"/>
          </a:bodyPr>
          <a:lstStyle/>
          <a:p>
            <a:r>
              <a:rPr lang="en-US" b="1" dirty="0"/>
              <a:t>Machine learning clustering algorithms-I </a:t>
            </a:r>
            <a:br>
              <a:rPr lang="en-US" dirty="0"/>
            </a:br>
            <a:endParaRPr lang="en-US" dirty="0"/>
          </a:p>
        </p:txBody>
      </p:sp>
    </p:spTree>
    <p:extLst>
      <p:ext uri="{BB962C8B-B14F-4D97-AF65-F5344CB8AC3E}">
        <p14:creationId xmlns:p14="http://schemas.microsoft.com/office/powerpoint/2010/main" val="194262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0445" y="1066165"/>
            <a:ext cx="8304237" cy="5058411"/>
          </a:xfrm>
        </p:spPr>
        <p:txBody>
          <a:bodyPr>
            <a:noAutofit/>
          </a:bodyPr>
          <a:lstStyle/>
          <a:p>
            <a:pPr marL="0" indent="0">
              <a:buNone/>
            </a:pPr>
            <a:endParaRPr lang="en-US" sz="800" b="1" dirty="0">
              <a:solidFill>
                <a:srgbClr val="FF0000"/>
              </a:solidFill>
              <a:latin typeface="Times New Roman" pitchFamily="18" charset="0"/>
              <a:cs typeface="Times New Roman" pitchFamily="18" charset="0"/>
            </a:endParaRPr>
          </a:p>
          <a:p>
            <a:pPr marL="0" indent="0">
              <a:buNone/>
            </a:pPr>
            <a:r>
              <a:rPr lang="en-US" sz="2000" b="1" dirty="0">
                <a:solidFill>
                  <a:srgbClr val="FF0000"/>
                </a:solidFill>
                <a:latin typeface="Times New Roman" pitchFamily="18" charset="0"/>
                <a:cs typeface="Times New Roman" pitchFamily="18" charset="0"/>
              </a:rPr>
              <a:t>Input:   D is a dataset containing </a:t>
            </a:r>
            <a:r>
              <a:rPr lang="en-US" sz="2000" b="1" i="1" dirty="0">
                <a:solidFill>
                  <a:srgbClr val="FF0000"/>
                </a:solidFill>
                <a:latin typeface="Times New Roman" pitchFamily="18" charset="0"/>
                <a:cs typeface="Times New Roman" pitchFamily="18" charset="0"/>
              </a:rPr>
              <a:t>n</a:t>
            </a:r>
            <a:r>
              <a:rPr lang="en-US" sz="2000" b="1" dirty="0">
                <a:solidFill>
                  <a:srgbClr val="FF0000"/>
                </a:solidFill>
                <a:latin typeface="Times New Roman" pitchFamily="18" charset="0"/>
                <a:cs typeface="Times New Roman" pitchFamily="18" charset="0"/>
              </a:rPr>
              <a:t> objects,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is the number of cluster</a:t>
            </a:r>
          </a:p>
          <a:p>
            <a:pPr marL="0" indent="0">
              <a:buNone/>
            </a:pPr>
            <a:r>
              <a:rPr lang="en-US" sz="2000" b="1" dirty="0">
                <a:solidFill>
                  <a:srgbClr val="FF0000"/>
                </a:solidFill>
                <a:latin typeface="Times New Roman" pitchFamily="18" charset="0"/>
                <a:cs typeface="Times New Roman" pitchFamily="18" charset="0"/>
              </a:rPr>
              <a:t>Output:  A set of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clusters</a:t>
            </a:r>
          </a:p>
          <a:p>
            <a:pPr marL="0" indent="0">
              <a:buNone/>
            </a:pPr>
            <a:r>
              <a:rPr lang="en-US" sz="2000" b="1" dirty="0">
                <a:solidFill>
                  <a:srgbClr val="FF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Randomly choose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For each of the objects in D do</a:t>
            </a:r>
          </a:p>
          <a:p>
            <a:pPr marL="1097280" lvl="2" indent="-457200">
              <a:buClr>
                <a:srgbClr val="0B5ED7"/>
              </a:buClr>
              <a:buSzPct val="100000"/>
              <a:buFont typeface="Arial" pitchFamily="34" charset="0"/>
              <a:buChar char="•"/>
            </a:pPr>
            <a:r>
              <a:rPr lang="en-US" sz="1800" b="1" dirty="0">
                <a:solidFill>
                  <a:srgbClr val="FF0000"/>
                </a:solidFill>
                <a:latin typeface="Times New Roman" pitchFamily="18" charset="0"/>
                <a:cs typeface="Times New Roman" pitchFamily="18" charset="0"/>
              </a:rPr>
              <a:t>Compute distance between the current objects and </a:t>
            </a:r>
            <a:r>
              <a:rPr lang="en-US" sz="1800" b="1" i="1" dirty="0">
                <a:solidFill>
                  <a:srgbClr val="FF0000"/>
                </a:solidFill>
                <a:latin typeface="Times New Roman" pitchFamily="18" charset="0"/>
                <a:cs typeface="Times New Roman" pitchFamily="18" charset="0"/>
              </a:rPr>
              <a:t>k</a:t>
            </a:r>
            <a:r>
              <a:rPr lang="en-US" sz="1800" b="1" dirty="0">
                <a:solidFill>
                  <a:srgbClr val="FF0000"/>
                </a:solidFill>
                <a:latin typeface="Times New Roman" pitchFamily="18" charset="0"/>
                <a:cs typeface="Times New Roman" pitchFamily="18" charset="0"/>
              </a:rPr>
              <a:t> cluster centroids </a:t>
            </a:r>
          </a:p>
          <a:p>
            <a:pPr marL="1097280" lvl="2" indent="-457200">
              <a:buClr>
                <a:srgbClr val="0B5ED7"/>
              </a:buClr>
              <a:buSzPct val="100000"/>
              <a:buFont typeface="Arial" pitchFamily="34" charset="0"/>
              <a:buChar char="•"/>
            </a:pPr>
            <a:r>
              <a:rPr lang="en-US" sz="1800" b="1" dirty="0">
                <a:solidFill>
                  <a:srgbClr val="FF0000"/>
                </a:solidFill>
                <a:latin typeface="Times New Roman" pitchFamily="18" charset="0"/>
                <a:cs typeface="Times New Roman" pitchFamily="18" charset="0"/>
              </a:rPr>
              <a:t>Assign the current object to that cluster to which it is closest.</a:t>
            </a:r>
          </a:p>
          <a:p>
            <a:pPr marL="1097280" lvl="2" indent="-457200">
              <a:buClr>
                <a:srgbClr val="0B5ED7"/>
              </a:buClr>
              <a:buSzPct val="100000"/>
              <a:buFont typeface="Arial" pitchFamily="34" charset="0"/>
              <a:buChar char="•"/>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Compute the “cluster centers” of each cluster. These become the new cluster centroids.</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Repeat step 2-3 until the convergence criterion is satisfied</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a:solidFill>
                  <a:srgbClr val="FF0000"/>
                </a:solidFill>
                <a:latin typeface="Times New Roman" pitchFamily="18" charset="0"/>
                <a:cs typeface="Times New Roman" pitchFamily="18" charset="0"/>
              </a:rPr>
              <a:t>      </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560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0445" y="1066165"/>
                <a:ext cx="8304237" cy="5134611"/>
              </a:xfrm>
            </p:spPr>
            <p:txBody>
              <a:bodyPr>
                <a:noAutofit/>
              </a:bodyPr>
              <a:lstStyle/>
              <a:p>
                <a:pPr marL="0" indent="0" algn="just">
                  <a:buNone/>
                </a:pPr>
                <a:r>
                  <a:rPr lang="en-US" sz="2000" b="1" dirty="0">
                    <a:solidFill>
                      <a:srgbClr val="FF0000"/>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b="1" dirty="0">
                    <a:solidFill>
                      <a:srgbClr val="FF0000"/>
                    </a:solidFill>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IN" sz="2000" b="1" i="1">
                            <a:solidFill>
                              <a:srgbClr val="FF0000"/>
                            </a:solidFill>
                            <a:latin typeface="Cambria Math" panose="02040503050406030204" pitchFamily="18" charset="0"/>
                          </a:rPr>
                          <m:t>𝑨</m:t>
                        </m:r>
                        <m:r>
                          <a:rPr lang="en-IN" sz="2000" b="1" i="1">
                            <a:solidFill>
                              <a:srgbClr val="FF0000"/>
                            </a:solidFill>
                            <a:latin typeface="Cambria Math" panose="02040503050406030204" pitchFamily="18" charset="0"/>
                          </a:rPr>
                          <m:t>={</m:t>
                        </m:r>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𝟏</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𝟐</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IN" sz="2000" b="1" i="1" smtClean="0">
                            <a:solidFill>
                              <a:srgbClr val="FF0000"/>
                            </a:solidFill>
                            <a:latin typeface="Cambria Math"/>
                          </a:rPr>
                          <m:t>𝑨</m:t>
                        </m:r>
                      </m:e>
                      <m:sub>
                        <m:r>
                          <a:rPr lang="en-IN" sz="2000" b="1" i="1" smtClean="0">
                            <a:solidFill>
                              <a:srgbClr val="FF0000"/>
                            </a:solidFill>
                            <a:latin typeface="Cambria Math"/>
                          </a:rPr>
                          <m:t>𝒎</m:t>
                        </m:r>
                      </m:sub>
                    </m:sSub>
                    <m:r>
                      <a:rPr lang="en-IN" sz="2000" b="1" i="1">
                        <a:solidFill>
                          <a:srgbClr val="FF0000"/>
                        </a:solidFill>
                        <a:latin typeface="Cambria Math" panose="02040503050406030204" pitchFamily="18" charset="0"/>
                      </a:rPr>
                      <m:t>}</m:t>
                    </m:r>
                  </m:oMath>
                </a14:m>
                <a:r>
                  <a:rPr lang="en-US" sz="2000" b="1" dirty="0">
                    <a:solidFill>
                      <a:srgbClr val="FF0000"/>
                    </a:solidFill>
                    <a:latin typeface="Times New Roman" pitchFamily="18" charset="0"/>
                    <a:cs typeface="Times New Roman" pitchFamily="18" charset="0"/>
                  </a:rPr>
                  <a:t> where each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IN" sz="2000" b="1" i="1">
                            <a:solidFill>
                              <a:srgbClr val="FF0000"/>
                            </a:solidFill>
                            <a:latin typeface="Cambria Math"/>
                          </a:rPr>
                          <m:t>𝑨</m:t>
                        </m:r>
                      </m:e>
                      <m:sub>
                        <m:r>
                          <a:rPr lang="en-IN" sz="2000" b="1" i="1" smtClean="0">
                            <a:solidFill>
                              <a:srgbClr val="FF0000"/>
                            </a:solidFill>
                            <a:latin typeface="Cambria Math"/>
                          </a:rPr>
                          <m:t>𝒊</m:t>
                        </m:r>
                      </m:sub>
                    </m:sSub>
                  </m:oMath>
                </a14:m>
                <a:r>
                  <a:rPr lang="en-US" sz="2000" b="1" dirty="0">
                    <a:solidFill>
                      <a:srgbClr val="FF0000"/>
                    </a:solidFill>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b="1" dirty="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a:solidFill>
                      <a:srgbClr val="FF0000"/>
                    </a:solidFill>
                    <a:latin typeface="Times New Roman" pitchFamily="18" charset="0"/>
                    <a:cs typeface="Times New Roman" pitchFamily="18" charset="0"/>
                  </a:rPr>
                  <a:t>Distance computation: Any distance such as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IN" sz="2000" b="1" i="1" smtClean="0">
                            <a:solidFill>
                              <a:srgbClr val="FF0000"/>
                            </a:solidFill>
                            <a:latin typeface="Cambria Math"/>
                          </a:rPr>
                          <m:t>𝑳</m:t>
                        </m:r>
                      </m:e>
                      <m:sub>
                        <m:r>
                          <a:rPr lang="en-IN" sz="2000" b="1" i="1" smtClean="0">
                            <a:solidFill>
                              <a:srgbClr val="FF0000"/>
                            </a:solidFill>
                            <a:latin typeface="Cambria Math"/>
                          </a:rPr>
                          <m:t>𝟏</m:t>
                        </m:r>
                      </m:sub>
                    </m:sSub>
                    <m:r>
                      <a:rPr lang="en-IN" sz="2000" b="1" i="1" smtClean="0">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IN" sz="2000" b="1" i="1" smtClean="0">
                            <a:solidFill>
                              <a:srgbClr val="FF0000"/>
                            </a:solidFill>
                            <a:latin typeface="Cambria Math"/>
                          </a:rPr>
                          <m:t>𝑳</m:t>
                        </m:r>
                      </m:e>
                      <m:sub>
                        <m:r>
                          <a:rPr lang="en-US" sz="2000" b="1" i="1">
                            <a:solidFill>
                              <a:srgbClr val="FF0000"/>
                            </a:solidFill>
                            <a:latin typeface="Cambria Math" panose="02040503050406030204" pitchFamily="18" charset="0"/>
                          </a:rPr>
                          <m:t>𝟐</m:t>
                        </m:r>
                      </m:sub>
                    </m:sSub>
                    <m:r>
                      <a:rPr lang="en-IN" sz="2000" b="1" i="1" smtClean="0">
                        <a:solidFill>
                          <a:srgbClr val="FF0000"/>
                        </a:solidFill>
                        <a:latin typeface="Cambria Math"/>
                      </a:rPr>
                      <m:t>,</m:t>
                    </m:r>
                    <m:sSub>
                      <m:sSubPr>
                        <m:ctrlPr>
                          <a:rPr lang="en-US" sz="2000" b="1" i="1">
                            <a:solidFill>
                              <a:srgbClr val="FF0000"/>
                            </a:solidFill>
                            <a:latin typeface="Cambria Math" panose="02040503050406030204" pitchFamily="18" charset="0"/>
                          </a:rPr>
                        </m:ctrlPr>
                      </m:sSubPr>
                      <m:e>
                        <m:r>
                          <a:rPr lang="en-IN" sz="2000" b="1" i="1" smtClean="0">
                            <a:solidFill>
                              <a:srgbClr val="FF0000"/>
                            </a:solidFill>
                            <a:latin typeface="Cambria Math"/>
                          </a:rPr>
                          <m:t>𝑳</m:t>
                        </m:r>
                      </m:e>
                      <m:sub>
                        <m:r>
                          <a:rPr lang="en-IN" sz="2000" b="1" i="1" smtClean="0">
                            <a:solidFill>
                              <a:srgbClr val="FF0000"/>
                            </a:solidFill>
                            <a:latin typeface="Cambria Math"/>
                          </a:rPr>
                          <m:t>𝟑</m:t>
                        </m:r>
                      </m:sub>
                    </m:sSub>
                  </m:oMath>
                </a14:m>
                <a:r>
                  <a:rPr lang="en-US" sz="2000" b="1" dirty="0">
                    <a:solidFill>
                      <a:srgbClr val="FF0000"/>
                    </a:solidFill>
                    <a:latin typeface="Times New Roman" pitchFamily="18" charset="0"/>
                    <a:cs typeface="Times New Roman" pitchFamily="18" charset="0"/>
                  </a:rPr>
                  <a:t> or cosine similarity.</a:t>
                </a:r>
              </a:p>
              <a:p>
                <a:pPr marL="457200" indent="-457200" algn="just">
                  <a:buClr>
                    <a:srgbClr val="0B5ED7"/>
                  </a:buClr>
                  <a:buFont typeface="+mj-lt"/>
                  <a:buAutoNum type="arabicParenR"/>
                </a:pPr>
                <a:endParaRPr lang="en-US" sz="800" b="1" dirty="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a:solidFill>
                      <a:srgbClr val="FF0000"/>
                    </a:solidFill>
                    <a:latin typeface="Times New Roman" pitchFamily="18" charset="0"/>
                    <a:cs typeface="Times New Roman" pitchFamily="18" charset="0"/>
                  </a:rPr>
                  <a:t>Minimum distance is the measure of closeness between an object and centroid.</a:t>
                </a:r>
              </a:p>
              <a:p>
                <a:pPr marL="457200" indent="-457200" algn="just">
                  <a:buClr>
                    <a:srgbClr val="0B5ED7"/>
                  </a:buClr>
                  <a:buFont typeface="+mj-lt"/>
                  <a:buAutoNum type="arabicParenR"/>
                </a:pPr>
                <a:endParaRPr lang="en-US" sz="800" b="1" dirty="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a:solidFill>
                      <a:srgbClr val="FF0000"/>
                    </a:solidFill>
                    <a:latin typeface="Times New Roman" pitchFamily="18" charset="0"/>
                    <a:cs typeface="Times New Roman" pitchFamily="18" charset="0"/>
                  </a:rPr>
                  <a:t>Mean Calculation: It is the mean value of each attribute values of all objects.</a:t>
                </a:r>
              </a:p>
              <a:p>
                <a:pPr marL="457200" indent="-457200" algn="just">
                  <a:buClr>
                    <a:srgbClr val="0B5ED7"/>
                  </a:buClr>
                  <a:buFont typeface="+mj-lt"/>
                  <a:buAutoNum type="arabicParenR"/>
                </a:pPr>
                <a:endParaRPr lang="en-US" sz="800" b="1" dirty="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a:solidFill>
                      <a:srgbClr val="FF0000"/>
                    </a:solidFill>
                    <a:latin typeface="Times New Roman" pitchFamily="18" charset="0"/>
                    <a:cs typeface="Times New Roman" pitchFamily="18" charset="0"/>
                  </a:rPr>
                  <a:t>Convergence criteria: Any one of the following are termination condition of the algorithm.</a:t>
                </a:r>
              </a:p>
              <a:p>
                <a:pPr marL="822960" lvl="1" indent="-457200" algn="just">
                  <a:buClr>
                    <a:srgbClr val="0B5ED7"/>
                  </a:buClr>
                  <a:buFont typeface="Arial" pitchFamily="34" charset="0"/>
                  <a:buChar char="•"/>
                </a:pPr>
                <a:r>
                  <a:rPr lang="en-US" sz="1800" b="1" dirty="0">
                    <a:solidFill>
                      <a:srgbClr val="FF0000"/>
                    </a:solidFill>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b="1" dirty="0">
                    <a:solidFill>
                      <a:srgbClr val="FF0000"/>
                    </a:solidFill>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b="1" dirty="0">
                    <a:solidFill>
                      <a:srgbClr val="FF0000"/>
                    </a:solidFill>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b="1" dirty="0">
                    <a:solidFill>
                      <a:srgbClr val="FF0000"/>
                    </a:solidFill>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0445" y="1066165"/>
                <a:ext cx="8304237" cy="5134611"/>
              </a:xfrm>
              <a:blipFill rotWithShape="1">
                <a:blip r:embed="rId2"/>
                <a:stretch>
                  <a:fillRect l="-734" t="-594" r="-808" b="-11995"/>
                </a:stretch>
              </a:blipFill>
            </p:spPr>
            <p:txBody>
              <a:bodyPr/>
              <a:lstStyle/>
              <a:p>
                <a:r>
                  <a:rPr lang="en-IN">
                    <a:noFill/>
                  </a:rPr>
                  <a:t> </a:t>
                </a:r>
              </a:p>
            </p:txBody>
          </p:sp>
        </mc:Fallback>
      </mc:AlternateContent>
    </p:spTree>
    <p:extLst>
      <p:ext uri="{BB962C8B-B14F-4D97-AF65-F5344CB8AC3E}">
        <p14:creationId xmlns:p14="http://schemas.microsoft.com/office/powerpoint/2010/main" val="283681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DC542F-74C4-4737-8210-D6D34C16C61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304800"/>
            <a:ext cx="7772400" cy="5562600"/>
          </a:xfrm>
          <a:prstGeom prst="rect">
            <a:avLst/>
          </a:prstGeom>
        </p:spPr>
      </p:pic>
      <p:sp>
        <p:nvSpPr>
          <p:cNvPr id="6" name="TextBox 5">
            <a:extLst>
              <a:ext uri="{FF2B5EF4-FFF2-40B4-BE49-F238E27FC236}">
                <a16:creationId xmlns:a16="http://schemas.microsoft.com/office/drawing/2014/main" id="{C7B4EC70-210A-4B78-89DD-CE60441C6718}"/>
              </a:ext>
            </a:extLst>
          </p:cNvPr>
          <p:cNvSpPr txBox="1"/>
          <p:nvPr/>
        </p:nvSpPr>
        <p:spPr>
          <a:xfrm>
            <a:off x="2482948" y="6094667"/>
            <a:ext cx="4572000" cy="462050"/>
          </a:xfrm>
          <a:prstGeom prst="rect">
            <a:avLst/>
          </a:prstGeom>
          <a:noFill/>
        </p:spPr>
        <p:txBody>
          <a:bodyPr wrap="square">
            <a:spAutoFit/>
          </a:bodyPr>
          <a:lstStyle/>
          <a:p>
            <a:pPr marL="0" marR="0" algn="ctr">
              <a:lnSpc>
                <a:spcPct val="150000"/>
              </a:lnSpc>
              <a:spcBef>
                <a:spcPts val="0"/>
              </a:spcBef>
              <a:spcAft>
                <a:spcPts val="0"/>
              </a:spcAft>
            </a:pPr>
            <a:r>
              <a:rPr lang="en-US" sz="1800" dirty="0">
                <a:effectLst/>
                <a:latin typeface="Tahoma" panose="020B0604030504040204" pitchFamily="34" charset="0"/>
                <a:ea typeface="Calibri" panose="020F0502020204030204" pitchFamily="34" charset="0"/>
                <a:cs typeface="Times New Roman" panose="02020603050405020304" pitchFamily="18" charset="0"/>
              </a:rPr>
              <a:t>Figure: Flow chart of K-mean algorithm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279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808" y="789718"/>
                <a:ext cx="3388735" cy="539352"/>
              </a:xfrm>
            </p:spPr>
            <p:txBody>
              <a:bodyPr>
                <a:noAutofit/>
              </a:bodyPr>
              <a:lstStyle/>
              <a:p>
                <a:pPr marL="0" indent="0" algn="ctr">
                  <a:buNone/>
                </a:pPr>
                <a:r>
                  <a:rPr lang="en-US" sz="1600" b="1" dirty="0">
                    <a:solidFill>
                      <a:srgbClr val="FF0000"/>
                    </a:solidFill>
                    <a:cs typeface="Times New Roman" pitchFamily="18" charset="0"/>
                  </a:rPr>
                  <a:t>Table 16.1: 16 objects with two attributes  </a:t>
                </a:r>
                <a14:m>
                  <m:oMath xmlns:m="http://schemas.openxmlformats.org/officeDocument/2006/math">
                    <m:sSub>
                      <m:sSubPr>
                        <m:ctrlPr>
                          <a:rPr lang="en-US" sz="1600" b="1" i="1">
                            <a:solidFill>
                              <a:srgbClr val="FF0000"/>
                            </a:solidFill>
                            <a:latin typeface="Cambria Math" panose="02040503050406030204" pitchFamily="18" charset="0"/>
                          </a:rPr>
                        </m:ctrlPr>
                      </m:sSubPr>
                      <m:e>
                        <m:r>
                          <a:rPr lang="en-IN" sz="1600" b="1" i="1">
                            <a:solidFill>
                              <a:srgbClr val="FF0000"/>
                            </a:solidFill>
                            <a:latin typeface="Cambria Math"/>
                          </a:rPr>
                          <m:t>𝑨</m:t>
                        </m:r>
                      </m:e>
                      <m:sub>
                        <m:r>
                          <a:rPr lang="en-IN" sz="1600" b="1" i="1" smtClean="0">
                            <a:solidFill>
                              <a:srgbClr val="FF0000"/>
                            </a:solidFill>
                            <a:latin typeface="Cambria Math"/>
                          </a:rPr>
                          <m:t>𝟏</m:t>
                        </m:r>
                      </m:sub>
                    </m:sSub>
                  </m:oMath>
                </a14:m>
                <a:r>
                  <a:rPr lang="en-US" sz="1600" b="1" dirty="0">
                    <a:solidFill>
                      <a:srgbClr val="FF0000"/>
                    </a:solidFill>
                    <a:cs typeface="Times New Roman" pitchFamily="18" charset="0"/>
                  </a:rPr>
                  <a:t> and </a:t>
                </a:r>
                <a14:m>
                  <m:oMath xmlns:m="http://schemas.openxmlformats.org/officeDocument/2006/math">
                    <m:sSub>
                      <m:sSubPr>
                        <m:ctrlPr>
                          <a:rPr lang="en-US" sz="1600" b="1" i="1">
                            <a:solidFill>
                              <a:srgbClr val="FF0000"/>
                            </a:solidFill>
                            <a:latin typeface="Cambria Math" panose="02040503050406030204" pitchFamily="18" charset="0"/>
                          </a:rPr>
                        </m:ctrlPr>
                      </m:sSubPr>
                      <m:e>
                        <m:r>
                          <a:rPr lang="en-IN" sz="1600" b="1" i="1">
                            <a:solidFill>
                              <a:srgbClr val="FF0000"/>
                            </a:solidFill>
                            <a:latin typeface="Cambria Math"/>
                          </a:rPr>
                          <m:t>𝑨</m:t>
                        </m:r>
                      </m:e>
                      <m:sub>
                        <m:r>
                          <a:rPr lang="en-US" sz="1600" b="1" i="1">
                            <a:solidFill>
                              <a:srgbClr val="FF0000"/>
                            </a:solidFill>
                            <a:latin typeface="Cambria Math" panose="02040503050406030204" pitchFamily="18" charset="0"/>
                          </a:rPr>
                          <m:t>𝟐</m:t>
                        </m:r>
                      </m:sub>
                    </m:sSub>
                  </m:oMath>
                </a14:m>
                <a:r>
                  <a:rPr lang="en-US" sz="1600" b="1" dirty="0">
                    <a:solidFill>
                      <a:srgbClr val="FF0000"/>
                    </a:solidFill>
                    <a:cs typeface="Times New Roman" pitchFamily="18" charset="0"/>
                  </a:rPr>
                  <a:t>.</a:t>
                </a:r>
              </a:p>
              <a:p>
                <a:pPr marL="0" indent="0" algn="just">
                  <a:buNone/>
                </a:pPr>
                <a:endParaRPr lang="en-US" sz="18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808" y="789718"/>
                <a:ext cx="3388735" cy="539352"/>
              </a:xfrm>
              <a:blipFill rotWithShape="1">
                <a:blip r:embed="rId2"/>
                <a:stretch>
                  <a:fillRect t="-3409" b="-22727"/>
                </a:stretch>
              </a:blipFill>
            </p:spPr>
            <p:txBody>
              <a:bodyPr>
                <a:normAutofit lnSpcReduction="10000"/>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812412833"/>
              </p:ext>
            </p:extLst>
          </p:nvPr>
        </p:nvGraphicFramePr>
        <p:xfrm>
          <a:off x="797011" y="1465627"/>
          <a:ext cx="1793345" cy="4922520"/>
        </p:xfrm>
        <a:graphic>
          <a:graphicData uri="http://schemas.openxmlformats.org/drawingml/2006/table">
            <a:tbl>
              <a:tblPr firstRow="1" bandRow="1">
                <a:tableStyleId>{125E5076-3810-47DD-B79F-674D7AD40C01}</a:tableStyleId>
              </a:tblPr>
              <a:tblGrid>
                <a:gridCol w="853351">
                  <a:extLst>
                    <a:ext uri="{9D8B030D-6E8A-4147-A177-3AD203B41FA5}">
                      <a16:colId xmlns:a16="http://schemas.microsoft.com/office/drawing/2014/main" val="20000"/>
                    </a:ext>
                  </a:extLst>
                </a:gridCol>
                <a:gridCol w="939994">
                  <a:extLst>
                    <a:ext uri="{9D8B030D-6E8A-4147-A177-3AD203B41FA5}">
                      <a16:colId xmlns:a16="http://schemas.microsoft.com/office/drawing/2014/main"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649301275"/>
              </p:ext>
            </p:extLst>
          </p:nvPr>
        </p:nvGraphicFramePr>
        <p:xfrm>
          <a:off x="3289495" y="1384006"/>
          <a:ext cx="5182168"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3998847" y="952752"/>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dirty="0">
                <a:solidFill>
                  <a:srgbClr val="FF0000"/>
                </a:solidFill>
                <a:cs typeface="Times New Roman" pitchFamily="18" charset="0"/>
              </a:rPr>
              <a:t>Fig 16.1: </a:t>
            </a:r>
            <a:r>
              <a:rPr lang="en-IN" sz="1600" dirty="0">
                <a:solidFill>
                  <a:srgbClr val="FF0000"/>
                </a:solidFill>
                <a:cs typeface="Times New Roman" pitchFamily="18" charset="0"/>
              </a:rPr>
              <a:t>Plotting data of Table 16.1</a:t>
            </a:r>
            <a:endParaRPr lang="en-US" sz="1600"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sp>
        <p:nvSpPr>
          <p:cNvPr id="10" name="Oval 9"/>
          <p:cNvSpPr/>
          <p:nvPr/>
        </p:nvSpPr>
        <p:spPr>
          <a:xfrm>
            <a:off x="6101712" y="2200939"/>
            <a:ext cx="202724"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988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1987" y="1066164"/>
            <a:ext cx="8166084" cy="5334636"/>
          </a:xfrm>
        </p:spPr>
        <p:txBody>
          <a:bodyPr>
            <a:noAutofit/>
          </a:bodyPr>
          <a:lstStyle/>
          <a:p>
            <a:pPr algn="just">
              <a:buFont typeface="Arial" pitchFamily="34" charset="0"/>
              <a:buChar char="•"/>
            </a:pPr>
            <a:r>
              <a:rPr lang="en-IN" sz="2000" b="1" dirty="0">
                <a:solidFill>
                  <a:srgbClr val="FF0000"/>
                </a:solidFill>
                <a:latin typeface="Times New Roman" pitchFamily="18" charset="0"/>
                <a:cs typeface="Times New Roman" pitchFamily="18" charset="0"/>
              </a:rPr>
              <a:t>Suppose, k=3. Three objects are chosen at random shown as circled (see Fig 16.1). These three centroids are shown below.</a:t>
            </a:r>
          </a:p>
          <a:p>
            <a:pPr marL="0" indent="0" algn="just">
              <a:buNone/>
            </a:pPr>
            <a:r>
              <a:rPr lang="en-US" sz="2000" b="1" dirty="0">
                <a:solidFill>
                  <a:srgbClr val="FF0000"/>
                </a:solidFill>
                <a:cs typeface="Times New Roman" pitchFamily="18" charset="0"/>
              </a:rPr>
              <a:t>		        </a:t>
            </a:r>
            <a:r>
              <a:rPr lang="en-IN" sz="1600" b="1" dirty="0">
                <a:solidFill>
                  <a:srgbClr val="FF0000"/>
                </a:solidFill>
                <a:cs typeface="Times New Roman" pitchFamily="18" charset="0"/>
              </a:rPr>
              <a:t>Initial Centroids chosen randomly</a:t>
            </a:r>
            <a:endParaRPr lang="en-US" sz="1600" b="1" dirty="0">
              <a:solidFill>
                <a:srgbClr val="FF0000"/>
              </a:solidFill>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marL="0" indent="0" algn="just">
              <a:buNone/>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r>
              <a:rPr lang="en-IN" sz="2000" b="1" dirty="0">
                <a:solidFill>
                  <a:srgbClr val="FF0000"/>
                </a:solidFill>
                <a:latin typeface="Times New Roman" pitchFamily="18" charset="0"/>
                <a:cs typeface="Times New Roman" pitchFamily="18" charset="0"/>
              </a:rPr>
              <a:t>Let us consider the Euclidean distance measure (</a:t>
            </a:r>
            <a:r>
              <a:rPr lang="en-IN" sz="2000" b="1" i="1" dirty="0">
                <a:solidFill>
                  <a:srgbClr val="FF0000"/>
                </a:solidFill>
                <a:latin typeface="Times New Roman" pitchFamily="18" charset="0"/>
                <a:cs typeface="Times New Roman" pitchFamily="18" charset="0"/>
              </a:rPr>
              <a:t>L</a:t>
            </a:r>
            <a:r>
              <a:rPr lang="en-IN" sz="2000" b="1" i="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b="1" dirty="0">
                <a:solidFill>
                  <a:srgbClr val="FF0000"/>
                </a:solidFill>
                <a:latin typeface="Times New Roman" pitchFamily="18" charset="0"/>
                <a:cs typeface="Times New Roman" pitchFamily="18" charset="0"/>
              </a:rPr>
              <a:t>Let d</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d</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d</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denote the distance from an object to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c</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b="1" dirty="0">
                <a:solidFill>
                  <a:srgbClr val="FF0000"/>
                </a:solidFill>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a:solidFill>
                  <a:srgbClr val="FF0000"/>
                </a:solidFill>
                <a:latin typeface="Times New Roman" pitchFamily="18" charset="0"/>
                <a:cs typeface="Times New Roman" pitchFamily="18" charset="0"/>
              </a:rPr>
              <a:t>      </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85105235"/>
              </p:ext>
            </p:extLst>
          </p:nvPr>
        </p:nvGraphicFramePr>
        <p:xfrm>
          <a:off x="2853350" y="2135479"/>
          <a:ext cx="2962554"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val="20000"/>
                    </a:ext>
                  </a:extLst>
                </a:gridCol>
                <a:gridCol w="602362">
                  <a:extLst>
                    <a:ext uri="{9D8B030D-6E8A-4147-A177-3AD203B41FA5}">
                      <a16:colId xmlns:a16="http://schemas.microsoft.com/office/drawing/2014/main" val="20001"/>
                    </a:ext>
                  </a:extLst>
                </a:gridCol>
                <a:gridCol w="436192">
                  <a:extLst>
                    <a:ext uri="{9D8B030D-6E8A-4147-A177-3AD203B41FA5}">
                      <a16:colId xmlns:a16="http://schemas.microsoft.com/office/drawing/2014/main" val="20002"/>
                    </a:ext>
                  </a:extLst>
                </a:gridCol>
                <a:gridCol w="695833">
                  <a:extLst>
                    <a:ext uri="{9D8B030D-6E8A-4147-A177-3AD203B41FA5}">
                      <a16:colId xmlns:a16="http://schemas.microsoft.com/office/drawing/2014/main" val="20003"/>
                    </a:ext>
                  </a:extLst>
                </a:gridCol>
                <a:gridCol w="290794">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698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1217" y="800351"/>
            <a:ext cx="3388735" cy="379863"/>
          </a:xfrm>
        </p:spPr>
        <p:txBody>
          <a:bodyPr>
            <a:noAutofit/>
          </a:bodyPr>
          <a:lstStyle/>
          <a:p>
            <a:pPr marL="0" indent="0" algn="ctr">
              <a:buNone/>
            </a:pPr>
            <a:r>
              <a:rPr lang="en-US" sz="1600" b="1" dirty="0">
                <a:solidFill>
                  <a:srgbClr val="FF0000"/>
                </a:solidFill>
                <a:cs typeface="Times New Roman" pitchFamily="18" charset="0"/>
              </a:rPr>
              <a:t>Table 16.2: </a:t>
            </a:r>
            <a:r>
              <a:rPr lang="en-IN" sz="1600" b="1" dirty="0">
                <a:solidFill>
                  <a:srgbClr val="FF0000"/>
                </a:solidFill>
                <a:cs typeface="Times New Roman" pitchFamily="18" charset="0"/>
              </a:rPr>
              <a:t>Distance calculation</a:t>
            </a:r>
            <a:endParaRPr lang="en-US" sz="1600" b="1" dirty="0">
              <a:solidFill>
                <a:srgbClr val="FF0000"/>
              </a:solidFill>
              <a:cs typeface="Times New Roman" pitchFamily="18" charset="0"/>
            </a:endParaRPr>
          </a:p>
          <a:p>
            <a:pPr marL="0" indent="0" algn="just">
              <a:buNone/>
            </a:pPr>
            <a:endParaRPr lang="en-US" sz="18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150025"/>
              </p:ext>
            </p:extLst>
          </p:nvPr>
        </p:nvGraphicFramePr>
        <p:xfrm>
          <a:off x="298506" y="1210445"/>
          <a:ext cx="3824554" cy="4896000"/>
        </p:xfrm>
        <a:graphic>
          <a:graphicData uri="http://schemas.openxmlformats.org/drawingml/2006/table">
            <a:tbl>
              <a:tblPr firstRow="1" bandRow="1">
                <a:tableStyleId>{125E5076-3810-47DD-B79F-674D7AD40C01}</a:tableStyleId>
              </a:tblPr>
              <a:tblGrid>
                <a:gridCol w="669704">
                  <a:extLst>
                    <a:ext uri="{9D8B030D-6E8A-4147-A177-3AD203B41FA5}">
                      <a16:colId xmlns:a16="http://schemas.microsoft.com/office/drawing/2014/main" val="20000"/>
                    </a:ext>
                  </a:extLst>
                </a:gridCol>
                <a:gridCol w="484318">
                  <a:extLst>
                    <a:ext uri="{9D8B030D-6E8A-4147-A177-3AD203B41FA5}">
                      <a16:colId xmlns:a16="http://schemas.microsoft.com/office/drawing/2014/main" val="20001"/>
                    </a:ext>
                  </a:extLst>
                </a:gridCol>
                <a:gridCol w="669704">
                  <a:extLst>
                    <a:ext uri="{9D8B030D-6E8A-4147-A177-3AD203B41FA5}">
                      <a16:colId xmlns:a16="http://schemas.microsoft.com/office/drawing/2014/main" val="20002"/>
                    </a:ext>
                  </a:extLst>
                </a:gridCol>
                <a:gridCol w="669704">
                  <a:extLst>
                    <a:ext uri="{9D8B030D-6E8A-4147-A177-3AD203B41FA5}">
                      <a16:colId xmlns:a16="http://schemas.microsoft.com/office/drawing/2014/main" val="20003"/>
                    </a:ext>
                  </a:extLst>
                </a:gridCol>
                <a:gridCol w="669704">
                  <a:extLst>
                    <a:ext uri="{9D8B030D-6E8A-4147-A177-3AD203B41FA5}">
                      <a16:colId xmlns:a16="http://schemas.microsoft.com/office/drawing/2014/main" val="20004"/>
                    </a:ext>
                  </a:extLst>
                </a:gridCol>
                <a:gridCol w="661420">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829689" y="896861"/>
            <a:ext cx="3894165"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16.2: </a:t>
            </a:r>
            <a:r>
              <a:rPr lang="en-IN" sz="1600" b="1" dirty="0">
                <a:solidFill>
                  <a:srgbClr val="FF0000"/>
                </a:solidFill>
                <a:cs typeface="Times New Roman" pitchFamily="18" charset="0"/>
              </a:rPr>
              <a:t>Initial cluster with respect to Table 16.2</a:t>
            </a:r>
            <a:endParaRPr lang="en-US" sz="1600" b="1"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21" y="1315710"/>
            <a:ext cx="4489229" cy="4260752"/>
          </a:xfrm>
          <a:prstGeom prst="rect">
            <a:avLst/>
          </a:prstGeom>
        </p:spPr>
      </p:pic>
    </p:spTree>
    <p:extLst>
      <p:ext uri="{BB962C8B-B14F-4D97-AF65-F5344CB8AC3E}">
        <p14:creationId xmlns:p14="http://schemas.microsoft.com/office/powerpoint/2010/main" val="247325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094696976"/>
              </p:ext>
            </p:extLst>
          </p:nvPr>
        </p:nvGraphicFramePr>
        <p:xfrm>
          <a:off x="516440" y="2820461"/>
          <a:ext cx="2962554"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val="20000"/>
                    </a:ext>
                  </a:extLst>
                </a:gridCol>
                <a:gridCol w="602362">
                  <a:extLst>
                    <a:ext uri="{9D8B030D-6E8A-4147-A177-3AD203B41FA5}">
                      <a16:colId xmlns:a16="http://schemas.microsoft.com/office/drawing/2014/main" val="20001"/>
                    </a:ext>
                  </a:extLst>
                </a:gridCol>
                <a:gridCol w="436192">
                  <a:extLst>
                    <a:ext uri="{9D8B030D-6E8A-4147-A177-3AD203B41FA5}">
                      <a16:colId xmlns:a16="http://schemas.microsoft.com/office/drawing/2014/main" val="20002"/>
                    </a:ext>
                  </a:extLst>
                </a:gridCol>
                <a:gridCol w="695833">
                  <a:extLst>
                    <a:ext uri="{9D8B030D-6E8A-4147-A177-3AD203B41FA5}">
                      <a16:colId xmlns:a16="http://schemas.microsoft.com/office/drawing/2014/main" val="20003"/>
                    </a:ext>
                  </a:extLst>
                </a:gridCol>
                <a:gridCol w="290794">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391497" y="2274280"/>
            <a:ext cx="2898358" cy="369332"/>
          </a:xfrm>
          <a:prstGeom prst="rect">
            <a:avLst/>
          </a:prstGeom>
        </p:spPr>
        <p:txBody>
          <a:bodyPr wrap="none">
            <a:spAutoFit/>
          </a:bodyPr>
          <a:lstStyle/>
          <a:p>
            <a:r>
              <a:rPr lang="en-IN" b="1" dirty="0">
                <a:solidFill>
                  <a:srgbClr val="FF0000"/>
                </a:solidFill>
                <a:cs typeface="Times New Roman" pitchFamily="18" charset="0"/>
              </a:rPr>
              <a:t>Calculation of new centroids</a:t>
            </a:r>
            <a:endParaRPr lang="en-IN" dirty="0">
              <a:solidFill>
                <a:srgbClr val="FF0000"/>
              </a:solidFill>
            </a:endParaRPr>
          </a:p>
        </p:txBody>
      </p:sp>
      <p:sp>
        <p:nvSpPr>
          <p:cNvPr id="14" name="Rectangle 13"/>
          <p:cNvSpPr/>
          <p:nvPr/>
        </p:nvSpPr>
        <p:spPr>
          <a:xfrm>
            <a:off x="391497" y="936518"/>
            <a:ext cx="8373900" cy="1015663"/>
          </a:xfrm>
          <a:prstGeom prst="rect">
            <a:avLst/>
          </a:prstGeom>
        </p:spPr>
        <p:txBody>
          <a:bodyPr wrap="square">
            <a:spAutoFit/>
          </a:bodyPr>
          <a:lstStyle/>
          <a:p>
            <a:pPr algn="just"/>
            <a:r>
              <a:rPr lang="en-IN" sz="2000" dirty="0">
                <a:solidFill>
                  <a:srgbClr val="FF0000"/>
                </a:solidFill>
                <a:latin typeface="Times New Roman" pitchFamily="18" charset="0"/>
                <a:cs typeface="Times New Roman" pitchFamily="18" charset="0"/>
              </a:rPr>
              <a:t>The calculation new centroids of the three cluster using the mean of attribute values of A</a:t>
            </a:r>
            <a:r>
              <a:rPr lang="en-IN" sz="2000" baseline="-25000" dirty="0">
                <a:solidFill>
                  <a:srgbClr val="FF0000"/>
                </a:solidFill>
                <a:latin typeface="Times New Roman" pitchFamily="18" charset="0"/>
                <a:cs typeface="Times New Roman" pitchFamily="18" charset="0"/>
              </a:rPr>
              <a:t>1</a:t>
            </a:r>
            <a:r>
              <a:rPr lang="en-IN" sz="2000" dirty="0">
                <a:solidFill>
                  <a:srgbClr val="FF0000"/>
                </a:solidFill>
                <a:latin typeface="Times New Roman" pitchFamily="18" charset="0"/>
                <a:cs typeface="Times New Roman" pitchFamily="18" charset="0"/>
              </a:rPr>
              <a:t> and A</a:t>
            </a:r>
            <a:r>
              <a:rPr lang="en-IN" sz="2000" baseline="-25000" dirty="0">
                <a:solidFill>
                  <a:srgbClr val="FF0000"/>
                </a:solidFill>
                <a:latin typeface="Times New Roman" pitchFamily="18" charset="0"/>
                <a:cs typeface="Times New Roman" pitchFamily="18" charset="0"/>
              </a:rPr>
              <a:t>2</a:t>
            </a:r>
            <a:r>
              <a:rPr lang="en-IN" sz="2000" dirty="0">
                <a:solidFill>
                  <a:srgbClr val="FF0000"/>
                </a:solidFill>
                <a:latin typeface="Times New Roman" pitchFamily="18" charset="0"/>
                <a:cs typeface="Times New Roman" pitchFamily="18" charset="0"/>
              </a:rPr>
              <a:t> is shown in the Table below. The cluster with new centroids are shown in Fig 16.3.</a:t>
            </a:r>
          </a:p>
        </p:txBody>
      </p:sp>
      <p:sp>
        <p:nvSpPr>
          <p:cNvPr id="15" name="Content Placeholder 2"/>
          <p:cNvSpPr txBox="1">
            <a:spLocks/>
          </p:cNvSpPr>
          <p:nvPr/>
        </p:nvSpPr>
        <p:spPr>
          <a:xfrm>
            <a:off x="3822293" y="6107637"/>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16.3: </a:t>
            </a:r>
            <a:r>
              <a:rPr lang="en-IN" sz="1600" b="1" dirty="0">
                <a:solidFill>
                  <a:srgbClr val="FF0000"/>
                </a:solidFill>
                <a:cs typeface="Times New Roman" pitchFamily="18" charset="0"/>
              </a:rPr>
              <a:t>Initial cluster with new centroids</a:t>
            </a:r>
            <a:endParaRPr lang="en-US" sz="1600" b="1"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59" y="2274281"/>
            <a:ext cx="440153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66" y="2458946"/>
            <a:ext cx="1472580" cy="698038"/>
          </a:xfrm>
          <a:prstGeom prst="rect">
            <a:avLst/>
          </a:prstGeom>
        </p:spPr>
      </p:pic>
    </p:spTree>
    <p:extLst>
      <p:ext uri="{BB962C8B-B14F-4D97-AF65-F5344CB8AC3E}">
        <p14:creationId xmlns:p14="http://schemas.microsoft.com/office/powerpoint/2010/main" val="97902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391497" y="851457"/>
            <a:ext cx="8373900" cy="1446550"/>
          </a:xfrm>
          <a:prstGeom prst="rect">
            <a:avLst/>
          </a:prstGeom>
        </p:spPr>
        <p:txBody>
          <a:bodyPr wrap="square">
            <a:spAutoFit/>
          </a:bodyPr>
          <a:lstStyle/>
          <a:p>
            <a:pPr algn="just"/>
            <a:r>
              <a:rPr lang="en-IN" sz="2000" b="1" dirty="0">
                <a:solidFill>
                  <a:srgbClr val="FF0000"/>
                </a:solidFill>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b="1" dirty="0">
              <a:solidFill>
                <a:srgbClr val="FF0000"/>
              </a:solidFill>
              <a:latin typeface="Times New Roman" pitchFamily="18" charset="0"/>
              <a:cs typeface="Times New Roman" pitchFamily="18" charset="0"/>
            </a:endParaRPr>
          </a:p>
          <a:p>
            <a:pPr algn="just"/>
            <a:r>
              <a:rPr lang="en-IN" sz="2000" b="1" dirty="0">
                <a:solidFill>
                  <a:srgbClr val="FF0000"/>
                </a:solidFill>
                <a:latin typeface="Times New Roman" pitchFamily="18" charset="0"/>
                <a:cs typeface="Times New Roman" pitchFamily="18" charset="0"/>
              </a:rPr>
              <a:t>Note that point p moves from cluster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to cluster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a:t>
            </a:r>
          </a:p>
        </p:txBody>
      </p:sp>
      <p:sp>
        <p:nvSpPr>
          <p:cNvPr id="15" name="Content Placeholder 2"/>
          <p:cNvSpPr txBox="1">
            <a:spLocks/>
          </p:cNvSpPr>
          <p:nvPr/>
        </p:nvSpPr>
        <p:spPr>
          <a:xfrm>
            <a:off x="1392076" y="5928945"/>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16.4: </a:t>
            </a:r>
            <a:r>
              <a:rPr lang="en-IN" sz="1600" b="1" dirty="0">
                <a:solidFill>
                  <a:srgbClr val="FF0000"/>
                </a:solidFill>
                <a:cs typeface="Times New Roman" pitchFamily="18" charset="0"/>
              </a:rPr>
              <a:t>Cluster after first iteration</a:t>
            </a: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30" y="2112501"/>
            <a:ext cx="4888140" cy="3962073"/>
          </a:xfrm>
          <a:prstGeom prst="rect">
            <a:avLst/>
          </a:prstGeom>
        </p:spPr>
      </p:pic>
    </p:spTree>
    <p:extLst>
      <p:ext uri="{BB962C8B-B14F-4D97-AF65-F5344CB8AC3E}">
        <p14:creationId xmlns:p14="http://schemas.microsoft.com/office/powerpoint/2010/main" val="30563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14898635"/>
              </p:ext>
            </p:extLst>
          </p:nvPr>
        </p:nvGraphicFramePr>
        <p:xfrm>
          <a:off x="530899" y="4345855"/>
          <a:ext cx="3284668"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val="20000"/>
                    </a:ext>
                  </a:extLst>
                </a:gridCol>
                <a:gridCol w="1038554">
                  <a:extLst>
                    <a:ext uri="{9D8B030D-6E8A-4147-A177-3AD203B41FA5}">
                      <a16:colId xmlns:a16="http://schemas.microsoft.com/office/drawing/2014/main" val="20001"/>
                    </a:ext>
                  </a:extLst>
                </a:gridCol>
                <a:gridCol w="1308741">
                  <a:extLst>
                    <a:ext uri="{9D8B030D-6E8A-4147-A177-3AD203B41FA5}">
                      <a16:colId xmlns:a16="http://schemas.microsoft.com/office/drawing/2014/main" val="20002"/>
                    </a:ext>
                  </a:extLst>
                </a:gridCol>
              </a:tblGrid>
              <a:tr h="320199">
                <a:tc rowSpan="2">
                  <a:txBody>
                    <a:bodyPr/>
                    <a:lstStyle/>
                    <a:p>
                      <a:pPr algn="ctr"/>
                      <a:r>
                        <a:rPr lang="en-IN" sz="1600" dirty="0">
                          <a:latin typeface="Cambria Math" pitchFamily="18" charset="0"/>
                          <a:ea typeface="Cambria Math" pitchFamily="18" charset="0"/>
                        </a:rPr>
                        <a:t>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Revised  Centroids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5.0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7.1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8.1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12.0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18.6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12269" y="3898116"/>
            <a:ext cx="3329629" cy="338554"/>
          </a:xfrm>
          <a:prstGeom prst="rect">
            <a:avLst/>
          </a:prstGeom>
        </p:spPr>
        <p:txBody>
          <a:bodyPr wrap="none">
            <a:spAutoFit/>
          </a:bodyPr>
          <a:lstStyle/>
          <a:p>
            <a:r>
              <a:rPr lang="en-IN" sz="1600" b="1" dirty="0">
                <a:solidFill>
                  <a:srgbClr val="FF0000"/>
                </a:solidFill>
                <a:cs typeface="Times New Roman" pitchFamily="18" charset="0"/>
              </a:rPr>
              <a:t>Cluster centres after second iteration</a:t>
            </a:r>
            <a:endParaRPr lang="en-IN" sz="1600" dirty="0">
              <a:solidFill>
                <a:srgbClr val="FF0000"/>
              </a:solidFill>
            </a:endParaRPr>
          </a:p>
        </p:txBody>
      </p:sp>
      <p:sp>
        <p:nvSpPr>
          <p:cNvPr id="22" name="Rectangle 21"/>
          <p:cNvSpPr/>
          <p:nvPr/>
        </p:nvSpPr>
        <p:spPr>
          <a:xfrm>
            <a:off x="339570" y="873958"/>
            <a:ext cx="8516143" cy="2800767"/>
          </a:xfrm>
          <a:prstGeom prst="rect">
            <a:avLst/>
          </a:prstGeom>
        </p:spPr>
        <p:txBody>
          <a:bodyPr wrap="square">
            <a:spAutoFit/>
          </a:bodyPr>
          <a:lstStyle/>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The newly obtained centroids after second iteration are given in the table below. Note that the centroid c</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remains unchanged, where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Considering this as the termination criteria, the k-means algorithm stops here. Hence, the final cluster in Fig 16.5 is same as Fig 16.4.</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514" y="3789040"/>
            <a:ext cx="4580023" cy="2891323"/>
          </a:xfrm>
          <a:prstGeom prst="rect">
            <a:avLst/>
          </a:prstGeom>
        </p:spPr>
      </p:pic>
      <p:sp>
        <p:nvSpPr>
          <p:cNvPr id="25" name="Content Placeholder 2"/>
          <p:cNvSpPr txBox="1">
            <a:spLocks/>
          </p:cNvSpPr>
          <p:nvPr/>
        </p:nvSpPr>
        <p:spPr>
          <a:xfrm>
            <a:off x="4653136" y="3479268"/>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16.5: </a:t>
            </a:r>
            <a:r>
              <a:rPr lang="en-IN" sz="1600" b="1" dirty="0">
                <a:solidFill>
                  <a:srgbClr val="FF0000"/>
                </a:solidFill>
                <a:cs typeface="Times New Roman" pitchFamily="18" charset="0"/>
              </a:rPr>
              <a:t>Cluster after Second iteration</a:t>
            </a: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7127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algn="just"/>
            <a:r>
              <a:rPr lang="en-US" dirty="0"/>
              <a:t>Cluster the following eight points (with (x, y) representing locations) into three clusters:</a:t>
            </a:r>
          </a:p>
          <a:p>
            <a:pPr algn="just" fontAlgn="base"/>
            <a:r>
              <a:rPr lang="en-US" dirty="0"/>
              <a:t>A1(2, 10), A2(2, 5), A3(8, 4), A4(5, 8), A5(7, 5), A6(6, 4), A7(1, 2), A8(4, 9)</a:t>
            </a:r>
          </a:p>
          <a:p>
            <a:pPr algn="just" fontAlgn="base"/>
            <a:r>
              <a:rPr lang="en-US" dirty="0"/>
              <a:t>Initial cluster centers are: A1(2, 10), A4(5, 8) and A7(1, 2).</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7D04-4833-C636-076E-9EBB884D9D24}"/>
              </a:ext>
            </a:extLst>
          </p:cNvPr>
          <p:cNvSpPr>
            <a:spLocks noGrp="1"/>
          </p:cNvSpPr>
          <p:nvPr>
            <p:ph type="title"/>
          </p:nvPr>
        </p:nvSpPr>
        <p:spPr/>
        <p:txBody>
          <a:bodyPr>
            <a:normAutofit fontScale="90000"/>
          </a:bodyPr>
          <a:lstStyle/>
          <a:p>
            <a:r>
              <a:rPr lang="en-US" altLang="en-US" dirty="0"/>
              <a:t>Supervised learning vs. unsupervised learning</a:t>
            </a:r>
            <a:endParaRPr lang="en-US" dirty="0"/>
          </a:p>
        </p:txBody>
      </p:sp>
      <p:sp>
        <p:nvSpPr>
          <p:cNvPr id="3" name="Content Placeholder 2">
            <a:extLst>
              <a:ext uri="{FF2B5EF4-FFF2-40B4-BE49-F238E27FC236}">
                <a16:creationId xmlns:a16="http://schemas.microsoft.com/office/drawing/2014/main" id="{FEF2F966-83DD-D88C-83C5-DB22D87AF9BA}"/>
              </a:ext>
            </a:extLst>
          </p:cNvPr>
          <p:cNvSpPr>
            <a:spLocks noGrp="1"/>
          </p:cNvSpPr>
          <p:nvPr>
            <p:ph idx="1"/>
          </p:nvPr>
        </p:nvSpPr>
        <p:spPr/>
        <p:txBody>
          <a:bodyPr>
            <a:normAutofit fontScale="92500" lnSpcReduction="10000"/>
          </a:bodyPr>
          <a:lstStyle/>
          <a:p>
            <a:r>
              <a:rPr lang="en-US" altLang="ja-JP" dirty="0">
                <a:solidFill>
                  <a:srgbClr val="FF0000"/>
                </a:solidFill>
                <a:ea typeface="ＭＳ Ｐゴシック" panose="020B0600070205080204" pitchFamily="34" charset="-128"/>
              </a:rPr>
              <a:t>Supervised learning</a:t>
            </a:r>
            <a:r>
              <a:rPr lang="en-US" altLang="ja-JP" dirty="0">
                <a:solidFill>
                  <a:srgbClr val="FF5050"/>
                </a:solidFill>
                <a:ea typeface="ＭＳ Ｐゴシック" panose="020B0600070205080204" pitchFamily="34" charset="-128"/>
              </a:rPr>
              <a:t>:</a:t>
            </a:r>
            <a:r>
              <a:rPr lang="en-US" altLang="ja-JP" dirty="0">
                <a:ea typeface="ＭＳ Ｐゴシック" panose="020B0600070205080204" pitchFamily="34" charset="-128"/>
              </a:rPr>
              <a:t> discover patterns in the data that relate data attributes with a target (class) attribute. </a:t>
            </a:r>
          </a:p>
          <a:p>
            <a:pPr lvl="1"/>
            <a:r>
              <a:rPr lang="en-US" altLang="ja-JP" dirty="0">
                <a:ea typeface="ＭＳ Ｐゴシック" panose="020B0600070205080204" pitchFamily="34" charset="-128"/>
              </a:rPr>
              <a:t>These patterns are then utilized to predict the values of the target attribute in future data instances. </a:t>
            </a:r>
          </a:p>
          <a:p>
            <a:pPr marL="342900" lvl="1" indent="0">
              <a:buNone/>
            </a:pPr>
            <a:endParaRPr lang="en-US" altLang="ja-JP" dirty="0">
              <a:ea typeface="ＭＳ Ｐゴシック" panose="020B0600070205080204" pitchFamily="34" charset="-128"/>
            </a:endParaRPr>
          </a:p>
          <a:p>
            <a:r>
              <a:rPr lang="en-US" altLang="ja-JP" dirty="0">
                <a:solidFill>
                  <a:srgbClr val="FF0000"/>
                </a:solidFill>
                <a:ea typeface="ＭＳ Ｐゴシック" panose="020B0600070205080204" pitchFamily="34" charset="-128"/>
              </a:rPr>
              <a:t>Unsupervised learning</a:t>
            </a:r>
            <a:r>
              <a:rPr lang="en-US" altLang="ja-JP" dirty="0">
                <a:ea typeface="ＭＳ Ｐゴシック" panose="020B0600070205080204" pitchFamily="34" charset="-128"/>
              </a:rPr>
              <a:t>: The data have no target attribute. </a:t>
            </a:r>
          </a:p>
          <a:p>
            <a:pPr lvl="1"/>
            <a:r>
              <a:rPr lang="en-US" altLang="ja-JP" dirty="0">
                <a:ea typeface="ＭＳ Ｐゴシック" panose="020B0600070205080204" pitchFamily="34" charset="-128"/>
              </a:rPr>
              <a:t>We want to explore the data to find some intrinsic structures in them. </a:t>
            </a:r>
            <a:endParaRPr lang="en-US" altLang="en-US" dirty="0"/>
          </a:p>
          <a:p>
            <a:endParaRPr lang="en-US" dirty="0"/>
          </a:p>
        </p:txBody>
      </p:sp>
    </p:spTree>
    <p:extLst>
      <p:ext uri="{BB962C8B-B14F-4D97-AF65-F5344CB8AC3E}">
        <p14:creationId xmlns:p14="http://schemas.microsoft.com/office/powerpoint/2010/main" val="243975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EF542-C420-42DF-96D9-A3C77769FFF6}"/>
              </a:ext>
            </a:extLst>
          </p:cNvPr>
          <p:cNvSpPr>
            <a:spLocks noGrp="1"/>
          </p:cNvSpPr>
          <p:nvPr>
            <p:ph idx="1"/>
          </p:nvPr>
        </p:nvSpPr>
        <p:spPr>
          <a:xfrm>
            <a:off x="304800" y="304800"/>
            <a:ext cx="8610600" cy="6400800"/>
          </a:xfrm>
        </p:spPr>
        <p:txBody>
          <a:bodyPr/>
          <a:lstStyle/>
          <a:p>
            <a:pPr algn="just"/>
            <a:r>
              <a:rPr lang="en-US" b="1" dirty="0"/>
              <a:t>Step 1: Assign each point to the nearest cluster center</a:t>
            </a:r>
          </a:p>
          <a:p>
            <a:pPr algn="just"/>
            <a:r>
              <a:rPr lang="en-US" dirty="0"/>
              <a:t>We'll calculate the Euclidean distance from each point to each center and assign each point to the nearest center.</a:t>
            </a:r>
          </a:p>
          <a:p>
            <a:pPr algn="just"/>
            <a:endParaRPr lang="en-US" dirty="0"/>
          </a:p>
        </p:txBody>
      </p:sp>
      <p:pic>
        <p:nvPicPr>
          <p:cNvPr id="7" name="Picture 6">
            <a:extLst>
              <a:ext uri="{FF2B5EF4-FFF2-40B4-BE49-F238E27FC236}">
                <a16:creationId xmlns:a16="http://schemas.microsoft.com/office/drawing/2014/main" id="{CF300FEF-17CE-4DEA-A172-7284C3E1EE5D}"/>
              </a:ext>
            </a:extLst>
          </p:cNvPr>
          <p:cNvPicPr>
            <a:picLocks noChangeAspect="1"/>
          </p:cNvPicPr>
          <p:nvPr/>
        </p:nvPicPr>
        <p:blipFill>
          <a:blip r:embed="rId2"/>
          <a:stretch>
            <a:fillRect/>
          </a:stretch>
        </p:blipFill>
        <p:spPr>
          <a:xfrm>
            <a:off x="1371600" y="2895600"/>
            <a:ext cx="6096000" cy="3688522"/>
          </a:xfrm>
          <a:prstGeom prst="rect">
            <a:avLst/>
          </a:prstGeom>
        </p:spPr>
      </p:pic>
    </p:spTree>
    <p:extLst>
      <p:ext uri="{BB962C8B-B14F-4D97-AF65-F5344CB8AC3E}">
        <p14:creationId xmlns:p14="http://schemas.microsoft.com/office/powerpoint/2010/main" val="832212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F97E1B-9B4F-4391-BABB-A8FA916A344F}"/>
              </a:ext>
            </a:extLst>
          </p:cNvPr>
          <p:cNvPicPr>
            <a:picLocks noGrp="1" noChangeAspect="1"/>
          </p:cNvPicPr>
          <p:nvPr>
            <p:ph idx="1"/>
          </p:nvPr>
        </p:nvPicPr>
        <p:blipFill>
          <a:blip r:embed="rId2"/>
          <a:stretch>
            <a:fillRect/>
          </a:stretch>
        </p:blipFill>
        <p:spPr>
          <a:xfrm>
            <a:off x="381000" y="152944"/>
            <a:ext cx="7924800" cy="6552111"/>
          </a:xfrm>
        </p:spPr>
      </p:pic>
    </p:spTree>
    <p:extLst>
      <p:ext uri="{BB962C8B-B14F-4D97-AF65-F5344CB8AC3E}">
        <p14:creationId xmlns:p14="http://schemas.microsoft.com/office/powerpoint/2010/main" val="27537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9399D6-B297-49DF-937F-0AAD920E17CC}"/>
              </a:ext>
            </a:extLst>
          </p:cNvPr>
          <p:cNvPicPr>
            <a:picLocks noGrp="1" noChangeAspect="1"/>
          </p:cNvPicPr>
          <p:nvPr>
            <p:ph idx="1"/>
          </p:nvPr>
        </p:nvPicPr>
        <p:blipFill>
          <a:blip r:embed="rId2"/>
          <a:stretch>
            <a:fillRect/>
          </a:stretch>
        </p:blipFill>
        <p:spPr>
          <a:xfrm>
            <a:off x="457200" y="152400"/>
            <a:ext cx="7990816" cy="6553200"/>
          </a:xfrm>
        </p:spPr>
      </p:pic>
    </p:spTree>
    <p:extLst>
      <p:ext uri="{BB962C8B-B14F-4D97-AF65-F5344CB8AC3E}">
        <p14:creationId xmlns:p14="http://schemas.microsoft.com/office/powerpoint/2010/main" val="274125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6B007E-D73E-48FD-8E63-13E46F0F5882}"/>
              </a:ext>
            </a:extLst>
          </p:cNvPr>
          <p:cNvGraphicFramePr>
            <a:graphicFrameLocks noGrp="1"/>
          </p:cNvGraphicFramePr>
          <p:nvPr>
            <p:ph idx="1"/>
            <p:extLst>
              <p:ext uri="{D42A27DB-BD31-4B8C-83A1-F6EECF244321}">
                <p14:modId xmlns:p14="http://schemas.microsoft.com/office/powerpoint/2010/main" val="732940773"/>
              </p:ext>
            </p:extLst>
          </p:nvPr>
        </p:nvGraphicFramePr>
        <p:xfrm>
          <a:off x="1181100" y="1028700"/>
          <a:ext cx="6781800" cy="4800600"/>
        </p:xfrm>
        <a:graphic>
          <a:graphicData uri="http://schemas.openxmlformats.org/drawingml/2006/table">
            <a:tbl>
              <a:tblPr firstRow="1" bandRow="1">
                <a:tableStyleId>{5940675A-B579-460E-94D1-54222C63F5DA}</a:tableStyleId>
              </a:tblPr>
              <a:tblGrid>
                <a:gridCol w="3602831">
                  <a:extLst>
                    <a:ext uri="{9D8B030D-6E8A-4147-A177-3AD203B41FA5}">
                      <a16:colId xmlns:a16="http://schemas.microsoft.com/office/drawing/2014/main" val="358376866"/>
                    </a:ext>
                  </a:extLst>
                </a:gridCol>
                <a:gridCol w="3178969">
                  <a:extLst>
                    <a:ext uri="{9D8B030D-6E8A-4147-A177-3AD203B41FA5}">
                      <a16:colId xmlns:a16="http://schemas.microsoft.com/office/drawing/2014/main" val="2442149888"/>
                    </a:ext>
                  </a:extLst>
                </a:gridCol>
              </a:tblGrid>
              <a:tr h="533400">
                <a:tc>
                  <a:txBody>
                    <a:bodyPr/>
                    <a:lstStyle/>
                    <a:p>
                      <a:r>
                        <a:rPr lang="en-US" b="1" dirty="0"/>
                        <a:t>Data  Points</a:t>
                      </a:r>
                    </a:p>
                  </a:txBody>
                  <a:tcPr/>
                </a:tc>
                <a:tc>
                  <a:txBody>
                    <a:bodyPr/>
                    <a:lstStyle/>
                    <a:p>
                      <a:r>
                        <a:rPr lang="en-US" b="1" dirty="0"/>
                        <a:t>Assigned Cluster center</a:t>
                      </a:r>
                    </a:p>
                  </a:txBody>
                  <a:tcPr/>
                </a:tc>
                <a:extLst>
                  <a:ext uri="{0D108BD9-81ED-4DB2-BD59-A6C34878D82A}">
                    <a16:rowId xmlns:a16="http://schemas.microsoft.com/office/drawing/2014/main" val="1835665039"/>
                  </a:ext>
                </a:extLst>
              </a:tr>
              <a:tr h="533400">
                <a:tc>
                  <a:txBody>
                    <a:bodyPr/>
                    <a:lstStyle/>
                    <a:p>
                      <a:r>
                        <a:rPr lang="en-US" dirty="0"/>
                        <a:t>A1(2, 10): Nearest to</a:t>
                      </a:r>
                    </a:p>
                  </a:txBody>
                  <a:tcPr/>
                </a:tc>
                <a:tc>
                  <a:txBody>
                    <a:bodyPr/>
                    <a:lstStyle/>
                    <a:p>
                      <a:r>
                        <a:rPr lang="en-US" dirty="0"/>
                        <a:t>Center 1</a:t>
                      </a:r>
                    </a:p>
                  </a:txBody>
                  <a:tcPr/>
                </a:tc>
                <a:extLst>
                  <a:ext uri="{0D108BD9-81ED-4DB2-BD59-A6C34878D82A}">
                    <a16:rowId xmlns:a16="http://schemas.microsoft.com/office/drawing/2014/main" val="2929925635"/>
                  </a:ext>
                </a:extLst>
              </a:tr>
              <a:tr h="533400">
                <a:tc>
                  <a:txBody>
                    <a:bodyPr/>
                    <a:lstStyle/>
                    <a:p>
                      <a:r>
                        <a:rPr lang="en-US" dirty="0"/>
                        <a:t>A2(2, 5): Nearest to</a:t>
                      </a:r>
                    </a:p>
                  </a:txBody>
                  <a:tcPr/>
                </a:tc>
                <a:tc>
                  <a:txBody>
                    <a:bodyPr/>
                    <a:lstStyle/>
                    <a:p>
                      <a:r>
                        <a:rPr lang="en-US" dirty="0"/>
                        <a:t>Center 3</a:t>
                      </a:r>
                    </a:p>
                  </a:txBody>
                  <a:tcPr/>
                </a:tc>
                <a:extLst>
                  <a:ext uri="{0D108BD9-81ED-4DB2-BD59-A6C34878D82A}">
                    <a16:rowId xmlns:a16="http://schemas.microsoft.com/office/drawing/2014/main" val="1214302468"/>
                  </a:ext>
                </a:extLst>
              </a:tr>
              <a:tr h="533400">
                <a:tc>
                  <a:txBody>
                    <a:bodyPr/>
                    <a:lstStyle/>
                    <a:p>
                      <a:r>
                        <a:rPr lang="en-US" dirty="0"/>
                        <a:t>A3(8, 4): Nearest to</a:t>
                      </a:r>
                    </a:p>
                  </a:txBody>
                  <a:tcPr/>
                </a:tc>
                <a:tc>
                  <a:txBody>
                    <a:bodyPr/>
                    <a:lstStyle/>
                    <a:p>
                      <a:r>
                        <a:rPr lang="en-US" dirty="0"/>
                        <a:t>Center 2</a:t>
                      </a:r>
                    </a:p>
                  </a:txBody>
                  <a:tcPr/>
                </a:tc>
                <a:extLst>
                  <a:ext uri="{0D108BD9-81ED-4DB2-BD59-A6C34878D82A}">
                    <a16:rowId xmlns:a16="http://schemas.microsoft.com/office/drawing/2014/main" val="2970554157"/>
                  </a:ext>
                </a:extLst>
              </a:tr>
              <a:tr h="533400">
                <a:tc>
                  <a:txBody>
                    <a:bodyPr/>
                    <a:lstStyle/>
                    <a:p>
                      <a:r>
                        <a:rPr lang="en-US" dirty="0"/>
                        <a:t>A4(5, 8): Nearest to</a:t>
                      </a:r>
                    </a:p>
                  </a:txBody>
                  <a:tcPr/>
                </a:tc>
                <a:tc>
                  <a:txBody>
                    <a:bodyPr/>
                    <a:lstStyle/>
                    <a:p>
                      <a:r>
                        <a:rPr lang="en-US" dirty="0"/>
                        <a:t>Center 2</a:t>
                      </a:r>
                    </a:p>
                  </a:txBody>
                  <a:tcPr/>
                </a:tc>
                <a:extLst>
                  <a:ext uri="{0D108BD9-81ED-4DB2-BD59-A6C34878D82A}">
                    <a16:rowId xmlns:a16="http://schemas.microsoft.com/office/drawing/2014/main" val="3081839262"/>
                  </a:ext>
                </a:extLst>
              </a:tr>
              <a:tr h="533400">
                <a:tc>
                  <a:txBody>
                    <a:bodyPr/>
                    <a:lstStyle/>
                    <a:p>
                      <a:r>
                        <a:rPr lang="en-US" dirty="0"/>
                        <a:t>A5(7, 5): Nearest to</a:t>
                      </a:r>
                    </a:p>
                  </a:txBody>
                  <a:tcPr/>
                </a:tc>
                <a:tc>
                  <a:txBody>
                    <a:bodyPr/>
                    <a:lstStyle/>
                    <a:p>
                      <a:r>
                        <a:rPr lang="en-US" dirty="0"/>
                        <a:t>Center 2</a:t>
                      </a:r>
                    </a:p>
                  </a:txBody>
                  <a:tcPr/>
                </a:tc>
                <a:extLst>
                  <a:ext uri="{0D108BD9-81ED-4DB2-BD59-A6C34878D82A}">
                    <a16:rowId xmlns:a16="http://schemas.microsoft.com/office/drawing/2014/main" val="33930079"/>
                  </a:ext>
                </a:extLst>
              </a:tr>
              <a:tr h="533400">
                <a:tc>
                  <a:txBody>
                    <a:bodyPr/>
                    <a:lstStyle/>
                    <a:p>
                      <a:r>
                        <a:rPr lang="en-US" dirty="0"/>
                        <a:t>A6(6, 4): Nearest to</a:t>
                      </a:r>
                    </a:p>
                  </a:txBody>
                  <a:tcPr/>
                </a:tc>
                <a:tc>
                  <a:txBody>
                    <a:bodyPr/>
                    <a:lstStyle/>
                    <a:p>
                      <a:r>
                        <a:rPr lang="en-US" dirty="0"/>
                        <a:t>Center 2</a:t>
                      </a:r>
                    </a:p>
                  </a:txBody>
                  <a:tcPr/>
                </a:tc>
                <a:extLst>
                  <a:ext uri="{0D108BD9-81ED-4DB2-BD59-A6C34878D82A}">
                    <a16:rowId xmlns:a16="http://schemas.microsoft.com/office/drawing/2014/main" val="3193471715"/>
                  </a:ext>
                </a:extLst>
              </a:tr>
              <a:tr h="533400">
                <a:tc>
                  <a:txBody>
                    <a:bodyPr/>
                    <a:lstStyle/>
                    <a:p>
                      <a:r>
                        <a:rPr lang="en-US" dirty="0"/>
                        <a:t>A7(1, 2): Nearest to</a:t>
                      </a:r>
                    </a:p>
                  </a:txBody>
                  <a:tcPr/>
                </a:tc>
                <a:tc>
                  <a:txBody>
                    <a:bodyPr/>
                    <a:lstStyle/>
                    <a:p>
                      <a:r>
                        <a:rPr lang="en-US" dirty="0"/>
                        <a:t>Center 3</a:t>
                      </a:r>
                    </a:p>
                  </a:txBody>
                  <a:tcPr/>
                </a:tc>
                <a:extLst>
                  <a:ext uri="{0D108BD9-81ED-4DB2-BD59-A6C34878D82A}">
                    <a16:rowId xmlns:a16="http://schemas.microsoft.com/office/drawing/2014/main" val="646811156"/>
                  </a:ext>
                </a:extLst>
              </a:tr>
              <a:tr h="533400">
                <a:tc>
                  <a:txBody>
                    <a:bodyPr/>
                    <a:lstStyle/>
                    <a:p>
                      <a:r>
                        <a:rPr lang="en-US" dirty="0"/>
                        <a:t>A8(4, 9): Nearest to</a:t>
                      </a:r>
                    </a:p>
                  </a:txBody>
                  <a:tcPr/>
                </a:tc>
                <a:tc>
                  <a:txBody>
                    <a:bodyPr/>
                    <a:lstStyle/>
                    <a:p>
                      <a:r>
                        <a:rPr lang="en-US" dirty="0"/>
                        <a:t>Center 2</a:t>
                      </a:r>
                    </a:p>
                  </a:txBody>
                  <a:tcPr/>
                </a:tc>
                <a:extLst>
                  <a:ext uri="{0D108BD9-81ED-4DB2-BD59-A6C34878D82A}">
                    <a16:rowId xmlns:a16="http://schemas.microsoft.com/office/drawing/2014/main" val="2005240582"/>
                  </a:ext>
                </a:extLst>
              </a:tr>
            </a:tbl>
          </a:graphicData>
        </a:graphic>
      </p:graphicFrame>
    </p:spTree>
    <p:extLst>
      <p:ext uri="{BB962C8B-B14F-4D97-AF65-F5344CB8AC3E}">
        <p14:creationId xmlns:p14="http://schemas.microsoft.com/office/powerpoint/2010/main" val="340619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68210-4307-4423-B309-D7347A22E940}"/>
              </a:ext>
            </a:extLst>
          </p:cNvPr>
          <p:cNvSpPr>
            <a:spLocks noGrp="1"/>
          </p:cNvSpPr>
          <p:nvPr>
            <p:ph idx="1"/>
          </p:nvPr>
        </p:nvSpPr>
        <p:spPr>
          <a:xfrm>
            <a:off x="457200" y="381000"/>
            <a:ext cx="8458200" cy="5745163"/>
          </a:xfrm>
        </p:spPr>
        <p:txBody>
          <a:bodyPr/>
          <a:lstStyle/>
          <a:p>
            <a:r>
              <a:rPr lang="en-US" b="1" dirty="0"/>
              <a:t>Step 2: Recompute the Cluster Centers</a:t>
            </a:r>
          </a:p>
          <a:p>
            <a:pPr marL="0" indent="0">
              <a:buNone/>
            </a:pPr>
            <a:r>
              <a:rPr lang="en-US" dirty="0"/>
              <a:t>New centers are the mean of the assigned points</a:t>
            </a:r>
          </a:p>
          <a:p>
            <a:pPr marL="0" indent="0">
              <a:buNone/>
            </a:pPr>
            <a:endParaRPr lang="en-US" sz="2000" dirty="0"/>
          </a:p>
        </p:txBody>
      </p:sp>
      <p:pic>
        <p:nvPicPr>
          <p:cNvPr id="6" name="Picture 5">
            <a:extLst>
              <a:ext uri="{FF2B5EF4-FFF2-40B4-BE49-F238E27FC236}">
                <a16:creationId xmlns:a16="http://schemas.microsoft.com/office/drawing/2014/main" id="{5F6D75BE-E23A-44B9-B5E1-1BAAAE15815A}"/>
              </a:ext>
            </a:extLst>
          </p:cNvPr>
          <p:cNvPicPr>
            <a:picLocks noChangeAspect="1"/>
          </p:cNvPicPr>
          <p:nvPr/>
        </p:nvPicPr>
        <p:blipFill>
          <a:blip r:embed="rId2"/>
          <a:stretch>
            <a:fillRect/>
          </a:stretch>
        </p:blipFill>
        <p:spPr>
          <a:xfrm>
            <a:off x="685800" y="1676400"/>
            <a:ext cx="7751707" cy="4449763"/>
          </a:xfrm>
          <a:prstGeom prst="rect">
            <a:avLst/>
          </a:prstGeom>
        </p:spPr>
      </p:pic>
    </p:spTree>
    <p:extLst>
      <p:ext uri="{BB962C8B-B14F-4D97-AF65-F5344CB8AC3E}">
        <p14:creationId xmlns:p14="http://schemas.microsoft.com/office/powerpoint/2010/main" val="402856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3120E-0C7A-40A5-AA5A-255F44B2AB7B}"/>
              </a:ext>
            </a:extLst>
          </p:cNvPr>
          <p:cNvSpPr>
            <a:spLocks noGrp="1"/>
          </p:cNvSpPr>
          <p:nvPr>
            <p:ph idx="1"/>
          </p:nvPr>
        </p:nvSpPr>
        <p:spPr>
          <a:xfrm>
            <a:off x="457200" y="381000"/>
            <a:ext cx="8458200" cy="5745163"/>
          </a:xfrm>
        </p:spPr>
        <p:txBody>
          <a:bodyPr/>
          <a:lstStyle/>
          <a:p>
            <a:r>
              <a:rPr lang="en-US" b="1" dirty="0"/>
              <a:t>Step 3: Repeat the Assignment with New Centers</a:t>
            </a:r>
          </a:p>
          <a:p>
            <a:pPr marL="0" indent="0">
              <a:buNone/>
            </a:pPr>
            <a:r>
              <a:rPr lang="en-US" dirty="0"/>
              <a:t>New centers are:</a:t>
            </a:r>
          </a:p>
          <a:p>
            <a:pPr marL="0" indent="0">
              <a:buNone/>
            </a:pPr>
            <a:endParaRPr lang="en-US" dirty="0"/>
          </a:p>
          <a:p>
            <a:pPr marL="0" indent="0">
              <a:buNone/>
            </a:pPr>
            <a:r>
              <a:rPr lang="en-US" dirty="0"/>
              <a:t>N1_Center 1: (2, 10)</a:t>
            </a:r>
          </a:p>
          <a:p>
            <a:pPr marL="0" indent="0">
              <a:buNone/>
            </a:pPr>
            <a:r>
              <a:rPr lang="en-US" dirty="0"/>
              <a:t>N1_Center 2: (6, 6)</a:t>
            </a:r>
          </a:p>
          <a:p>
            <a:pPr marL="0" indent="0">
              <a:buNone/>
            </a:pPr>
            <a:r>
              <a:rPr lang="en-US" dirty="0"/>
              <a:t>N1_Center 3: (1.5, 3.5)</a:t>
            </a:r>
          </a:p>
        </p:txBody>
      </p:sp>
    </p:spTree>
    <p:extLst>
      <p:ext uri="{BB962C8B-B14F-4D97-AF65-F5344CB8AC3E}">
        <p14:creationId xmlns:p14="http://schemas.microsoft.com/office/powerpoint/2010/main" val="319632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A1DC1-D47A-4327-846D-F6D303444482}"/>
              </a:ext>
            </a:extLst>
          </p:cNvPr>
          <p:cNvSpPr>
            <a:spLocks noGrp="1"/>
          </p:cNvSpPr>
          <p:nvPr>
            <p:ph idx="1"/>
          </p:nvPr>
        </p:nvSpPr>
        <p:spPr>
          <a:xfrm>
            <a:off x="457200" y="228600"/>
            <a:ext cx="4114800" cy="6400800"/>
          </a:xfrm>
        </p:spPr>
        <p:txBody>
          <a:bodyPr>
            <a:normAutofit lnSpcReduction="10000"/>
          </a:bodyPr>
          <a:lstStyle/>
          <a:p>
            <a:r>
              <a:rPr lang="en-US" dirty="0"/>
              <a:t>Distance calculation</a:t>
            </a:r>
          </a:p>
          <a:p>
            <a:pPr marL="0" indent="0">
              <a:buNone/>
            </a:pPr>
            <a:r>
              <a:rPr lang="en-US" sz="2000" b="1" dirty="0"/>
              <a:t>For datapoint A1(2,10)</a:t>
            </a:r>
          </a:p>
          <a:p>
            <a:pPr marL="0" indent="0">
              <a:buNone/>
            </a:pPr>
            <a:r>
              <a:rPr lang="en-US" sz="2000" dirty="0"/>
              <a:t>	Distance from Center 1:  0</a:t>
            </a:r>
          </a:p>
          <a:p>
            <a:pPr marL="0" indent="0">
              <a:buNone/>
            </a:pPr>
            <a:r>
              <a:rPr lang="en-US" sz="2000" dirty="0"/>
              <a:t>	Distance from Center 2: 5.66</a:t>
            </a:r>
          </a:p>
          <a:p>
            <a:pPr marL="0" indent="0">
              <a:buNone/>
            </a:pPr>
            <a:r>
              <a:rPr lang="en-US" sz="2000" dirty="0"/>
              <a:t>	Distance from Center 3: 6.52</a:t>
            </a:r>
          </a:p>
          <a:p>
            <a:pPr marL="0" indent="0">
              <a:buNone/>
            </a:pPr>
            <a:r>
              <a:rPr lang="en-US" sz="2000" b="1" dirty="0"/>
              <a:t>For data point A2(2, 5)</a:t>
            </a:r>
          </a:p>
          <a:p>
            <a:pPr marL="0" indent="0">
              <a:buNone/>
            </a:pPr>
            <a:r>
              <a:rPr lang="en-US" sz="2000" dirty="0"/>
              <a:t>	Distance from Center 1: 5</a:t>
            </a:r>
          </a:p>
          <a:p>
            <a:pPr marL="0" indent="0">
              <a:buNone/>
            </a:pPr>
            <a:r>
              <a:rPr lang="en-US" sz="2000" dirty="0"/>
              <a:t>	Distance from Center 2: 4.12</a:t>
            </a:r>
          </a:p>
          <a:p>
            <a:pPr marL="0" indent="0">
              <a:buNone/>
            </a:pPr>
            <a:r>
              <a:rPr lang="en-US" sz="2000" dirty="0"/>
              <a:t>	Distance from Center 3:1.58</a:t>
            </a:r>
          </a:p>
          <a:p>
            <a:pPr marL="0" indent="0">
              <a:buNone/>
            </a:pPr>
            <a:r>
              <a:rPr lang="en-US" sz="2000" b="1" dirty="0"/>
              <a:t>For data point A3(8, 4)</a:t>
            </a:r>
          </a:p>
          <a:p>
            <a:pPr marL="0" indent="0">
              <a:buNone/>
            </a:pPr>
            <a:r>
              <a:rPr lang="en-US" sz="2000" dirty="0"/>
              <a:t>	Distance from Center 1: 8.48</a:t>
            </a:r>
          </a:p>
          <a:p>
            <a:pPr marL="0" indent="0">
              <a:buNone/>
            </a:pPr>
            <a:r>
              <a:rPr lang="en-US" sz="2000" dirty="0"/>
              <a:t>	Distance from Center 2: 2.83</a:t>
            </a:r>
          </a:p>
          <a:p>
            <a:pPr marL="0" indent="0">
              <a:buNone/>
            </a:pPr>
            <a:r>
              <a:rPr lang="en-US" sz="2000" dirty="0"/>
              <a:t>	Distance from Center 3:6.52</a:t>
            </a:r>
          </a:p>
          <a:p>
            <a:pPr marL="0" indent="0">
              <a:buNone/>
            </a:pPr>
            <a:r>
              <a:rPr lang="en-US" sz="2000" b="1" dirty="0"/>
              <a:t>For data point A4(5, 8)</a:t>
            </a:r>
          </a:p>
          <a:p>
            <a:pPr marL="0" indent="0">
              <a:buNone/>
            </a:pPr>
            <a:r>
              <a:rPr lang="en-US" sz="2000" dirty="0"/>
              <a:t>	Distance from Center 1: 3.6</a:t>
            </a:r>
          </a:p>
          <a:p>
            <a:pPr marL="0" indent="0">
              <a:buNone/>
            </a:pPr>
            <a:r>
              <a:rPr lang="en-US" sz="2000" dirty="0"/>
              <a:t>	Distance from Center 2: 2.23</a:t>
            </a:r>
          </a:p>
          <a:p>
            <a:pPr marL="0" indent="0">
              <a:buNone/>
            </a:pPr>
            <a:r>
              <a:rPr lang="en-US" sz="2000" dirty="0"/>
              <a:t>	Distance from Center 3: 5.7</a:t>
            </a:r>
          </a:p>
          <a:p>
            <a:pPr marL="0" indent="0">
              <a:buNone/>
            </a:pPr>
            <a:endParaRPr lang="en-US" sz="2000" dirty="0"/>
          </a:p>
          <a:p>
            <a:pPr marL="0" indent="0">
              <a:buNone/>
            </a:pPr>
            <a:endParaRPr lang="en-US" sz="2000" dirty="0"/>
          </a:p>
        </p:txBody>
      </p:sp>
      <p:sp>
        <p:nvSpPr>
          <p:cNvPr id="5" name="Content Placeholder 2">
            <a:extLst>
              <a:ext uri="{FF2B5EF4-FFF2-40B4-BE49-F238E27FC236}">
                <a16:creationId xmlns:a16="http://schemas.microsoft.com/office/drawing/2014/main" id="{769D5C07-564D-448B-A8CB-553CC7383C05}"/>
              </a:ext>
            </a:extLst>
          </p:cNvPr>
          <p:cNvSpPr txBox="1">
            <a:spLocks/>
          </p:cNvSpPr>
          <p:nvPr/>
        </p:nvSpPr>
        <p:spPr>
          <a:xfrm>
            <a:off x="4724400" y="381000"/>
            <a:ext cx="44196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t>For datapoint A5(7, 5)</a:t>
            </a:r>
          </a:p>
          <a:p>
            <a:pPr marL="0" indent="0">
              <a:buFont typeface="Arial" pitchFamily="34" charset="0"/>
              <a:buNone/>
            </a:pPr>
            <a:r>
              <a:rPr lang="en-US" sz="2000" dirty="0"/>
              <a:t>	Distance from Center 1: 7.07</a:t>
            </a:r>
          </a:p>
          <a:p>
            <a:pPr marL="0" indent="0">
              <a:buFont typeface="Arial" pitchFamily="34" charset="0"/>
              <a:buNone/>
            </a:pPr>
            <a:r>
              <a:rPr lang="en-US" sz="2000" dirty="0"/>
              <a:t>	Distance from Center 2:1.41</a:t>
            </a:r>
          </a:p>
          <a:p>
            <a:pPr marL="0" indent="0">
              <a:buFont typeface="Arial" pitchFamily="34" charset="0"/>
              <a:buNone/>
            </a:pPr>
            <a:r>
              <a:rPr lang="en-US" sz="2000" dirty="0"/>
              <a:t>	Distance from Center 3:5.7 </a:t>
            </a:r>
          </a:p>
          <a:p>
            <a:pPr marL="0" indent="0">
              <a:buFont typeface="Arial" pitchFamily="34" charset="0"/>
              <a:buNone/>
            </a:pPr>
            <a:r>
              <a:rPr lang="en-US" sz="2000" b="1" dirty="0"/>
              <a:t>For data point A6(6, 4)</a:t>
            </a:r>
          </a:p>
          <a:p>
            <a:pPr marL="0" indent="0">
              <a:buFont typeface="Arial" pitchFamily="34" charset="0"/>
              <a:buNone/>
            </a:pPr>
            <a:r>
              <a:rPr lang="en-US" sz="2000" dirty="0"/>
              <a:t>	Distance from Center 1: 7.21</a:t>
            </a:r>
          </a:p>
          <a:p>
            <a:pPr marL="0" indent="0">
              <a:buFont typeface="Arial" pitchFamily="34" charset="0"/>
              <a:buNone/>
            </a:pPr>
            <a:r>
              <a:rPr lang="en-US" sz="2000" dirty="0"/>
              <a:t>	Distance from Center 2: 2</a:t>
            </a:r>
          </a:p>
          <a:p>
            <a:pPr marL="0" indent="0">
              <a:buFont typeface="Arial" pitchFamily="34" charset="0"/>
              <a:buNone/>
            </a:pPr>
            <a:r>
              <a:rPr lang="en-US" sz="2000" dirty="0"/>
              <a:t>	Distance from Center 3:4.53</a:t>
            </a:r>
          </a:p>
          <a:p>
            <a:pPr marL="0" indent="0">
              <a:buFont typeface="Arial" pitchFamily="34" charset="0"/>
              <a:buNone/>
            </a:pPr>
            <a:r>
              <a:rPr lang="en-US" sz="2000" b="1" dirty="0"/>
              <a:t>For data point A7(1, 2)</a:t>
            </a:r>
          </a:p>
          <a:p>
            <a:pPr marL="0" indent="0">
              <a:buFont typeface="Arial" pitchFamily="34" charset="0"/>
              <a:buNone/>
            </a:pPr>
            <a:r>
              <a:rPr lang="en-US" sz="2000" dirty="0"/>
              <a:t>	Distance from Center 1: 8.06</a:t>
            </a:r>
          </a:p>
          <a:p>
            <a:pPr marL="0" indent="0">
              <a:buFont typeface="Arial" pitchFamily="34" charset="0"/>
              <a:buNone/>
            </a:pPr>
            <a:r>
              <a:rPr lang="en-US" sz="2000" dirty="0"/>
              <a:t>	Distance from Center 2: 6.40</a:t>
            </a:r>
          </a:p>
          <a:p>
            <a:pPr marL="0" indent="0">
              <a:buFont typeface="Arial" pitchFamily="34" charset="0"/>
              <a:buNone/>
            </a:pPr>
            <a:r>
              <a:rPr lang="en-US" sz="2000" dirty="0"/>
              <a:t>	Distance from Center 3:1.58</a:t>
            </a:r>
          </a:p>
          <a:p>
            <a:pPr marL="0" indent="0">
              <a:buFont typeface="Arial" pitchFamily="34" charset="0"/>
              <a:buNone/>
            </a:pPr>
            <a:r>
              <a:rPr lang="en-US" sz="2000" b="1" dirty="0"/>
              <a:t>For data point A8(4, 9)</a:t>
            </a:r>
          </a:p>
          <a:p>
            <a:pPr marL="0" indent="0">
              <a:buFont typeface="Arial" pitchFamily="34" charset="0"/>
              <a:buNone/>
            </a:pPr>
            <a:r>
              <a:rPr lang="en-US" sz="2000" dirty="0"/>
              <a:t>	Distance from Center 1: 2.24</a:t>
            </a:r>
          </a:p>
          <a:p>
            <a:pPr marL="0" indent="0">
              <a:buFont typeface="Arial" pitchFamily="34" charset="0"/>
              <a:buNone/>
            </a:pPr>
            <a:r>
              <a:rPr lang="en-US" sz="2000" dirty="0"/>
              <a:t>	Distance from Center 2: 3.6</a:t>
            </a:r>
          </a:p>
          <a:p>
            <a:pPr marL="0" indent="0">
              <a:buFont typeface="Arial" pitchFamily="34" charset="0"/>
              <a:buNone/>
            </a:pPr>
            <a:r>
              <a:rPr lang="en-US" sz="2000" dirty="0"/>
              <a:t>	Distance from Center 3:6.04</a:t>
            </a:r>
          </a:p>
          <a:p>
            <a:pPr marL="0" indent="0">
              <a:buFont typeface="Arial" pitchFamily="34" charset="0"/>
              <a:buNone/>
            </a:pPr>
            <a:endParaRPr lang="en-US" sz="2000" dirty="0"/>
          </a:p>
          <a:p>
            <a:pPr marL="0" indent="0">
              <a:buFont typeface="Arial" pitchFamily="34" charset="0"/>
              <a:buNone/>
            </a:pPr>
            <a:endParaRPr lang="en-US" sz="2000" dirty="0"/>
          </a:p>
        </p:txBody>
      </p:sp>
    </p:spTree>
    <p:extLst>
      <p:ext uri="{BB962C8B-B14F-4D97-AF65-F5344CB8AC3E}">
        <p14:creationId xmlns:p14="http://schemas.microsoft.com/office/powerpoint/2010/main" val="93587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6B007E-D73E-48FD-8E63-13E46F0F5882}"/>
              </a:ext>
            </a:extLst>
          </p:cNvPr>
          <p:cNvGraphicFramePr>
            <a:graphicFrameLocks noGrp="1"/>
          </p:cNvGraphicFramePr>
          <p:nvPr>
            <p:ph idx="1"/>
            <p:extLst>
              <p:ext uri="{D42A27DB-BD31-4B8C-83A1-F6EECF244321}">
                <p14:modId xmlns:p14="http://schemas.microsoft.com/office/powerpoint/2010/main" val="249203591"/>
              </p:ext>
            </p:extLst>
          </p:nvPr>
        </p:nvGraphicFramePr>
        <p:xfrm>
          <a:off x="1181100" y="1028700"/>
          <a:ext cx="6781800" cy="4800600"/>
        </p:xfrm>
        <a:graphic>
          <a:graphicData uri="http://schemas.openxmlformats.org/drawingml/2006/table">
            <a:tbl>
              <a:tblPr firstRow="1" bandRow="1">
                <a:tableStyleId>{5940675A-B579-460E-94D1-54222C63F5DA}</a:tableStyleId>
              </a:tblPr>
              <a:tblGrid>
                <a:gridCol w="3602831">
                  <a:extLst>
                    <a:ext uri="{9D8B030D-6E8A-4147-A177-3AD203B41FA5}">
                      <a16:colId xmlns:a16="http://schemas.microsoft.com/office/drawing/2014/main" val="358376866"/>
                    </a:ext>
                  </a:extLst>
                </a:gridCol>
                <a:gridCol w="3178969">
                  <a:extLst>
                    <a:ext uri="{9D8B030D-6E8A-4147-A177-3AD203B41FA5}">
                      <a16:colId xmlns:a16="http://schemas.microsoft.com/office/drawing/2014/main" val="2442149888"/>
                    </a:ext>
                  </a:extLst>
                </a:gridCol>
              </a:tblGrid>
              <a:tr h="533400">
                <a:tc>
                  <a:txBody>
                    <a:bodyPr/>
                    <a:lstStyle/>
                    <a:p>
                      <a:r>
                        <a:rPr lang="en-US" b="1" dirty="0"/>
                        <a:t>Data  Points</a:t>
                      </a:r>
                    </a:p>
                  </a:txBody>
                  <a:tcPr/>
                </a:tc>
                <a:tc>
                  <a:txBody>
                    <a:bodyPr/>
                    <a:lstStyle/>
                    <a:p>
                      <a:r>
                        <a:rPr lang="en-US" b="1" dirty="0"/>
                        <a:t>Assigned Cluster center</a:t>
                      </a:r>
                    </a:p>
                  </a:txBody>
                  <a:tcPr/>
                </a:tc>
                <a:extLst>
                  <a:ext uri="{0D108BD9-81ED-4DB2-BD59-A6C34878D82A}">
                    <a16:rowId xmlns:a16="http://schemas.microsoft.com/office/drawing/2014/main" val="1835665039"/>
                  </a:ext>
                </a:extLst>
              </a:tr>
              <a:tr h="533400">
                <a:tc>
                  <a:txBody>
                    <a:bodyPr/>
                    <a:lstStyle/>
                    <a:p>
                      <a:r>
                        <a:rPr lang="en-US" dirty="0"/>
                        <a:t>A1(2, 10): Nearest to</a:t>
                      </a:r>
                    </a:p>
                  </a:txBody>
                  <a:tcPr/>
                </a:tc>
                <a:tc>
                  <a:txBody>
                    <a:bodyPr/>
                    <a:lstStyle/>
                    <a:p>
                      <a:r>
                        <a:rPr lang="en-US" dirty="0"/>
                        <a:t>Center 1</a:t>
                      </a:r>
                    </a:p>
                  </a:txBody>
                  <a:tcPr/>
                </a:tc>
                <a:extLst>
                  <a:ext uri="{0D108BD9-81ED-4DB2-BD59-A6C34878D82A}">
                    <a16:rowId xmlns:a16="http://schemas.microsoft.com/office/drawing/2014/main" val="2929925635"/>
                  </a:ext>
                </a:extLst>
              </a:tr>
              <a:tr h="533400">
                <a:tc>
                  <a:txBody>
                    <a:bodyPr/>
                    <a:lstStyle/>
                    <a:p>
                      <a:r>
                        <a:rPr lang="en-US" dirty="0"/>
                        <a:t>A2(2, 5): Nearest to</a:t>
                      </a:r>
                    </a:p>
                  </a:txBody>
                  <a:tcPr/>
                </a:tc>
                <a:tc>
                  <a:txBody>
                    <a:bodyPr/>
                    <a:lstStyle/>
                    <a:p>
                      <a:r>
                        <a:rPr lang="en-US" dirty="0"/>
                        <a:t>Center 3</a:t>
                      </a:r>
                    </a:p>
                  </a:txBody>
                  <a:tcPr/>
                </a:tc>
                <a:extLst>
                  <a:ext uri="{0D108BD9-81ED-4DB2-BD59-A6C34878D82A}">
                    <a16:rowId xmlns:a16="http://schemas.microsoft.com/office/drawing/2014/main" val="1214302468"/>
                  </a:ext>
                </a:extLst>
              </a:tr>
              <a:tr h="533400">
                <a:tc>
                  <a:txBody>
                    <a:bodyPr/>
                    <a:lstStyle/>
                    <a:p>
                      <a:r>
                        <a:rPr lang="en-US" dirty="0"/>
                        <a:t>A3(8, 4): Nearest to</a:t>
                      </a:r>
                    </a:p>
                  </a:txBody>
                  <a:tcPr/>
                </a:tc>
                <a:tc>
                  <a:txBody>
                    <a:bodyPr/>
                    <a:lstStyle/>
                    <a:p>
                      <a:r>
                        <a:rPr lang="en-US" dirty="0"/>
                        <a:t>Center 2</a:t>
                      </a:r>
                    </a:p>
                  </a:txBody>
                  <a:tcPr/>
                </a:tc>
                <a:extLst>
                  <a:ext uri="{0D108BD9-81ED-4DB2-BD59-A6C34878D82A}">
                    <a16:rowId xmlns:a16="http://schemas.microsoft.com/office/drawing/2014/main" val="2970554157"/>
                  </a:ext>
                </a:extLst>
              </a:tr>
              <a:tr h="533400">
                <a:tc>
                  <a:txBody>
                    <a:bodyPr/>
                    <a:lstStyle/>
                    <a:p>
                      <a:r>
                        <a:rPr lang="en-US" dirty="0"/>
                        <a:t>A4(5, 8): Nearest to</a:t>
                      </a:r>
                    </a:p>
                  </a:txBody>
                  <a:tcPr/>
                </a:tc>
                <a:tc>
                  <a:txBody>
                    <a:bodyPr/>
                    <a:lstStyle/>
                    <a:p>
                      <a:r>
                        <a:rPr lang="en-US" dirty="0"/>
                        <a:t>Center 2</a:t>
                      </a:r>
                    </a:p>
                  </a:txBody>
                  <a:tcPr/>
                </a:tc>
                <a:extLst>
                  <a:ext uri="{0D108BD9-81ED-4DB2-BD59-A6C34878D82A}">
                    <a16:rowId xmlns:a16="http://schemas.microsoft.com/office/drawing/2014/main" val="3081839262"/>
                  </a:ext>
                </a:extLst>
              </a:tr>
              <a:tr h="533400">
                <a:tc>
                  <a:txBody>
                    <a:bodyPr/>
                    <a:lstStyle/>
                    <a:p>
                      <a:r>
                        <a:rPr lang="en-US" dirty="0"/>
                        <a:t>A5(7, 5): Nearest to</a:t>
                      </a:r>
                    </a:p>
                  </a:txBody>
                  <a:tcPr/>
                </a:tc>
                <a:tc>
                  <a:txBody>
                    <a:bodyPr/>
                    <a:lstStyle/>
                    <a:p>
                      <a:r>
                        <a:rPr lang="en-US" dirty="0"/>
                        <a:t>Center 2</a:t>
                      </a:r>
                    </a:p>
                  </a:txBody>
                  <a:tcPr/>
                </a:tc>
                <a:extLst>
                  <a:ext uri="{0D108BD9-81ED-4DB2-BD59-A6C34878D82A}">
                    <a16:rowId xmlns:a16="http://schemas.microsoft.com/office/drawing/2014/main" val="33930079"/>
                  </a:ext>
                </a:extLst>
              </a:tr>
              <a:tr h="533400">
                <a:tc>
                  <a:txBody>
                    <a:bodyPr/>
                    <a:lstStyle/>
                    <a:p>
                      <a:r>
                        <a:rPr lang="en-US" dirty="0"/>
                        <a:t>A6(6, 4): Nearest to</a:t>
                      </a:r>
                    </a:p>
                  </a:txBody>
                  <a:tcPr/>
                </a:tc>
                <a:tc>
                  <a:txBody>
                    <a:bodyPr/>
                    <a:lstStyle/>
                    <a:p>
                      <a:r>
                        <a:rPr lang="en-US" dirty="0"/>
                        <a:t>Center 2</a:t>
                      </a:r>
                    </a:p>
                  </a:txBody>
                  <a:tcPr/>
                </a:tc>
                <a:extLst>
                  <a:ext uri="{0D108BD9-81ED-4DB2-BD59-A6C34878D82A}">
                    <a16:rowId xmlns:a16="http://schemas.microsoft.com/office/drawing/2014/main" val="3193471715"/>
                  </a:ext>
                </a:extLst>
              </a:tr>
              <a:tr h="533400">
                <a:tc>
                  <a:txBody>
                    <a:bodyPr/>
                    <a:lstStyle/>
                    <a:p>
                      <a:r>
                        <a:rPr lang="en-US" dirty="0"/>
                        <a:t>A7(1, 2): Nearest to</a:t>
                      </a:r>
                    </a:p>
                  </a:txBody>
                  <a:tcPr/>
                </a:tc>
                <a:tc>
                  <a:txBody>
                    <a:bodyPr/>
                    <a:lstStyle/>
                    <a:p>
                      <a:r>
                        <a:rPr lang="en-US" dirty="0"/>
                        <a:t>Center 3</a:t>
                      </a:r>
                    </a:p>
                  </a:txBody>
                  <a:tcPr/>
                </a:tc>
                <a:extLst>
                  <a:ext uri="{0D108BD9-81ED-4DB2-BD59-A6C34878D82A}">
                    <a16:rowId xmlns:a16="http://schemas.microsoft.com/office/drawing/2014/main" val="646811156"/>
                  </a:ext>
                </a:extLst>
              </a:tr>
              <a:tr h="533400">
                <a:tc>
                  <a:txBody>
                    <a:bodyPr/>
                    <a:lstStyle/>
                    <a:p>
                      <a:r>
                        <a:rPr lang="en-US" dirty="0"/>
                        <a:t>A8(4, 9): Nearest to</a:t>
                      </a:r>
                    </a:p>
                  </a:txBody>
                  <a:tcPr/>
                </a:tc>
                <a:tc>
                  <a:txBody>
                    <a:bodyPr/>
                    <a:lstStyle/>
                    <a:p>
                      <a:r>
                        <a:rPr lang="en-US" dirty="0">
                          <a:solidFill>
                            <a:srgbClr val="FF0000"/>
                          </a:solidFill>
                        </a:rPr>
                        <a:t>Center 1</a:t>
                      </a:r>
                    </a:p>
                  </a:txBody>
                  <a:tcPr/>
                </a:tc>
                <a:extLst>
                  <a:ext uri="{0D108BD9-81ED-4DB2-BD59-A6C34878D82A}">
                    <a16:rowId xmlns:a16="http://schemas.microsoft.com/office/drawing/2014/main" val="2005240582"/>
                  </a:ext>
                </a:extLst>
              </a:tr>
            </a:tbl>
          </a:graphicData>
        </a:graphic>
      </p:graphicFrame>
    </p:spTree>
    <p:extLst>
      <p:ext uri="{BB962C8B-B14F-4D97-AF65-F5344CB8AC3E}">
        <p14:creationId xmlns:p14="http://schemas.microsoft.com/office/powerpoint/2010/main" val="42356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C236D-8755-4398-B0FC-E460B19B3E1D}"/>
              </a:ext>
            </a:extLst>
          </p:cNvPr>
          <p:cNvSpPr>
            <a:spLocks noGrp="1"/>
          </p:cNvSpPr>
          <p:nvPr>
            <p:ph idx="1"/>
          </p:nvPr>
        </p:nvSpPr>
        <p:spPr>
          <a:xfrm>
            <a:off x="457200" y="304800"/>
            <a:ext cx="8229600" cy="5821363"/>
          </a:xfrm>
        </p:spPr>
        <p:txBody>
          <a:bodyPr/>
          <a:lstStyle/>
          <a:p>
            <a:r>
              <a:rPr lang="en-US" dirty="0"/>
              <a:t>Repeat the step 2: Recompute the new cluster centers:</a:t>
            </a:r>
          </a:p>
          <a:p>
            <a:r>
              <a:rPr lang="en-US" dirty="0"/>
              <a:t> Cluster 1: A1(2, 10) and A8(4,9)</a:t>
            </a:r>
          </a:p>
          <a:p>
            <a:pPr marL="0" indent="0">
              <a:buNone/>
            </a:pPr>
            <a:r>
              <a:rPr lang="en-US" dirty="0"/>
              <a:t>	New Center 1: (2+4/2, 10+9/2)</a:t>
            </a:r>
          </a:p>
          <a:p>
            <a:pPr marL="0" indent="0">
              <a:buNone/>
            </a:pPr>
            <a:r>
              <a:rPr lang="en-US" dirty="0"/>
              <a:t>                                     (3, 9.5)</a:t>
            </a:r>
          </a:p>
          <a:p>
            <a:pPr marL="0" indent="0">
              <a:buNone/>
            </a:pPr>
            <a:r>
              <a:rPr lang="en-US" dirty="0"/>
              <a:t>Cluster 2: A3(8, 4), A4(5, 8), A5(7, 5), A6(6,4)</a:t>
            </a:r>
          </a:p>
          <a:p>
            <a:pPr marL="0" indent="0">
              <a:buNone/>
            </a:pPr>
            <a:r>
              <a:rPr lang="en-US" dirty="0"/>
              <a:t>	New Center 2: (8+5+7+6/4, 4+8+5+4/4)</a:t>
            </a:r>
          </a:p>
          <a:p>
            <a:pPr marL="0" indent="0">
              <a:buNone/>
            </a:pPr>
            <a:r>
              <a:rPr lang="en-US" dirty="0"/>
              <a:t>                                      (6.5, 5.25)</a:t>
            </a:r>
          </a:p>
          <a:p>
            <a:pPr marL="0" indent="0">
              <a:buNone/>
            </a:pPr>
            <a:r>
              <a:rPr lang="en-US" dirty="0"/>
              <a:t>Cluster 3: A2(2, 5) and A7( 1, 2)</a:t>
            </a:r>
          </a:p>
          <a:p>
            <a:pPr marL="0" indent="0">
              <a:buNone/>
            </a:pPr>
            <a:r>
              <a:rPr lang="en-US" dirty="0"/>
              <a:t>	New Center3: (1.5, 3.5)</a:t>
            </a:r>
          </a:p>
          <a:p>
            <a:endParaRPr lang="en-US" dirty="0"/>
          </a:p>
        </p:txBody>
      </p:sp>
    </p:spTree>
    <p:extLst>
      <p:ext uri="{BB962C8B-B14F-4D97-AF65-F5344CB8AC3E}">
        <p14:creationId xmlns:p14="http://schemas.microsoft.com/office/powerpoint/2010/main" val="501949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3120E-0C7A-40A5-AA5A-255F44B2AB7B}"/>
              </a:ext>
            </a:extLst>
          </p:cNvPr>
          <p:cNvSpPr>
            <a:spLocks noGrp="1"/>
          </p:cNvSpPr>
          <p:nvPr>
            <p:ph idx="1"/>
          </p:nvPr>
        </p:nvSpPr>
        <p:spPr>
          <a:xfrm>
            <a:off x="457200" y="381000"/>
            <a:ext cx="8458200" cy="5745163"/>
          </a:xfrm>
        </p:spPr>
        <p:txBody>
          <a:bodyPr/>
          <a:lstStyle/>
          <a:p>
            <a:r>
              <a:rPr lang="en-US" b="1" dirty="0"/>
              <a:t>Step 3: Repeat the Assignment with New Centers</a:t>
            </a:r>
          </a:p>
          <a:p>
            <a:pPr marL="0" indent="0">
              <a:buNone/>
            </a:pPr>
            <a:r>
              <a:rPr lang="en-US" dirty="0"/>
              <a:t>New centers are:</a:t>
            </a:r>
          </a:p>
          <a:p>
            <a:pPr marL="0" indent="0">
              <a:buNone/>
            </a:pPr>
            <a:endParaRPr lang="en-US" dirty="0"/>
          </a:p>
          <a:p>
            <a:pPr marL="0" indent="0">
              <a:buNone/>
            </a:pPr>
            <a:r>
              <a:rPr lang="en-US" dirty="0"/>
              <a:t>N2_Center 1: (3, 9.5)</a:t>
            </a:r>
          </a:p>
          <a:p>
            <a:pPr marL="0" indent="0">
              <a:buNone/>
            </a:pPr>
            <a:r>
              <a:rPr lang="en-US" dirty="0"/>
              <a:t>N2_Center 2: (6.5, 5.25)</a:t>
            </a:r>
          </a:p>
          <a:p>
            <a:pPr marL="0" indent="0">
              <a:buNone/>
            </a:pPr>
            <a:r>
              <a:rPr lang="en-US" dirty="0"/>
              <a:t>N3_Center 3: (1.5, 3.5)</a:t>
            </a:r>
          </a:p>
        </p:txBody>
      </p:sp>
    </p:spTree>
    <p:extLst>
      <p:ext uri="{BB962C8B-B14F-4D97-AF65-F5344CB8AC3E}">
        <p14:creationId xmlns:p14="http://schemas.microsoft.com/office/powerpoint/2010/main" val="34497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146C-1775-2768-F77B-DE4518EDD51F}"/>
              </a:ext>
            </a:extLst>
          </p:cNvPr>
          <p:cNvSpPr>
            <a:spLocks noGrp="1"/>
          </p:cNvSpPr>
          <p:nvPr>
            <p:ph type="title"/>
          </p:nvPr>
        </p:nvSpPr>
        <p:spPr/>
        <p:txBody>
          <a:bodyPr/>
          <a:lstStyle/>
          <a:p>
            <a:r>
              <a:rPr lang="en-US" dirty="0">
                <a:solidFill>
                  <a:srgbClr val="FF0000"/>
                </a:solidFill>
              </a:rPr>
              <a:t>What is Unsupervised Learning?</a:t>
            </a:r>
          </a:p>
        </p:txBody>
      </p:sp>
      <p:sp>
        <p:nvSpPr>
          <p:cNvPr id="3" name="Content Placeholder 2">
            <a:extLst>
              <a:ext uri="{FF2B5EF4-FFF2-40B4-BE49-F238E27FC236}">
                <a16:creationId xmlns:a16="http://schemas.microsoft.com/office/drawing/2014/main" id="{2B0F0B08-6688-2614-3590-C702C817C873}"/>
              </a:ext>
            </a:extLst>
          </p:cNvPr>
          <p:cNvSpPr>
            <a:spLocks noGrp="1"/>
          </p:cNvSpPr>
          <p:nvPr>
            <p:ph idx="1"/>
          </p:nvPr>
        </p:nvSpPr>
        <p:spPr/>
        <p:txBody>
          <a:bodyPr>
            <a:normAutofit fontScale="85000" lnSpcReduction="10000"/>
          </a:bodyPr>
          <a:lstStyle/>
          <a:p>
            <a:r>
              <a:rPr lang="en-US" dirty="0"/>
              <a:t>Unsupervised learning is a machine learning paradigm where the algorithm learns patterns and structures from input data without explicit supervision.</a:t>
            </a:r>
          </a:p>
          <a:p>
            <a:endParaRPr lang="en-US" dirty="0"/>
          </a:p>
          <a:p>
            <a:r>
              <a:rPr lang="en-US" dirty="0"/>
              <a:t>Unlike supervised learning, there are no labeled target variables. The algorithm must find inherent patterns on its own.</a:t>
            </a:r>
          </a:p>
          <a:p>
            <a:endParaRPr lang="en-US" dirty="0"/>
          </a:p>
          <a:p>
            <a:r>
              <a:rPr lang="en-US" dirty="0"/>
              <a:t>The primary goal is to explore and uncover underlying relationships and groupings in the data.</a:t>
            </a:r>
          </a:p>
          <a:p>
            <a:endParaRPr lang="en-US" dirty="0"/>
          </a:p>
        </p:txBody>
      </p:sp>
    </p:spTree>
    <p:extLst>
      <p:ext uri="{BB962C8B-B14F-4D97-AF65-F5344CB8AC3E}">
        <p14:creationId xmlns:p14="http://schemas.microsoft.com/office/powerpoint/2010/main" val="3484962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A1DC1-D47A-4327-846D-F6D303444482}"/>
              </a:ext>
            </a:extLst>
          </p:cNvPr>
          <p:cNvSpPr>
            <a:spLocks noGrp="1"/>
          </p:cNvSpPr>
          <p:nvPr>
            <p:ph idx="1"/>
          </p:nvPr>
        </p:nvSpPr>
        <p:spPr>
          <a:xfrm>
            <a:off x="457200" y="228600"/>
            <a:ext cx="4114800" cy="6400800"/>
          </a:xfrm>
        </p:spPr>
        <p:txBody>
          <a:bodyPr>
            <a:normAutofit lnSpcReduction="10000"/>
          </a:bodyPr>
          <a:lstStyle/>
          <a:p>
            <a:r>
              <a:rPr lang="en-US" dirty="0"/>
              <a:t>Distance calculation</a:t>
            </a:r>
          </a:p>
          <a:p>
            <a:pPr marL="0" indent="0">
              <a:buNone/>
            </a:pPr>
            <a:r>
              <a:rPr lang="en-US" sz="2000" b="1" dirty="0"/>
              <a:t>For datapoint A1(2,10)</a:t>
            </a:r>
          </a:p>
          <a:p>
            <a:pPr marL="0" indent="0">
              <a:buNone/>
            </a:pPr>
            <a:r>
              <a:rPr lang="en-US" sz="2000" dirty="0"/>
              <a:t>	Distance from Center 1:  1.19</a:t>
            </a:r>
          </a:p>
          <a:p>
            <a:pPr marL="0" indent="0">
              <a:buNone/>
            </a:pPr>
            <a:r>
              <a:rPr lang="en-US" sz="2000" dirty="0"/>
              <a:t>	Distance from Center 2: 6.54</a:t>
            </a:r>
          </a:p>
          <a:p>
            <a:pPr marL="0" indent="0">
              <a:buNone/>
            </a:pPr>
            <a:r>
              <a:rPr lang="en-US" sz="2000" dirty="0"/>
              <a:t>	Distance from Center 3: 6.52</a:t>
            </a:r>
          </a:p>
          <a:p>
            <a:pPr marL="0" indent="0">
              <a:buNone/>
            </a:pPr>
            <a:r>
              <a:rPr lang="en-US" sz="2000" b="1" dirty="0"/>
              <a:t>For data point A2(2, 5)</a:t>
            </a:r>
          </a:p>
          <a:p>
            <a:pPr marL="0" indent="0">
              <a:buNone/>
            </a:pPr>
            <a:r>
              <a:rPr lang="en-US" sz="2000" dirty="0"/>
              <a:t>	Distance from Center 1:4.61</a:t>
            </a:r>
          </a:p>
          <a:p>
            <a:pPr marL="0" indent="0">
              <a:buNone/>
            </a:pPr>
            <a:r>
              <a:rPr lang="en-US" sz="2000" dirty="0"/>
              <a:t>	Distance from Center 2: 4.51</a:t>
            </a:r>
          </a:p>
          <a:p>
            <a:pPr marL="0" indent="0">
              <a:buNone/>
            </a:pPr>
            <a:r>
              <a:rPr lang="en-US" sz="2000" dirty="0"/>
              <a:t>	Distance from Center 3:1.58</a:t>
            </a:r>
          </a:p>
          <a:p>
            <a:pPr marL="0" indent="0">
              <a:buNone/>
            </a:pPr>
            <a:r>
              <a:rPr lang="en-US" sz="2000" b="1" dirty="0"/>
              <a:t>For data point A3(8, 4)</a:t>
            </a:r>
          </a:p>
          <a:p>
            <a:pPr marL="0" indent="0">
              <a:buNone/>
            </a:pPr>
            <a:r>
              <a:rPr lang="en-US" sz="2000" dirty="0"/>
              <a:t>	Distance from Center 1:7.43 </a:t>
            </a:r>
          </a:p>
          <a:p>
            <a:pPr marL="0" indent="0">
              <a:buNone/>
            </a:pPr>
            <a:r>
              <a:rPr lang="en-US" sz="2000" dirty="0"/>
              <a:t>	Distance from Center 2: 2.5</a:t>
            </a:r>
          </a:p>
          <a:p>
            <a:pPr marL="0" indent="0">
              <a:buNone/>
            </a:pPr>
            <a:r>
              <a:rPr lang="en-US" sz="2000" dirty="0"/>
              <a:t>	Distance from Center 3:6.51</a:t>
            </a:r>
          </a:p>
          <a:p>
            <a:pPr marL="0" indent="0">
              <a:buNone/>
            </a:pPr>
            <a:r>
              <a:rPr lang="en-US" sz="2000" b="1" dirty="0"/>
              <a:t>For data point A4(5, 8)</a:t>
            </a:r>
          </a:p>
          <a:p>
            <a:pPr marL="0" indent="0">
              <a:buNone/>
            </a:pPr>
            <a:r>
              <a:rPr lang="en-US" sz="2000" dirty="0"/>
              <a:t>	Distance from Center 1: 2.5</a:t>
            </a:r>
          </a:p>
          <a:p>
            <a:pPr marL="0" indent="0">
              <a:buNone/>
            </a:pPr>
            <a:r>
              <a:rPr lang="en-US" sz="2000" dirty="0"/>
              <a:t>	Distance from Center 2: 3.13</a:t>
            </a:r>
          </a:p>
          <a:p>
            <a:pPr marL="0" indent="0">
              <a:buNone/>
            </a:pPr>
            <a:r>
              <a:rPr lang="en-US" sz="2000" dirty="0"/>
              <a:t>	Distance from Center 3: 5.7</a:t>
            </a:r>
          </a:p>
          <a:p>
            <a:pPr marL="0" indent="0">
              <a:buNone/>
            </a:pPr>
            <a:endParaRPr lang="en-US" sz="2000" dirty="0"/>
          </a:p>
          <a:p>
            <a:pPr marL="0" indent="0">
              <a:buNone/>
            </a:pPr>
            <a:endParaRPr lang="en-US" sz="2000" dirty="0"/>
          </a:p>
        </p:txBody>
      </p:sp>
      <p:sp>
        <p:nvSpPr>
          <p:cNvPr id="5" name="Content Placeholder 2">
            <a:extLst>
              <a:ext uri="{FF2B5EF4-FFF2-40B4-BE49-F238E27FC236}">
                <a16:creationId xmlns:a16="http://schemas.microsoft.com/office/drawing/2014/main" id="{769D5C07-564D-448B-A8CB-553CC7383C05}"/>
              </a:ext>
            </a:extLst>
          </p:cNvPr>
          <p:cNvSpPr txBox="1">
            <a:spLocks/>
          </p:cNvSpPr>
          <p:nvPr/>
        </p:nvSpPr>
        <p:spPr>
          <a:xfrm>
            <a:off x="4724400" y="381000"/>
            <a:ext cx="44196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t>For datapoint A5(7, 5)</a:t>
            </a:r>
          </a:p>
          <a:p>
            <a:pPr marL="0" indent="0">
              <a:buFont typeface="Arial" pitchFamily="34" charset="0"/>
              <a:buNone/>
            </a:pPr>
            <a:r>
              <a:rPr lang="en-US" sz="2000" dirty="0"/>
              <a:t>	Distance from Center 1:6.02 </a:t>
            </a:r>
          </a:p>
          <a:p>
            <a:pPr marL="0" indent="0">
              <a:buFont typeface="Arial" pitchFamily="34" charset="0"/>
              <a:buNone/>
            </a:pPr>
            <a:r>
              <a:rPr lang="en-US" sz="2000" dirty="0"/>
              <a:t>	Distance from Center 2:1.52</a:t>
            </a:r>
          </a:p>
          <a:p>
            <a:pPr marL="0" indent="0">
              <a:buFont typeface="Arial" pitchFamily="34" charset="0"/>
              <a:buNone/>
            </a:pPr>
            <a:r>
              <a:rPr lang="en-US" sz="2000" dirty="0"/>
              <a:t>	Distance from Center 3:5.7</a:t>
            </a:r>
          </a:p>
          <a:p>
            <a:pPr marL="0" indent="0">
              <a:buFont typeface="Arial" pitchFamily="34" charset="0"/>
              <a:buNone/>
            </a:pPr>
            <a:r>
              <a:rPr lang="en-US" sz="2000" b="1" dirty="0"/>
              <a:t>For data point A6(6, 4)</a:t>
            </a:r>
          </a:p>
          <a:p>
            <a:pPr marL="0" indent="0">
              <a:buFont typeface="Arial" pitchFamily="34" charset="0"/>
              <a:buNone/>
            </a:pPr>
            <a:r>
              <a:rPr lang="en-US" sz="2000" dirty="0"/>
              <a:t>	Distance from Center 1: 6.26</a:t>
            </a:r>
          </a:p>
          <a:p>
            <a:pPr marL="0" indent="0">
              <a:buFont typeface="Arial" pitchFamily="34" charset="0"/>
              <a:buNone/>
            </a:pPr>
            <a:r>
              <a:rPr lang="en-US" sz="2000" dirty="0"/>
              <a:t>	Distance from Center 2: 1.35</a:t>
            </a:r>
          </a:p>
          <a:p>
            <a:pPr marL="0" indent="0">
              <a:buFont typeface="Arial" pitchFamily="34" charset="0"/>
              <a:buNone/>
            </a:pPr>
            <a:r>
              <a:rPr lang="en-US" sz="2000" dirty="0"/>
              <a:t>	Distance from Center 3:4.53</a:t>
            </a:r>
          </a:p>
          <a:p>
            <a:pPr marL="0" indent="0">
              <a:buFont typeface="Arial" pitchFamily="34" charset="0"/>
              <a:buNone/>
            </a:pPr>
            <a:r>
              <a:rPr lang="en-US" sz="2000" b="1" dirty="0"/>
              <a:t>For data point A7(1, 2)</a:t>
            </a:r>
          </a:p>
          <a:p>
            <a:pPr marL="0" indent="0">
              <a:buFont typeface="Arial" pitchFamily="34" charset="0"/>
              <a:buNone/>
            </a:pPr>
            <a:r>
              <a:rPr lang="en-US" sz="2000" dirty="0"/>
              <a:t>	Distance from Center 1: 7.76</a:t>
            </a:r>
          </a:p>
          <a:p>
            <a:pPr marL="0" indent="0">
              <a:buFont typeface="Arial" pitchFamily="34" charset="0"/>
              <a:buNone/>
            </a:pPr>
            <a:r>
              <a:rPr lang="en-US" sz="2000" dirty="0"/>
              <a:t>	Distance from Center 2: 6.39</a:t>
            </a:r>
          </a:p>
          <a:p>
            <a:pPr marL="0" indent="0">
              <a:buFont typeface="Arial" pitchFamily="34" charset="0"/>
              <a:buNone/>
            </a:pPr>
            <a:r>
              <a:rPr lang="en-US" sz="2000" dirty="0"/>
              <a:t>	Distance from Center 3:1.58</a:t>
            </a:r>
          </a:p>
          <a:p>
            <a:pPr marL="0" indent="0">
              <a:buFont typeface="Arial" pitchFamily="34" charset="0"/>
              <a:buNone/>
            </a:pPr>
            <a:r>
              <a:rPr lang="en-US" sz="2000" b="1" dirty="0"/>
              <a:t>For data point A8(4, 9)</a:t>
            </a:r>
          </a:p>
          <a:p>
            <a:pPr marL="0" indent="0">
              <a:buFont typeface="Arial" pitchFamily="34" charset="0"/>
              <a:buNone/>
            </a:pPr>
            <a:r>
              <a:rPr lang="en-US" sz="2000" dirty="0"/>
              <a:t>	Distance from Center 1: 1.19</a:t>
            </a:r>
          </a:p>
          <a:p>
            <a:pPr marL="0" indent="0">
              <a:buFont typeface="Arial" pitchFamily="34" charset="0"/>
              <a:buNone/>
            </a:pPr>
            <a:r>
              <a:rPr lang="en-US" sz="2000" dirty="0"/>
              <a:t>	Distance from Center 2:4.93</a:t>
            </a:r>
          </a:p>
          <a:p>
            <a:pPr marL="0" indent="0">
              <a:buFont typeface="Arial" pitchFamily="34" charset="0"/>
              <a:buNone/>
            </a:pPr>
            <a:r>
              <a:rPr lang="en-US" sz="2000" dirty="0"/>
              <a:t>	Distance from Center 3:6.04</a:t>
            </a:r>
          </a:p>
          <a:p>
            <a:pPr marL="0" indent="0">
              <a:buFont typeface="Arial" pitchFamily="34" charset="0"/>
              <a:buNone/>
            </a:pPr>
            <a:endParaRPr lang="en-US" sz="2000" dirty="0"/>
          </a:p>
          <a:p>
            <a:pPr marL="0" indent="0">
              <a:buFont typeface="Arial" pitchFamily="34" charset="0"/>
              <a:buNone/>
            </a:pPr>
            <a:endParaRPr lang="en-US" sz="2000" dirty="0"/>
          </a:p>
        </p:txBody>
      </p:sp>
    </p:spTree>
    <p:extLst>
      <p:ext uri="{BB962C8B-B14F-4D97-AF65-F5344CB8AC3E}">
        <p14:creationId xmlns:p14="http://schemas.microsoft.com/office/powerpoint/2010/main" val="3006251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6B007E-D73E-48FD-8E63-13E46F0F5882}"/>
              </a:ext>
            </a:extLst>
          </p:cNvPr>
          <p:cNvGraphicFramePr>
            <a:graphicFrameLocks noGrp="1"/>
          </p:cNvGraphicFramePr>
          <p:nvPr>
            <p:ph idx="1"/>
            <p:extLst>
              <p:ext uri="{D42A27DB-BD31-4B8C-83A1-F6EECF244321}">
                <p14:modId xmlns:p14="http://schemas.microsoft.com/office/powerpoint/2010/main" val="1636640348"/>
              </p:ext>
            </p:extLst>
          </p:nvPr>
        </p:nvGraphicFramePr>
        <p:xfrm>
          <a:off x="1181100" y="1028700"/>
          <a:ext cx="6781800" cy="4800600"/>
        </p:xfrm>
        <a:graphic>
          <a:graphicData uri="http://schemas.openxmlformats.org/drawingml/2006/table">
            <a:tbl>
              <a:tblPr firstRow="1" bandRow="1">
                <a:tableStyleId>{5940675A-B579-460E-94D1-54222C63F5DA}</a:tableStyleId>
              </a:tblPr>
              <a:tblGrid>
                <a:gridCol w="3602831">
                  <a:extLst>
                    <a:ext uri="{9D8B030D-6E8A-4147-A177-3AD203B41FA5}">
                      <a16:colId xmlns:a16="http://schemas.microsoft.com/office/drawing/2014/main" val="358376866"/>
                    </a:ext>
                  </a:extLst>
                </a:gridCol>
                <a:gridCol w="3178969">
                  <a:extLst>
                    <a:ext uri="{9D8B030D-6E8A-4147-A177-3AD203B41FA5}">
                      <a16:colId xmlns:a16="http://schemas.microsoft.com/office/drawing/2014/main" val="2442149888"/>
                    </a:ext>
                  </a:extLst>
                </a:gridCol>
              </a:tblGrid>
              <a:tr h="533400">
                <a:tc>
                  <a:txBody>
                    <a:bodyPr/>
                    <a:lstStyle/>
                    <a:p>
                      <a:r>
                        <a:rPr lang="en-US" b="1" dirty="0"/>
                        <a:t>Data  Points</a:t>
                      </a:r>
                    </a:p>
                  </a:txBody>
                  <a:tcPr/>
                </a:tc>
                <a:tc>
                  <a:txBody>
                    <a:bodyPr/>
                    <a:lstStyle/>
                    <a:p>
                      <a:r>
                        <a:rPr lang="en-US" b="1" dirty="0"/>
                        <a:t>Assigned Cluster center</a:t>
                      </a:r>
                    </a:p>
                  </a:txBody>
                  <a:tcPr/>
                </a:tc>
                <a:extLst>
                  <a:ext uri="{0D108BD9-81ED-4DB2-BD59-A6C34878D82A}">
                    <a16:rowId xmlns:a16="http://schemas.microsoft.com/office/drawing/2014/main" val="1835665039"/>
                  </a:ext>
                </a:extLst>
              </a:tr>
              <a:tr h="533400">
                <a:tc>
                  <a:txBody>
                    <a:bodyPr/>
                    <a:lstStyle/>
                    <a:p>
                      <a:r>
                        <a:rPr lang="en-US" dirty="0"/>
                        <a:t>A1(2, 10): Nearest to</a:t>
                      </a:r>
                    </a:p>
                  </a:txBody>
                  <a:tcPr/>
                </a:tc>
                <a:tc>
                  <a:txBody>
                    <a:bodyPr/>
                    <a:lstStyle/>
                    <a:p>
                      <a:r>
                        <a:rPr lang="en-US" dirty="0"/>
                        <a:t>Center 1</a:t>
                      </a:r>
                    </a:p>
                  </a:txBody>
                  <a:tcPr/>
                </a:tc>
                <a:extLst>
                  <a:ext uri="{0D108BD9-81ED-4DB2-BD59-A6C34878D82A}">
                    <a16:rowId xmlns:a16="http://schemas.microsoft.com/office/drawing/2014/main" val="2929925635"/>
                  </a:ext>
                </a:extLst>
              </a:tr>
              <a:tr h="533400">
                <a:tc>
                  <a:txBody>
                    <a:bodyPr/>
                    <a:lstStyle/>
                    <a:p>
                      <a:r>
                        <a:rPr lang="en-US" dirty="0"/>
                        <a:t>A2(2, 5): Nearest to</a:t>
                      </a:r>
                    </a:p>
                  </a:txBody>
                  <a:tcPr/>
                </a:tc>
                <a:tc>
                  <a:txBody>
                    <a:bodyPr/>
                    <a:lstStyle/>
                    <a:p>
                      <a:r>
                        <a:rPr lang="en-US" dirty="0"/>
                        <a:t>Center 3</a:t>
                      </a:r>
                    </a:p>
                  </a:txBody>
                  <a:tcPr/>
                </a:tc>
                <a:extLst>
                  <a:ext uri="{0D108BD9-81ED-4DB2-BD59-A6C34878D82A}">
                    <a16:rowId xmlns:a16="http://schemas.microsoft.com/office/drawing/2014/main" val="1214302468"/>
                  </a:ext>
                </a:extLst>
              </a:tr>
              <a:tr h="533400">
                <a:tc>
                  <a:txBody>
                    <a:bodyPr/>
                    <a:lstStyle/>
                    <a:p>
                      <a:r>
                        <a:rPr lang="en-US" dirty="0"/>
                        <a:t>A3(8, 4): Nearest to</a:t>
                      </a:r>
                    </a:p>
                  </a:txBody>
                  <a:tcPr/>
                </a:tc>
                <a:tc>
                  <a:txBody>
                    <a:bodyPr/>
                    <a:lstStyle/>
                    <a:p>
                      <a:r>
                        <a:rPr lang="en-US" dirty="0"/>
                        <a:t>Center 2</a:t>
                      </a:r>
                    </a:p>
                  </a:txBody>
                  <a:tcPr/>
                </a:tc>
                <a:extLst>
                  <a:ext uri="{0D108BD9-81ED-4DB2-BD59-A6C34878D82A}">
                    <a16:rowId xmlns:a16="http://schemas.microsoft.com/office/drawing/2014/main" val="2970554157"/>
                  </a:ext>
                </a:extLst>
              </a:tr>
              <a:tr h="533400">
                <a:tc>
                  <a:txBody>
                    <a:bodyPr/>
                    <a:lstStyle/>
                    <a:p>
                      <a:r>
                        <a:rPr lang="en-US" dirty="0"/>
                        <a:t>A4(5, 8): Nearest to</a:t>
                      </a:r>
                    </a:p>
                  </a:txBody>
                  <a:tcPr/>
                </a:tc>
                <a:tc>
                  <a:txBody>
                    <a:bodyPr/>
                    <a:lstStyle/>
                    <a:p>
                      <a:r>
                        <a:rPr lang="en-US" dirty="0">
                          <a:solidFill>
                            <a:srgbClr val="FF0000"/>
                          </a:solidFill>
                        </a:rPr>
                        <a:t>Center 1</a:t>
                      </a:r>
                    </a:p>
                  </a:txBody>
                  <a:tcPr/>
                </a:tc>
                <a:extLst>
                  <a:ext uri="{0D108BD9-81ED-4DB2-BD59-A6C34878D82A}">
                    <a16:rowId xmlns:a16="http://schemas.microsoft.com/office/drawing/2014/main" val="3081839262"/>
                  </a:ext>
                </a:extLst>
              </a:tr>
              <a:tr h="533400">
                <a:tc>
                  <a:txBody>
                    <a:bodyPr/>
                    <a:lstStyle/>
                    <a:p>
                      <a:r>
                        <a:rPr lang="en-US" dirty="0"/>
                        <a:t>A5(7, 5): Nearest to</a:t>
                      </a:r>
                    </a:p>
                  </a:txBody>
                  <a:tcPr/>
                </a:tc>
                <a:tc>
                  <a:txBody>
                    <a:bodyPr/>
                    <a:lstStyle/>
                    <a:p>
                      <a:r>
                        <a:rPr lang="en-US" dirty="0"/>
                        <a:t>Center 2</a:t>
                      </a:r>
                    </a:p>
                  </a:txBody>
                  <a:tcPr/>
                </a:tc>
                <a:extLst>
                  <a:ext uri="{0D108BD9-81ED-4DB2-BD59-A6C34878D82A}">
                    <a16:rowId xmlns:a16="http://schemas.microsoft.com/office/drawing/2014/main" val="33930079"/>
                  </a:ext>
                </a:extLst>
              </a:tr>
              <a:tr h="533400">
                <a:tc>
                  <a:txBody>
                    <a:bodyPr/>
                    <a:lstStyle/>
                    <a:p>
                      <a:r>
                        <a:rPr lang="en-US" dirty="0"/>
                        <a:t>A6(6, 4): Nearest to</a:t>
                      </a:r>
                    </a:p>
                  </a:txBody>
                  <a:tcPr/>
                </a:tc>
                <a:tc>
                  <a:txBody>
                    <a:bodyPr/>
                    <a:lstStyle/>
                    <a:p>
                      <a:r>
                        <a:rPr lang="en-US" dirty="0"/>
                        <a:t>Center 2</a:t>
                      </a:r>
                    </a:p>
                  </a:txBody>
                  <a:tcPr/>
                </a:tc>
                <a:extLst>
                  <a:ext uri="{0D108BD9-81ED-4DB2-BD59-A6C34878D82A}">
                    <a16:rowId xmlns:a16="http://schemas.microsoft.com/office/drawing/2014/main" val="3193471715"/>
                  </a:ext>
                </a:extLst>
              </a:tr>
              <a:tr h="533400">
                <a:tc>
                  <a:txBody>
                    <a:bodyPr/>
                    <a:lstStyle/>
                    <a:p>
                      <a:r>
                        <a:rPr lang="en-US" dirty="0"/>
                        <a:t>A7(1, 2): Nearest to</a:t>
                      </a:r>
                    </a:p>
                  </a:txBody>
                  <a:tcPr/>
                </a:tc>
                <a:tc>
                  <a:txBody>
                    <a:bodyPr/>
                    <a:lstStyle/>
                    <a:p>
                      <a:r>
                        <a:rPr lang="en-US" dirty="0"/>
                        <a:t>Center 3</a:t>
                      </a:r>
                    </a:p>
                  </a:txBody>
                  <a:tcPr/>
                </a:tc>
                <a:extLst>
                  <a:ext uri="{0D108BD9-81ED-4DB2-BD59-A6C34878D82A}">
                    <a16:rowId xmlns:a16="http://schemas.microsoft.com/office/drawing/2014/main" val="646811156"/>
                  </a:ext>
                </a:extLst>
              </a:tr>
              <a:tr h="533400">
                <a:tc>
                  <a:txBody>
                    <a:bodyPr/>
                    <a:lstStyle/>
                    <a:p>
                      <a:r>
                        <a:rPr lang="en-US" dirty="0"/>
                        <a:t>A8(4, 9): Nearest to</a:t>
                      </a:r>
                    </a:p>
                  </a:txBody>
                  <a:tcPr/>
                </a:tc>
                <a:tc>
                  <a:txBody>
                    <a:bodyPr/>
                    <a:lstStyle/>
                    <a:p>
                      <a:r>
                        <a:rPr lang="en-US" dirty="0">
                          <a:solidFill>
                            <a:schemeClr val="tx1"/>
                          </a:solidFill>
                        </a:rPr>
                        <a:t>Center 1</a:t>
                      </a:r>
                    </a:p>
                  </a:txBody>
                  <a:tcPr/>
                </a:tc>
                <a:extLst>
                  <a:ext uri="{0D108BD9-81ED-4DB2-BD59-A6C34878D82A}">
                    <a16:rowId xmlns:a16="http://schemas.microsoft.com/office/drawing/2014/main" val="2005240582"/>
                  </a:ext>
                </a:extLst>
              </a:tr>
            </a:tbl>
          </a:graphicData>
        </a:graphic>
      </p:graphicFrame>
    </p:spTree>
    <p:extLst>
      <p:ext uri="{BB962C8B-B14F-4D97-AF65-F5344CB8AC3E}">
        <p14:creationId xmlns:p14="http://schemas.microsoft.com/office/powerpoint/2010/main" val="2948696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C236D-8755-4398-B0FC-E460B19B3E1D}"/>
              </a:ext>
            </a:extLst>
          </p:cNvPr>
          <p:cNvSpPr>
            <a:spLocks noGrp="1"/>
          </p:cNvSpPr>
          <p:nvPr>
            <p:ph idx="1"/>
          </p:nvPr>
        </p:nvSpPr>
        <p:spPr>
          <a:xfrm>
            <a:off x="457200" y="304800"/>
            <a:ext cx="8229600" cy="5821363"/>
          </a:xfrm>
        </p:spPr>
        <p:txBody>
          <a:bodyPr/>
          <a:lstStyle/>
          <a:p>
            <a:r>
              <a:rPr lang="en-US" dirty="0"/>
              <a:t>Repeat the step 2: Recompute the new cluster centers:</a:t>
            </a:r>
          </a:p>
          <a:p>
            <a:r>
              <a:rPr lang="en-US" dirty="0"/>
              <a:t> Cluster 1: A1(2, 10), A4(5, 8), A8(4,9)</a:t>
            </a:r>
          </a:p>
          <a:p>
            <a:pPr marL="0" indent="0">
              <a:buNone/>
            </a:pPr>
            <a:r>
              <a:rPr lang="en-US" dirty="0"/>
              <a:t>	New Center 1: (2+5+4/3,10+8+9/3)</a:t>
            </a:r>
          </a:p>
          <a:p>
            <a:pPr marL="0" indent="0">
              <a:buNone/>
            </a:pPr>
            <a:r>
              <a:rPr lang="en-US" dirty="0"/>
              <a:t>                                     (3.66, 9)</a:t>
            </a:r>
          </a:p>
          <a:p>
            <a:pPr marL="0" indent="0">
              <a:buNone/>
            </a:pPr>
            <a:r>
              <a:rPr lang="en-US" dirty="0"/>
              <a:t>Cluster 2: A3(8, 4), A5(7, 5), A6(6,4)</a:t>
            </a:r>
          </a:p>
          <a:p>
            <a:pPr marL="0" indent="0">
              <a:buNone/>
            </a:pPr>
            <a:r>
              <a:rPr lang="en-US" dirty="0"/>
              <a:t>	New Center 2: (8+7+6/3, 4+5+4/3)</a:t>
            </a:r>
          </a:p>
          <a:p>
            <a:pPr marL="0" indent="0">
              <a:buNone/>
            </a:pPr>
            <a:r>
              <a:rPr lang="en-US" dirty="0"/>
              <a:t>                                      (7, 4.33)</a:t>
            </a:r>
          </a:p>
          <a:p>
            <a:pPr marL="0" indent="0">
              <a:buNone/>
            </a:pPr>
            <a:r>
              <a:rPr lang="en-US" dirty="0"/>
              <a:t>Cluster 3: A2(2, 5) and A7( 1, 2)</a:t>
            </a:r>
          </a:p>
          <a:p>
            <a:pPr marL="0" indent="0">
              <a:buNone/>
            </a:pPr>
            <a:r>
              <a:rPr lang="en-US" dirty="0"/>
              <a:t>	New Center3: (1.5, 3.5)</a:t>
            </a:r>
          </a:p>
          <a:p>
            <a:endParaRPr lang="en-US" dirty="0"/>
          </a:p>
        </p:txBody>
      </p:sp>
    </p:spTree>
    <p:extLst>
      <p:ext uri="{BB962C8B-B14F-4D97-AF65-F5344CB8AC3E}">
        <p14:creationId xmlns:p14="http://schemas.microsoft.com/office/powerpoint/2010/main" val="810560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3120E-0C7A-40A5-AA5A-255F44B2AB7B}"/>
              </a:ext>
            </a:extLst>
          </p:cNvPr>
          <p:cNvSpPr>
            <a:spLocks noGrp="1"/>
          </p:cNvSpPr>
          <p:nvPr>
            <p:ph idx="1"/>
          </p:nvPr>
        </p:nvSpPr>
        <p:spPr>
          <a:xfrm>
            <a:off x="457200" y="381000"/>
            <a:ext cx="8458200" cy="5745163"/>
          </a:xfrm>
        </p:spPr>
        <p:txBody>
          <a:bodyPr/>
          <a:lstStyle/>
          <a:p>
            <a:r>
              <a:rPr lang="en-US" b="1" dirty="0"/>
              <a:t>Step 3: Repeat the Assignment with New Centers</a:t>
            </a:r>
          </a:p>
          <a:p>
            <a:pPr marL="0" indent="0">
              <a:buNone/>
            </a:pPr>
            <a:r>
              <a:rPr lang="en-US" dirty="0"/>
              <a:t>New centers are:</a:t>
            </a:r>
          </a:p>
          <a:p>
            <a:pPr marL="0" indent="0">
              <a:buNone/>
            </a:pPr>
            <a:endParaRPr lang="en-US" dirty="0"/>
          </a:p>
          <a:p>
            <a:pPr marL="0" indent="0">
              <a:buNone/>
            </a:pPr>
            <a:r>
              <a:rPr lang="en-US" dirty="0"/>
              <a:t>N3_Center 1: (3.66, 9)</a:t>
            </a:r>
          </a:p>
          <a:p>
            <a:pPr marL="0" indent="0">
              <a:buNone/>
            </a:pPr>
            <a:r>
              <a:rPr lang="en-US" dirty="0"/>
              <a:t>N3_Center 2: (7, 4.33)</a:t>
            </a:r>
          </a:p>
          <a:p>
            <a:pPr marL="0" indent="0">
              <a:buNone/>
            </a:pPr>
            <a:r>
              <a:rPr lang="en-US" dirty="0"/>
              <a:t>N3_Center 3: (1.5, 3.5)</a:t>
            </a:r>
          </a:p>
        </p:txBody>
      </p:sp>
    </p:spTree>
    <p:extLst>
      <p:ext uri="{BB962C8B-B14F-4D97-AF65-F5344CB8AC3E}">
        <p14:creationId xmlns:p14="http://schemas.microsoft.com/office/powerpoint/2010/main" val="863914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A1DC1-D47A-4327-846D-F6D303444482}"/>
              </a:ext>
            </a:extLst>
          </p:cNvPr>
          <p:cNvSpPr>
            <a:spLocks noGrp="1"/>
          </p:cNvSpPr>
          <p:nvPr>
            <p:ph idx="1"/>
          </p:nvPr>
        </p:nvSpPr>
        <p:spPr>
          <a:xfrm>
            <a:off x="457200" y="228600"/>
            <a:ext cx="4114800" cy="6400800"/>
          </a:xfrm>
        </p:spPr>
        <p:txBody>
          <a:bodyPr>
            <a:normAutofit lnSpcReduction="10000"/>
          </a:bodyPr>
          <a:lstStyle/>
          <a:p>
            <a:r>
              <a:rPr lang="en-US" dirty="0"/>
              <a:t>Distance calculation</a:t>
            </a:r>
          </a:p>
          <a:p>
            <a:pPr marL="0" indent="0">
              <a:buNone/>
            </a:pPr>
            <a:r>
              <a:rPr lang="en-US" sz="2000" b="1" dirty="0"/>
              <a:t>For datapoint A1(2,10)</a:t>
            </a:r>
          </a:p>
          <a:p>
            <a:pPr marL="0" indent="0">
              <a:buNone/>
            </a:pPr>
            <a:r>
              <a:rPr lang="en-US" sz="2000" dirty="0"/>
              <a:t>	Distance from Center 1:1.93  </a:t>
            </a:r>
          </a:p>
          <a:p>
            <a:pPr marL="0" indent="0">
              <a:buNone/>
            </a:pPr>
            <a:r>
              <a:rPr lang="en-US" sz="2000" dirty="0"/>
              <a:t>	Distance from Center 2: 7.55</a:t>
            </a:r>
          </a:p>
          <a:p>
            <a:pPr marL="0" indent="0">
              <a:buNone/>
            </a:pPr>
            <a:r>
              <a:rPr lang="en-US" sz="2000" dirty="0"/>
              <a:t>	Distance from Center 3: 6.52</a:t>
            </a:r>
          </a:p>
          <a:p>
            <a:pPr marL="0" indent="0">
              <a:buNone/>
            </a:pPr>
            <a:r>
              <a:rPr lang="en-US" sz="2000" b="1" dirty="0"/>
              <a:t>For data point A2(2, 5)</a:t>
            </a:r>
          </a:p>
          <a:p>
            <a:pPr marL="0" indent="0">
              <a:buNone/>
            </a:pPr>
            <a:r>
              <a:rPr lang="en-US" sz="2000" dirty="0"/>
              <a:t>	Distance from Center 1:4.33</a:t>
            </a:r>
          </a:p>
          <a:p>
            <a:pPr marL="0" indent="0">
              <a:buNone/>
            </a:pPr>
            <a:r>
              <a:rPr lang="en-US" sz="2000" dirty="0"/>
              <a:t>	Distance from Center 2: 5.04</a:t>
            </a:r>
          </a:p>
          <a:p>
            <a:pPr marL="0" indent="0">
              <a:buNone/>
            </a:pPr>
            <a:r>
              <a:rPr lang="en-US" sz="2000" dirty="0"/>
              <a:t>	Distance from Center 3:1.58</a:t>
            </a:r>
          </a:p>
          <a:p>
            <a:pPr marL="0" indent="0">
              <a:buNone/>
            </a:pPr>
            <a:r>
              <a:rPr lang="en-US" sz="2000" b="1" dirty="0"/>
              <a:t>For data point A3(8, 4)</a:t>
            </a:r>
          </a:p>
          <a:p>
            <a:pPr marL="0" indent="0">
              <a:buNone/>
            </a:pPr>
            <a:r>
              <a:rPr lang="en-US" sz="2000" dirty="0"/>
              <a:t>	Distance from Center 1: 6.61</a:t>
            </a:r>
          </a:p>
          <a:p>
            <a:pPr marL="0" indent="0">
              <a:buNone/>
            </a:pPr>
            <a:r>
              <a:rPr lang="en-US" sz="2000" dirty="0"/>
              <a:t>	Distance from Center 2: 1.05</a:t>
            </a:r>
          </a:p>
          <a:p>
            <a:pPr marL="0" indent="0">
              <a:buNone/>
            </a:pPr>
            <a:r>
              <a:rPr lang="en-US" sz="2000" dirty="0"/>
              <a:t>	Distance from Center 3:6.52</a:t>
            </a:r>
          </a:p>
          <a:p>
            <a:pPr marL="0" indent="0">
              <a:buNone/>
            </a:pPr>
            <a:r>
              <a:rPr lang="en-US" sz="2000" b="1" dirty="0"/>
              <a:t>For data point A4(5, 8)</a:t>
            </a:r>
          </a:p>
          <a:p>
            <a:pPr marL="0" indent="0">
              <a:buNone/>
            </a:pPr>
            <a:r>
              <a:rPr lang="en-US" sz="2000" dirty="0"/>
              <a:t>	Distance from Center 1: 1.75</a:t>
            </a:r>
          </a:p>
          <a:p>
            <a:pPr marL="0" indent="0">
              <a:buNone/>
            </a:pPr>
            <a:r>
              <a:rPr lang="en-US" sz="2000" dirty="0"/>
              <a:t>	Distance from Center 2: 4.17</a:t>
            </a:r>
          </a:p>
          <a:p>
            <a:pPr marL="0" indent="0">
              <a:buNone/>
            </a:pPr>
            <a:r>
              <a:rPr lang="en-US" sz="2000" dirty="0"/>
              <a:t>	Distance from Center 3:5.7</a:t>
            </a:r>
          </a:p>
          <a:p>
            <a:pPr marL="0" indent="0">
              <a:buNone/>
            </a:pPr>
            <a:endParaRPr lang="en-US" sz="2000" dirty="0"/>
          </a:p>
          <a:p>
            <a:pPr marL="0" indent="0">
              <a:buNone/>
            </a:pPr>
            <a:endParaRPr lang="en-US" sz="2000" dirty="0"/>
          </a:p>
        </p:txBody>
      </p:sp>
      <p:sp>
        <p:nvSpPr>
          <p:cNvPr id="5" name="Content Placeholder 2">
            <a:extLst>
              <a:ext uri="{FF2B5EF4-FFF2-40B4-BE49-F238E27FC236}">
                <a16:creationId xmlns:a16="http://schemas.microsoft.com/office/drawing/2014/main" id="{769D5C07-564D-448B-A8CB-553CC7383C05}"/>
              </a:ext>
            </a:extLst>
          </p:cNvPr>
          <p:cNvSpPr txBox="1">
            <a:spLocks/>
          </p:cNvSpPr>
          <p:nvPr/>
        </p:nvSpPr>
        <p:spPr>
          <a:xfrm>
            <a:off x="4724400" y="381000"/>
            <a:ext cx="44196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t>For datapoint A5(7, 5)</a:t>
            </a:r>
          </a:p>
          <a:p>
            <a:pPr marL="0" indent="0">
              <a:buFont typeface="Arial" pitchFamily="34" charset="0"/>
              <a:buNone/>
            </a:pPr>
            <a:r>
              <a:rPr lang="en-US" sz="2000" dirty="0"/>
              <a:t>	Distance from Center 1:5.27 </a:t>
            </a:r>
          </a:p>
          <a:p>
            <a:pPr marL="0" indent="0">
              <a:buFont typeface="Arial" pitchFamily="34" charset="0"/>
              <a:buNone/>
            </a:pPr>
            <a:r>
              <a:rPr lang="en-US" sz="2000" dirty="0"/>
              <a:t>	Distance from Center 2:.66</a:t>
            </a:r>
          </a:p>
          <a:p>
            <a:pPr marL="0" indent="0">
              <a:buFont typeface="Arial" pitchFamily="34" charset="0"/>
              <a:buNone/>
            </a:pPr>
            <a:r>
              <a:rPr lang="en-US" sz="2000" dirty="0"/>
              <a:t>	Distance from Center 3:5.7</a:t>
            </a:r>
          </a:p>
          <a:p>
            <a:pPr marL="0" indent="0">
              <a:buFont typeface="Arial" pitchFamily="34" charset="0"/>
              <a:buNone/>
            </a:pPr>
            <a:r>
              <a:rPr lang="en-US" sz="2000" b="1" dirty="0"/>
              <a:t>For data point A6(6, 4)</a:t>
            </a:r>
          </a:p>
          <a:p>
            <a:pPr marL="0" indent="0">
              <a:buFont typeface="Arial" pitchFamily="34" charset="0"/>
              <a:buNone/>
            </a:pPr>
            <a:r>
              <a:rPr lang="en-US" sz="2000" dirty="0"/>
              <a:t>	Distance from Center 1: 5.04</a:t>
            </a:r>
          </a:p>
          <a:p>
            <a:pPr marL="0" indent="0">
              <a:buFont typeface="Arial" pitchFamily="34" charset="0"/>
              <a:buNone/>
            </a:pPr>
            <a:r>
              <a:rPr lang="en-US" sz="2000" dirty="0"/>
              <a:t>	Distance from Center 2:1.05</a:t>
            </a:r>
          </a:p>
          <a:p>
            <a:pPr marL="0" indent="0">
              <a:buFont typeface="Arial" pitchFamily="34" charset="0"/>
              <a:buNone/>
            </a:pPr>
            <a:r>
              <a:rPr lang="en-US" sz="2000" dirty="0"/>
              <a:t>	Distance from Center 3:4.53</a:t>
            </a:r>
          </a:p>
          <a:p>
            <a:pPr marL="0" indent="0">
              <a:buFont typeface="Arial" pitchFamily="34" charset="0"/>
              <a:buNone/>
            </a:pPr>
            <a:r>
              <a:rPr lang="en-US" sz="2000" b="1" dirty="0"/>
              <a:t>For data point A7(1, 2)</a:t>
            </a:r>
          </a:p>
          <a:p>
            <a:pPr marL="0" indent="0">
              <a:buFont typeface="Arial" pitchFamily="34" charset="0"/>
              <a:buNone/>
            </a:pPr>
            <a:r>
              <a:rPr lang="en-US" sz="2000" dirty="0"/>
              <a:t>	Distance from Center 1:7.49</a:t>
            </a:r>
          </a:p>
          <a:p>
            <a:pPr marL="0" indent="0">
              <a:buFont typeface="Arial" pitchFamily="34" charset="0"/>
              <a:buNone/>
            </a:pPr>
            <a:r>
              <a:rPr lang="en-US" sz="2000" dirty="0"/>
              <a:t>	Distance from Center 2:6.43</a:t>
            </a:r>
          </a:p>
          <a:p>
            <a:pPr marL="0" indent="0">
              <a:buFont typeface="Arial" pitchFamily="34" charset="0"/>
              <a:buNone/>
            </a:pPr>
            <a:r>
              <a:rPr lang="en-US" sz="2000" dirty="0"/>
              <a:t>	Distance from Center 3:1.58</a:t>
            </a:r>
          </a:p>
          <a:p>
            <a:pPr marL="0" indent="0">
              <a:buFont typeface="Arial" pitchFamily="34" charset="0"/>
              <a:buNone/>
            </a:pPr>
            <a:r>
              <a:rPr lang="en-US" sz="2000" b="1" dirty="0"/>
              <a:t>For data point A8(4, 9)</a:t>
            </a:r>
          </a:p>
          <a:p>
            <a:pPr marL="0" indent="0">
              <a:buFont typeface="Arial" pitchFamily="34" charset="0"/>
              <a:buNone/>
            </a:pPr>
            <a:r>
              <a:rPr lang="en-US" sz="2000" dirty="0"/>
              <a:t>	Distance from Center 1:0.44</a:t>
            </a:r>
          </a:p>
          <a:p>
            <a:pPr marL="0" indent="0">
              <a:buFont typeface="Arial" pitchFamily="34" charset="0"/>
              <a:buNone/>
            </a:pPr>
            <a:r>
              <a:rPr lang="en-US" sz="2000" dirty="0"/>
              <a:t>	Distance from Center 2:5.54</a:t>
            </a:r>
          </a:p>
          <a:p>
            <a:pPr marL="0" indent="0">
              <a:buFont typeface="Arial" pitchFamily="34" charset="0"/>
              <a:buNone/>
            </a:pPr>
            <a:r>
              <a:rPr lang="en-US" sz="2000" dirty="0"/>
              <a:t>	Distance from Center 3:6.04</a:t>
            </a:r>
          </a:p>
          <a:p>
            <a:pPr marL="0" indent="0">
              <a:buFont typeface="Arial" pitchFamily="34" charset="0"/>
              <a:buNone/>
            </a:pPr>
            <a:endParaRPr lang="en-US" sz="2000" dirty="0"/>
          </a:p>
          <a:p>
            <a:pPr marL="0" indent="0">
              <a:buFont typeface="Arial" pitchFamily="34" charset="0"/>
              <a:buNone/>
            </a:pPr>
            <a:endParaRPr lang="en-US" sz="2000" dirty="0"/>
          </a:p>
        </p:txBody>
      </p:sp>
    </p:spTree>
    <p:extLst>
      <p:ext uri="{BB962C8B-B14F-4D97-AF65-F5344CB8AC3E}">
        <p14:creationId xmlns:p14="http://schemas.microsoft.com/office/powerpoint/2010/main" val="474648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6B007E-D73E-48FD-8E63-13E46F0F5882}"/>
              </a:ext>
            </a:extLst>
          </p:cNvPr>
          <p:cNvGraphicFramePr>
            <a:graphicFrameLocks noGrp="1"/>
          </p:cNvGraphicFramePr>
          <p:nvPr>
            <p:ph idx="1"/>
            <p:extLst>
              <p:ext uri="{D42A27DB-BD31-4B8C-83A1-F6EECF244321}">
                <p14:modId xmlns:p14="http://schemas.microsoft.com/office/powerpoint/2010/main" val="3086223296"/>
              </p:ext>
            </p:extLst>
          </p:nvPr>
        </p:nvGraphicFramePr>
        <p:xfrm>
          <a:off x="1181100" y="1028700"/>
          <a:ext cx="6781800" cy="4800600"/>
        </p:xfrm>
        <a:graphic>
          <a:graphicData uri="http://schemas.openxmlformats.org/drawingml/2006/table">
            <a:tbl>
              <a:tblPr firstRow="1" bandRow="1">
                <a:tableStyleId>{5940675A-B579-460E-94D1-54222C63F5DA}</a:tableStyleId>
              </a:tblPr>
              <a:tblGrid>
                <a:gridCol w="3602831">
                  <a:extLst>
                    <a:ext uri="{9D8B030D-6E8A-4147-A177-3AD203B41FA5}">
                      <a16:colId xmlns:a16="http://schemas.microsoft.com/office/drawing/2014/main" val="358376866"/>
                    </a:ext>
                  </a:extLst>
                </a:gridCol>
                <a:gridCol w="3178969">
                  <a:extLst>
                    <a:ext uri="{9D8B030D-6E8A-4147-A177-3AD203B41FA5}">
                      <a16:colId xmlns:a16="http://schemas.microsoft.com/office/drawing/2014/main" val="2442149888"/>
                    </a:ext>
                  </a:extLst>
                </a:gridCol>
              </a:tblGrid>
              <a:tr h="533400">
                <a:tc>
                  <a:txBody>
                    <a:bodyPr/>
                    <a:lstStyle/>
                    <a:p>
                      <a:r>
                        <a:rPr lang="en-US" b="1" dirty="0"/>
                        <a:t>Data  Points</a:t>
                      </a:r>
                    </a:p>
                  </a:txBody>
                  <a:tcPr/>
                </a:tc>
                <a:tc>
                  <a:txBody>
                    <a:bodyPr/>
                    <a:lstStyle/>
                    <a:p>
                      <a:r>
                        <a:rPr lang="en-US" b="1" dirty="0"/>
                        <a:t>Assigned Cluster center</a:t>
                      </a:r>
                    </a:p>
                  </a:txBody>
                  <a:tcPr/>
                </a:tc>
                <a:extLst>
                  <a:ext uri="{0D108BD9-81ED-4DB2-BD59-A6C34878D82A}">
                    <a16:rowId xmlns:a16="http://schemas.microsoft.com/office/drawing/2014/main" val="1835665039"/>
                  </a:ext>
                </a:extLst>
              </a:tr>
              <a:tr h="533400">
                <a:tc>
                  <a:txBody>
                    <a:bodyPr/>
                    <a:lstStyle/>
                    <a:p>
                      <a:r>
                        <a:rPr lang="en-US" dirty="0"/>
                        <a:t>A1(2, 10): Nearest to</a:t>
                      </a:r>
                    </a:p>
                  </a:txBody>
                  <a:tcPr/>
                </a:tc>
                <a:tc>
                  <a:txBody>
                    <a:bodyPr/>
                    <a:lstStyle/>
                    <a:p>
                      <a:r>
                        <a:rPr lang="en-US" dirty="0"/>
                        <a:t>Center 1</a:t>
                      </a:r>
                    </a:p>
                  </a:txBody>
                  <a:tcPr/>
                </a:tc>
                <a:extLst>
                  <a:ext uri="{0D108BD9-81ED-4DB2-BD59-A6C34878D82A}">
                    <a16:rowId xmlns:a16="http://schemas.microsoft.com/office/drawing/2014/main" val="2929925635"/>
                  </a:ext>
                </a:extLst>
              </a:tr>
              <a:tr h="533400">
                <a:tc>
                  <a:txBody>
                    <a:bodyPr/>
                    <a:lstStyle/>
                    <a:p>
                      <a:r>
                        <a:rPr lang="en-US" dirty="0"/>
                        <a:t>A2(2, 5): Nearest to</a:t>
                      </a:r>
                    </a:p>
                  </a:txBody>
                  <a:tcPr/>
                </a:tc>
                <a:tc>
                  <a:txBody>
                    <a:bodyPr/>
                    <a:lstStyle/>
                    <a:p>
                      <a:r>
                        <a:rPr lang="en-US" dirty="0"/>
                        <a:t>Center 3</a:t>
                      </a:r>
                    </a:p>
                  </a:txBody>
                  <a:tcPr/>
                </a:tc>
                <a:extLst>
                  <a:ext uri="{0D108BD9-81ED-4DB2-BD59-A6C34878D82A}">
                    <a16:rowId xmlns:a16="http://schemas.microsoft.com/office/drawing/2014/main" val="1214302468"/>
                  </a:ext>
                </a:extLst>
              </a:tr>
              <a:tr h="533400">
                <a:tc>
                  <a:txBody>
                    <a:bodyPr/>
                    <a:lstStyle/>
                    <a:p>
                      <a:r>
                        <a:rPr lang="en-US" dirty="0"/>
                        <a:t>A3(8, 4): Nearest to</a:t>
                      </a:r>
                    </a:p>
                  </a:txBody>
                  <a:tcPr/>
                </a:tc>
                <a:tc>
                  <a:txBody>
                    <a:bodyPr/>
                    <a:lstStyle/>
                    <a:p>
                      <a:r>
                        <a:rPr lang="en-US" dirty="0"/>
                        <a:t>Center 2</a:t>
                      </a:r>
                    </a:p>
                  </a:txBody>
                  <a:tcPr/>
                </a:tc>
                <a:extLst>
                  <a:ext uri="{0D108BD9-81ED-4DB2-BD59-A6C34878D82A}">
                    <a16:rowId xmlns:a16="http://schemas.microsoft.com/office/drawing/2014/main" val="2970554157"/>
                  </a:ext>
                </a:extLst>
              </a:tr>
              <a:tr h="533400">
                <a:tc>
                  <a:txBody>
                    <a:bodyPr/>
                    <a:lstStyle/>
                    <a:p>
                      <a:r>
                        <a:rPr lang="en-US" dirty="0"/>
                        <a:t>A4(5, 8): Nearest to</a:t>
                      </a:r>
                    </a:p>
                  </a:txBody>
                  <a:tcPr/>
                </a:tc>
                <a:tc>
                  <a:txBody>
                    <a:bodyPr/>
                    <a:lstStyle/>
                    <a:p>
                      <a:r>
                        <a:rPr lang="en-US" dirty="0">
                          <a:solidFill>
                            <a:schemeClr val="tx1"/>
                          </a:solidFill>
                        </a:rPr>
                        <a:t>Center 1</a:t>
                      </a:r>
                    </a:p>
                  </a:txBody>
                  <a:tcPr/>
                </a:tc>
                <a:extLst>
                  <a:ext uri="{0D108BD9-81ED-4DB2-BD59-A6C34878D82A}">
                    <a16:rowId xmlns:a16="http://schemas.microsoft.com/office/drawing/2014/main" val="3081839262"/>
                  </a:ext>
                </a:extLst>
              </a:tr>
              <a:tr h="533400">
                <a:tc>
                  <a:txBody>
                    <a:bodyPr/>
                    <a:lstStyle/>
                    <a:p>
                      <a:r>
                        <a:rPr lang="en-US" dirty="0"/>
                        <a:t>A5(7, 5): Nearest to</a:t>
                      </a:r>
                    </a:p>
                  </a:txBody>
                  <a:tcPr/>
                </a:tc>
                <a:tc>
                  <a:txBody>
                    <a:bodyPr/>
                    <a:lstStyle/>
                    <a:p>
                      <a:r>
                        <a:rPr lang="en-US" dirty="0"/>
                        <a:t>Center 2</a:t>
                      </a:r>
                    </a:p>
                  </a:txBody>
                  <a:tcPr/>
                </a:tc>
                <a:extLst>
                  <a:ext uri="{0D108BD9-81ED-4DB2-BD59-A6C34878D82A}">
                    <a16:rowId xmlns:a16="http://schemas.microsoft.com/office/drawing/2014/main" val="33930079"/>
                  </a:ext>
                </a:extLst>
              </a:tr>
              <a:tr h="533400">
                <a:tc>
                  <a:txBody>
                    <a:bodyPr/>
                    <a:lstStyle/>
                    <a:p>
                      <a:r>
                        <a:rPr lang="en-US" dirty="0"/>
                        <a:t>A6(6, 4): Nearest to</a:t>
                      </a:r>
                    </a:p>
                  </a:txBody>
                  <a:tcPr/>
                </a:tc>
                <a:tc>
                  <a:txBody>
                    <a:bodyPr/>
                    <a:lstStyle/>
                    <a:p>
                      <a:r>
                        <a:rPr lang="en-US" dirty="0"/>
                        <a:t>Center 2</a:t>
                      </a:r>
                    </a:p>
                  </a:txBody>
                  <a:tcPr/>
                </a:tc>
                <a:extLst>
                  <a:ext uri="{0D108BD9-81ED-4DB2-BD59-A6C34878D82A}">
                    <a16:rowId xmlns:a16="http://schemas.microsoft.com/office/drawing/2014/main" val="3193471715"/>
                  </a:ext>
                </a:extLst>
              </a:tr>
              <a:tr h="533400">
                <a:tc>
                  <a:txBody>
                    <a:bodyPr/>
                    <a:lstStyle/>
                    <a:p>
                      <a:r>
                        <a:rPr lang="en-US" dirty="0"/>
                        <a:t>A7(1, 2): Nearest to</a:t>
                      </a:r>
                    </a:p>
                  </a:txBody>
                  <a:tcPr/>
                </a:tc>
                <a:tc>
                  <a:txBody>
                    <a:bodyPr/>
                    <a:lstStyle/>
                    <a:p>
                      <a:r>
                        <a:rPr lang="en-US" dirty="0"/>
                        <a:t>Center 3</a:t>
                      </a:r>
                    </a:p>
                  </a:txBody>
                  <a:tcPr/>
                </a:tc>
                <a:extLst>
                  <a:ext uri="{0D108BD9-81ED-4DB2-BD59-A6C34878D82A}">
                    <a16:rowId xmlns:a16="http://schemas.microsoft.com/office/drawing/2014/main" val="646811156"/>
                  </a:ext>
                </a:extLst>
              </a:tr>
              <a:tr h="533400">
                <a:tc>
                  <a:txBody>
                    <a:bodyPr/>
                    <a:lstStyle/>
                    <a:p>
                      <a:r>
                        <a:rPr lang="en-US" dirty="0"/>
                        <a:t>A8(4, 9): Nearest to</a:t>
                      </a:r>
                    </a:p>
                  </a:txBody>
                  <a:tcPr/>
                </a:tc>
                <a:tc>
                  <a:txBody>
                    <a:bodyPr/>
                    <a:lstStyle/>
                    <a:p>
                      <a:r>
                        <a:rPr lang="en-US" dirty="0">
                          <a:solidFill>
                            <a:schemeClr val="tx1"/>
                          </a:solidFill>
                        </a:rPr>
                        <a:t>Center 1</a:t>
                      </a:r>
                    </a:p>
                  </a:txBody>
                  <a:tcPr/>
                </a:tc>
                <a:extLst>
                  <a:ext uri="{0D108BD9-81ED-4DB2-BD59-A6C34878D82A}">
                    <a16:rowId xmlns:a16="http://schemas.microsoft.com/office/drawing/2014/main" val="2005240582"/>
                  </a:ext>
                </a:extLst>
              </a:tr>
            </a:tbl>
          </a:graphicData>
        </a:graphic>
      </p:graphicFrame>
    </p:spTree>
    <p:extLst>
      <p:ext uri="{BB962C8B-B14F-4D97-AF65-F5344CB8AC3E}">
        <p14:creationId xmlns:p14="http://schemas.microsoft.com/office/powerpoint/2010/main" val="1118107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E8F17-B255-49AF-8E4A-0965F51CF81A}"/>
              </a:ext>
            </a:extLst>
          </p:cNvPr>
          <p:cNvSpPr>
            <a:spLocks noGrp="1"/>
          </p:cNvSpPr>
          <p:nvPr>
            <p:ph idx="1"/>
          </p:nvPr>
        </p:nvSpPr>
        <p:spPr>
          <a:xfrm>
            <a:off x="457200" y="914400"/>
            <a:ext cx="8229600" cy="4525963"/>
          </a:xfrm>
        </p:spPr>
        <p:txBody>
          <a:bodyPr/>
          <a:lstStyle/>
          <a:p>
            <a:r>
              <a:rPr lang="en-US" dirty="0"/>
              <a:t>If the new generated cluster is similar to previous cluster then stop the algorithm. Hence final clusters are:</a:t>
            </a:r>
          </a:p>
          <a:p>
            <a:endParaRPr lang="en-US" dirty="0"/>
          </a:p>
          <a:p>
            <a:r>
              <a:rPr lang="en-US" dirty="0"/>
              <a:t>C1{A1(2, 10), A4(5, 8), A8(4, 9)}</a:t>
            </a:r>
          </a:p>
          <a:p>
            <a:r>
              <a:rPr lang="en-US" dirty="0"/>
              <a:t>C2{A3(8, 4), A5(7, 5), A6(6, 4)}</a:t>
            </a:r>
          </a:p>
          <a:p>
            <a:r>
              <a:rPr lang="en-US" dirty="0"/>
              <a:t>C3{A2(2, 5), A7(1, 2)}</a:t>
            </a:r>
          </a:p>
        </p:txBody>
      </p:sp>
    </p:spTree>
    <p:extLst>
      <p:ext uri="{BB962C8B-B14F-4D97-AF65-F5344CB8AC3E}">
        <p14:creationId xmlns:p14="http://schemas.microsoft.com/office/powerpoint/2010/main" val="1404944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Implementation</a:t>
            </a:r>
          </a:p>
        </p:txBody>
      </p:sp>
      <p:sp>
        <p:nvSpPr>
          <p:cNvPr id="3" name="Content Placeholder 2"/>
          <p:cNvSpPr>
            <a:spLocks noGrp="1"/>
          </p:cNvSpPr>
          <p:nvPr>
            <p:ph idx="1"/>
          </p:nvPr>
        </p:nvSpPr>
        <p:spPr/>
        <p:txBody>
          <a:bodyPr>
            <a:normAutofit fontScale="92500"/>
          </a:bodyPr>
          <a:lstStyle/>
          <a:p>
            <a:r>
              <a:rPr lang="en-US" dirty="0"/>
              <a:t>from </a:t>
            </a:r>
            <a:r>
              <a:rPr lang="en-US" dirty="0" err="1"/>
              <a:t>sklearn.datasets</a:t>
            </a:r>
            <a:r>
              <a:rPr lang="en-US" dirty="0"/>
              <a:t> import </a:t>
            </a:r>
            <a:r>
              <a:rPr lang="en-US" dirty="0" err="1"/>
              <a:t>make_blobs</a:t>
            </a:r>
            <a:endParaRPr lang="en-US" dirty="0"/>
          </a:p>
          <a:p>
            <a:r>
              <a:rPr lang="en-US" dirty="0" err="1"/>
              <a:t>X,y</a:t>
            </a:r>
            <a:r>
              <a:rPr lang="en-US" dirty="0"/>
              <a:t>= </a:t>
            </a:r>
            <a:r>
              <a:rPr lang="en-US" dirty="0" err="1"/>
              <a:t>make_blobs</a:t>
            </a:r>
            <a:r>
              <a:rPr lang="en-US" dirty="0"/>
              <a:t>(</a:t>
            </a:r>
            <a:r>
              <a:rPr lang="en-US" dirty="0" err="1"/>
              <a:t>n_samples</a:t>
            </a:r>
            <a:r>
              <a:rPr lang="en-US" dirty="0"/>
              <a:t>=150, </a:t>
            </a:r>
            <a:r>
              <a:rPr lang="en-US" dirty="0" err="1"/>
              <a:t>n_features</a:t>
            </a:r>
            <a:r>
              <a:rPr lang="en-US" dirty="0"/>
              <a:t>=2, centers=3, </a:t>
            </a:r>
            <a:r>
              <a:rPr lang="en-US" dirty="0" err="1"/>
              <a:t>cluster_std</a:t>
            </a:r>
            <a:r>
              <a:rPr lang="en-US" dirty="0"/>
              <a:t>=0.5, shuffle=</a:t>
            </a:r>
            <a:r>
              <a:rPr lang="en-US" dirty="0" err="1"/>
              <a:t>True,random_state</a:t>
            </a:r>
            <a:r>
              <a:rPr lang="en-US" dirty="0"/>
              <a:t>=0)</a:t>
            </a:r>
          </a:p>
          <a:p>
            <a:r>
              <a:rPr lang="en-US" dirty="0"/>
              <a:t>import </a:t>
            </a:r>
            <a:r>
              <a:rPr lang="en-US" dirty="0" err="1"/>
              <a:t>matplotlib.pyplot</a:t>
            </a:r>
            <a:r>
              <a:rPr lang="en-US" dirty="0"/>
              <a:t> as </a:t>
            </a:r>
            <a:r>
              <a:rPr lang="en-US" dirty="0" err="1"/>
              <a:t>plt</a:t>
            </a:r>
            <a:endParaRPr lang="en-US" dirty="0"/>
          </a:p>
          <a:p>
            <a:r>
              <a:rPr lang="en-US" dirty="0" err="1"/>
              <a:t>plt.scatter</a:t>
            </a:r>
            <a:r>
              <a:rPr lang="en-US" dirty="0"/>
              <a:t>(X[:,0], X[:,1],c='blue', marker='o', s=30)</a:t>
            </a:r>
          </a:p>
          <a:p>
            <a:r>
              <a:rPr lang="en-US" dirty="0" err="1"/>
              <a:t>plt.grid</a:t>
            </a:r>
            <a:r>
              <a:rPr lang="en-US" dirty="0"/>
              <a:t>()</a:t>
            </a:r>
          </a:p>
          <a:p>
            <a:r>
              <a:rPr lang="en-US" dirty="0" err="1"/>
              <a:t>plt.show</a:t>
            </a:r>
            <a:r>
              <a:rPr lang="en-US" dirty="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r>
              <a:rPr lang="en-US" dirty="0"/>
              <a:t>from </a:t>
            </a:r>
            <a:r>
              <a:rPr lang="en-US" dirty="0" err="1"/>
              <a:t>sklearn.cluster</a:t>
            </a:r>
            <a:r>
              <a:rPr lang="en-US" dirty="0"/>
              <a:t> import </a:t>
            </a:r>
            <a:r>
              <a:rPr lang="en-US" dirty="0" err="1"/>
              <a:t>KMeans</a:t>
            </a:r>
            <a:endParaRPr lang="en-US" dirty="0"/>
          </a:p>
          <a:p>
            <a:r>
              <a:rPr lang="en-US" dirty="0"/>
              <a:t>km= </a:t>
            </a:r>
            <a:r>
              <a:rPr lang="en-US" dirty="0" err="1"/>
              <a:t>KMeans</a:t>
            </a:r>
            <a:r>
              <a:rPr lang="en-US" dirty="0"/>
              <a:t>(</a:t>
            </a:r>
            <a:r>
              <a:rPr lang="en-US" dirty="0" err="1"/>
              <a:t>n_clusters</a:t>
            </a:r>
            <a:r>
              <a:rPr lang="en-US" dirty="0"/>
              <a:t>=3,init='</a:t>
            </a:r>
            <a:r>
              <a:rPr lang="en-US" dirty="0" err="1"/>
              <a:t>random',n_init</a:t>
            </a:r>
            <a:r>
              <a:rPr lang="en-US" dirty="0"/>
              <a:t>=10,max_iter=300, </a:t>
            </a:r>
            <a:r>
              <a:rPr lang="en-US" dirty="0" err="1"/>
              <a:t>random_state</a:t>
            </a:r>
            <a:r>
              <a:rPr lang="en-US" dirty="0"/>
              <a:t>=0)</a:t>
            </a:r>
          </a:p>
          <a:p>
            <a:r>
              <a:rPr lang="en-US" dirty="0" err="1"/>
              <a:t>y_km</a:t>
            </a:r>
            <a:r>
              <a:rPr lang="en-US" dirty="0"/>
              <a:t>= </a:t>
            </a:r>
            <a:r>
              <a:rPr lang="en-US" dirty="0" err="1"/>
              <a:t>km.fit_predict</a:t>
            </a:r>
            <a:r>
              <a:rPr lang="en-US" dirty="0"/>
              <a:t>(X)</a:t>
            </a:r>
          </a:p>
          <a:p>
            <a:pPr algn="just"/>
            <a:r>
              <a:rPr lang="en-US" dirty="0" err="1"/>
              <a:t>plt.scatter</a:t>
            </a:r>
            <a:r>
              <a:rPr lang="en-US" dirty="0"/>
              <a:t>(X[</a:t>
            </a:r>
            <a:r>
              <a:rPr lang="en-US" dirty="0" err="1"/>
              <a:t>y_km</a:t>
            </a:r>
            <a:r>
              <a:rPr lang="en-US" dirty="0"/>
              <a:t> == 0,0],X[</a:t>
            </a:r>
            <a:r>
              <a:rPr lang="en-US" dirty="0" err="1"/>
              <a:t>y_km</a:t>
            </a:r>
            <a:r>
              <a:rPr lang="en-US" dirty="0"/>
              <a:t>==0,1], s=30, c='</a:t>
            </a:r>
            <a:r>
              <a:rPr lang="en-US" dirty="0" err="1"/>
              <a:t>green',marker</a:t>
            </a:r>
            <a:r>
              <a:rPr lang="en-US" dirty="0"/>
              <a:t>='s', label="cluster1")</a:t>
            </a:r>
          </a:p>
          <a:p>
            <a:br>
              <a:rPr lang="en-US" dirty="0"/>
            </a:br>
            <a:r>
              <a:rPr lang="en-US" dirty="0" err="1"/>
              <a:t>plt.scatter</a:t>
            </a:r>
            <a:r>
              <a:rPr lang="en-US" dirty="0"/>
              <a:t>(X[</a:t>
            </a:r>
            <a:r>
              <a:rPr lang="en-US" dirty="0" err="1"/>
              <a:t>y_km</a:t>
            </a:r>
            <a:r>
              <a:rPr lang="en-US" dirty="0"/>
              <a:t> == 1,0],X[</a:t>
            </a:r>
            <a:r>
              <a:rPr lang="en-US" dirty="0" err="1"/>
              <a:t>y_km</a:t>
            </a:r>
            <a:r>
              <a:rPr lang="en-US" dirty="0"/>
              <a:t>==1,1], s=30, c='</a:t>
            </a:r>
            <a:r>
              <a:rPr lang="en-US" dirty="0" err="1"/>
              <a:t>blue',marker</a:t>
            </a:r>
            <a:r>
              <a:rPr lang="en-US" dirty="0"/>
              <a:t>='o', label="cluster2")</a:t>
            </a:r>
          </a:p>
          <a:p>
            <a:br>
              <a:rPr lang="en-US" dirty="0"/>
            </a:br>
            <a:r>
              <a:rPr lang="en-US" dirty="0" err="1"/>
              <a:t>plt.scatter</a:t>
            </a:r>
            <a:r>
              <a:rPr lang="en-US" dirty="0"/>
              <a:t>(X[</a:t>
            </a:r>
            <a:r>
              <a:rPr lang="en-US" dirty="0" err="1"/>
              <a:t>y_km</a:t>
            </a:r>
            <a:r>
              <a:rPr lang="en-US" dirty="0"/>
              <a:t> == 2,0],X[</a:t>
            </a:r>
            <a:r>
              <a:rPr lang="en-US" dirty="0" err="1"/>
              <a:t>y_km</a:t>
            </a:r>
            <a:r>
              <a:rPr lang="en-US" dirty="0"/>
              <a:t>==2,1], s=30, c='</a:t>
            </a:r>
            <a:r>
              <a:rPr lang="en-US" dirty="0" err="1"/>
              <a:t>red',marker</a:t>
            </a:r>
            <a:r>
              <a:rPr lang="en-US" dirty="0"/>
              <a:t>='v', label="cluster3")</a:t>
            </a:r>
          </a:p>
          <a:p>
            <a:br>
              <a:rPr lang="en-US" dirty="0"/>
            </a:br>
            <a:r>
              <a:rPr lang="en-US" dirty="0" err="1"/>
              <a:t>plt.scatter</a:t>
            </a:r>
            <a:r>
              <a:rPr lang="en-US" dirty="0"/>
              <a:t>(</a:t>
            </a:r>
            <a:r>
              <a:rPr lang="en-US" dirty="0" err="1"/>
              <a:t>km.cluster_centers</a:t>
            </a:r>
            <a:r>
              <a:rPr lang="en-US" dirty="0"/>
              <a:t>_[:,0],</a:t>
            </a:r>
            <a:r>
              <a:rPr lang="en-US" dirty="0" err="1"/>
              <a:t>km.cluster_centers</a:t>
            </a:r>
            <a:r>
              <a:rPr lang="en-US" dirty="0"/>
              <a:t>_[:,1],</a:t>
            </a:r>
          </a:p>
          <a:p>
            <a:r>
              <a:rPr lang="en-US" dirty="0"/>
              <a:t>            s=200, marker="*", c="black", label="</a:t>
            </a:r>
            <a:r>
              <a:rPr lang="en-US" dirty="0" err="1"/>
              <a:t>centroids</a:t>
            </a:r>
            <a:r>
              <a:rPr lang="en-US" dirty="0"/>
              <a:t>")</a:t>
            </a:r>
          </a:p>
          <a:p>
            <a:r>
              <a:rPr lang="en-US" dirty="0" err="1"/>
              <a:t>plt.grid</a:t>
            </a:r>
            <a:r>
              <a:rPr lang="en-US" dirty="0"/>
              <a:t>()</a:t>
            </a:r>
          </a:p>
          <a:p>
            <a:r>
              <a:rPr lang="en-US" dirty="0" err="1"/>
              <a:t>plt.show</a:t>
            </a:r>
            <a:r>
              <a:rPr lang="en-US" dirty="0"/>
              <a:t>()</a:t>
            </a:r>
          </a:p>
          <a:p>
            <a:pPr>
              <a:buNone/>
            </a:pPr>
            <a:br>
              <a:rPr lang="en-US" dirty="0"/>
            </a:b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Write a program to implement k-means clustering without using </a:t>
            </a:r>
            <a:r>
              <a:rPr lang="en-US" dirty="0" err="1"/>
              <a:t>sklearn</a:t>
            </a:r>
            <a:r>
              <a:rPr lang="en-US" dirty="0"/>
              <a:t> library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98934" y="984512"/>
            <a:ext cx="8805463" cy="616125"/>
          </a:xfrm>
        </p:spPr>
        <p:txBody>
          <a:bodyPr>
            <a:normAutofit fontScale="90000"/>
          </a:bodyPr>
          <a:lstStyle/>
          <a:p>
            <a:r>
              <a:rPr lang="en-IN" dirty="0">
                <a:solidFill>
                  <a:schemeClr val="accent2">
                    <a:lumMod val="75000"/>
                  </a:schemeClr>
                </a:solidFill>
              </a:rPr>
              <a:t>Cont.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8492948" y="959955"/>
            <a:ext cx="452119" cy="273844"/>
          </a:xfrm>
        </p:spPr>
        <p:txBody>
          <a:bodyPr/>
          <a:lstStyle/>
          <a:p>
            <a:fld id="{80FED9D3-AF84-488D-8A6A-726D5349CDAB}" type="slidenum">
              <a:rPr lang="en-IN" sz="2100">
                <a:solidFill>
                  <a:schemeClr val="accent2">
                    <a:lumMod val="40000"/>
                    <a:lumOff val="60000"/>
                  </a:schemeClr>
                </a:solidFill>
              </a:rPr>
              <a:pPr/>
              <a:t>4</a:t>
            </a:fld>
            <a:endParaRPr lang="en-IN" sz="21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198934" y="1705340"/>
                <a:ext cx="8805463" cy="4168149"/>
              </a:xfrm>
            </p:spPr>
            <p:txBody>
              <a:bodyPr>
                <a:noAutofit/>
              </a:bodyPr>
              <a:lstStyle/>
              <a:p>
                <a:pPr>
                  <a:buFont typeface="Wingdings" panose="05000000000000000000" pitchFamily="2" charset="2"/>
                  <a:buChar char="§"/>
                </a:pPr>
                <a:r>
                  <a:rPr lang="en-GB" sz="1950" dirty="0">
                    <a:latin typeface="Abadi Extra Light" panose="020B0204020104020204" pitchFamily="34" charset="0"/>
                  </a:rPr>
                  <a:t>It’s about learning interesting/useful structures in the data (</a:t>
                </a:r>
                <a:r>
                  <a:rPr lang="en-GB" sz="1950" dirty="0" err="1">
                    <a:latin typeface="Abadi Extra Light" panose="020B0204020104020204" pitchFamily="34" charset="0"/>
                  </a:rPr>
                  <a:t>unsupervisedly</a:t>
                </a:r>
                <a:r>
                  <a:rPr lang="en-GB" sz="1950" dirty="0">
                    <a:latin typeface="Abadi Extra Light" panose="020B0204020104020204" pitchFamily="34" charset="0"/>
                  </a:rPr>
                  <a:t>!)</a:t>
                </a:r>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There is no supervision (no labels/responses), only inputs </a:t>
                </a:r>
                <a14:m>
                  <m:oMath xmlns:m="http://schemas.openxmlformats.org/officeDocument/2006/math">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1</m:t>
                        </m:r>
                      </m:sub>
                    </m:sSub>
                    <m:r>
                      <a:rPr lang="en-IN" sz="1950" i="1">
                        <a:latin typeface="Cambria Math" panose="02040503050406030204" pitchFamily="18" charset="0"/>
                      </a:rPr>
                      <m:t>,</m:t>
                    </m:r>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2</m:t>
                        </m:r>
                      </m:sub>
                    </m:sSub>
                    <m:r>
                      <a:rPr lang="en-IN" sz="1950" i="1">
                        <a:latin typeface="Cambria Math" panose="02040503050406030204" pitchFamily="18" charset="0"/>
                      </a:rPr>
                      <m:t>,…, </m:t>
                    </m:r>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𝑁</m:t>
                        </m:r>
                      </m:sub>
                    </m:sSub>
                  </m:oMath>
                </a14:m>
                <a:endParaRPr lang="en-GB" sz="1950" dirty="0">
                  <a:latin typeface="Abadi Extra Light" panose="020B0204020104020204" pitchFamily="34" charset="0"/>
                </a:endParaRP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Some examples of unsupervised learning</a:t>
                </a:r>
              </a:p>
              <a:p>
                <a:pPr lvl="1">
                  <a:buFont typeface="Wingdings" panose="05000000000000000000" pitchFamily="2" charset="2"/>
                  <a:buChar char="§"/>
                </a:pPr>
                <a:r>
                  <a:rPr lang="en-GB" sz="1650" dirty="0">
                    <a:solidFill>
                      <a:srgbClr val="0000FF"/>
                    </a:solidFill>
                    <a:latin typeface="Abadi Extra Light" panose="020B0204020104020204" pitchFamily="34" charset="0"/>
                  </a:rPr>
                  <a:t>Clustering:</a:t>
                </a:r>
                <a:r>
                  <a:rPr lang="en-GB" sz="1650" dirty="0">
                    <a:latin typeface="Abadi Extra Light" panose="020B0204020104020204" pitchFamily="34" charset="0"/>
                  </a:rPr>
                  <a:t> Grouping similar inputs together (and dissimilar ones far apart)</a:t>
                </a:r>
              </a:p>
              <a:p>
                <a:pPr lvl="1">
                  <a:buFont typeface="Wingdings" panose="05000000000000000000" pitchFamily="2" charset="2"/>
                  <a:buChar char="§"/>
                </a:pPr>
                <a:r>
                  <a:rPr lang="en-GB" sz="1650" dirty="0">
                    <a:solidFill>
                      <a:srgbClr val="0000FF"/>
                    </a:solidFill>
                    <a:latin typeface="Abadi Extra Light" panose="020B0204020104020204" pitchFamily="34" charset="0"/>
                  </a:rPr>
                  <a:t>Dimensionality Reduction: </a:t>
                </a:r>
                <a:r>
                  <a:rPr lang="en-GB" sz="1650" dirty="0">
                    <a:latin typeface="Abadi Extra Light" panose="020B0204020104020204" pitchFamily="34" charset="0"/>
                  </a:rPr>
                  <a:t>Reducing the data dimensionality</a:t>
                </a:r>
              </a:p>
              <a:p>
                <a:pPr lvl="1">
                  <a:buFont typeface="Wingdings" panose="05000000000000000000" pitchFamily="2" charset="2"/>
                  <a:buChar char="§"/>
                </a:pPr>
                <a:r>
                  <a:rPr lang="en-GB" sz="1650" dirty="0">
                    <a:solidFill>
                      <a:srgbClr val="0000FF"/>
                    </a:solidFill>
                    <a:latin typeface="Abadi Extra Light" panose="020B0204020104020204" pitchFamily="34" charset="0"/>
                  </a:rPr>
                  <a:t>Estimating the probability density of data </a:t>
                </a:r>
                <a:r>
                  <a:rPr lang="en-GB" sz="1650" dirty="0">
                    <a:latin typeface="Abadi Extra Light" panose="020B0204020104020204" pitchFamily="34" charset="0"/>
                  </a:rPr>
                  <a:t>(which distribution “generated” the data)</a:t>
                </a:r>
              </a:p>
              <a:p>
                <a:pPr lvl="1">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Most </a:t>
                </a:r>
                <a:r>
                  <a:rPr lang="en-GB" sz="1950" dirty="0" err="1">
                    <a:latin typeface="Abadi Extra Light" panose="020B0204020104020204" pitchFamily="34" charset="0"/>
                  </a:rPr>
                  <a:t>unsup</a:t>
                </a:r>
                <a:r>
                  <a:rPr lang="en-GB" sz="1950" dirty="0">
                    <a:latin typeface="Abadi Extra Light" panose="020B0204020104020204" pitchFamily="34" charset="0"/>
                  </a:rPr>
                  <a:t>. learning algos can also be seen as learning a </a:t>
                </a:r>
                <a:r>
                  <a:rPr lang="en-GB" sz="1950" dirty="0">
                    <a:solidFill>
                      <a:srgbClr val="0000FF"/>
                    </a:solidFill>
                    <a:latin typeface="Abadi Extra Light" panose="020B0204020104020204" pitchFamily="34" charset="0"/>
                  </a:rPr>
                  <a:t>new representation </a:t>
                </a:r>
                <a:r>
                  <a:rPr lang="en-GB" sz="1950" dirty="0">
                    <a:latin typeface="Abadi Extra Light" panose="020B0204020104020204" pitchFamily="34" charset="0"/>
                  </a:rPr>
                  <a:t>of data</a:t>
                </a:r>
              </a:p>
              <a:p>
                <a:pPr>
                  <a:buFont typeface="Wingdings" panose="05000000000000000000" pitchFamily="2" charset="2"/>
                  <a:buChar char="§"/>
                </a:pPr>
                <a:endParaRPr lang="en-GB" sz="100" dirty="0">
                  <a:latin typeface="Abadi Extra Light" panose="020B0204020104020204" pitchFamily="34" charset="0"/>
                </a:endParaRPr>
              </a:p>
              <a:p>
                <a:pPr lvl="1">
                  <a:buFont typeface="Wingdings" panose="05000000000000000000" pitchFamily="2" charset="2"/>
                  <a:buChar char="§"/>
                </a:pPr>
                <a:r>
                  <a:rPr lang="en-GB" sz="1650" dirty="0">
                    <a:latin typeface="Abadi Extra Light" panose="020B0204020104020204" pitchFamily="34" charset="0"/>
                  </a:rPr>
                  <a:t>For example, hard clustering can be used to get a </a:t>
                </a:r>
                <a:r>
                  <a:rPr lang="en-GB" sz="1650" dirty="0">
                    <a:solidFill>
                      <a:srgbClr val="0000FF"/>
                    </a:solidFill>
                    <a:latin typeface="Abadi Extra Light" panose="020B0204020104020204" pitchFamily="34" charset="0"/>
                  </a:rPr>
                  <a:t>one-hot representation</a:t>
                </a:r>
              </a:p>
              <a:p>
                <a:pPr marL="0" indent="0">
                  <a:buNone/>
                </a:pPr>
                <a:endParaRPr lang="en-GB" sz="6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198934" y="1705340"/>
                <a:ext cx="8805463" cy="4168149"/>
              </a:xfrm>
              <a:blipFill>
                <a:blip r:embed="rId3"/>
                <a:stretch>
                  <a:fillRect l="-623" t="-878" r="-623"/>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B87DFC45-E397-4F8C-AD05-9EEDB00978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2123" y="4962124"/>
            <a:ext cx="4557713" cy="842963"/>
          </a:xfrm>
          <a:prstGeom prst="rect">
            <a:avLst/>
          </a:prstGeom>
          <a:noFill/>
          <a:extLst>
            <a:ext uri="{909E8E84-426E-40DD-AFC4-6F175D3DCCD1}">
              <a14:hiddenFill xmlns:a14="http://schemas.microsoft.com/office/drawing/2010/main">
                <a:solidFill>
                  <a:srgbClr val="FFFFFF"/>
                </a:solidFill>
              </a14:hiddenFill>
            </a:ext>
          </a:extLst>
        </p:spPr>
      </p:pic>
      <p:sp>
        <p:nvSpPr>
          <p:cNvPr id="17" name="Speech Bubble: Rectangle 16">
            <a:extLst>
              <a:ext uri="{FF2B5EF4-FFF2-40B4-BE49-F238E27FC236}">
                <a16:creationId xmlns:a16="http://schemas.microsoft.com/office/drawing/2014/main" id="{426600CF-B732-4708-B741-BA6A2DFA0942}"/>
              </a:ext>
            </a:extLst>
          </p:cNvPr>
          <p:cNvSpPr/>
          <p:nvPr/>
        </p:nvSpPr>
        <p:spPr>
          <a:xfrm>
            <a:off x="139603" y="5040952"/>
            <a:ext cx="2193278" cy="538071"/>
          </a:xfrm>
          <a:prstGeom prst="wedgeRectCallout">
            <a:avLst>
              <a:gd name="adj1" fmla="val 41332"/>
              <a:gd name="adj2" fmla="val -9173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Each point belongs deterministically to a single cluster</a:t>
            </a:r>
          </a:p>
        </p:txBody>
      </p:sp>
    </p:spTree>
    <p:custDataLst>
      <p:tags r:id="rId1"/>
    </p:custDataLst>
    <p:extLst>
      <p:ext uri="{BB962C8B-B14F-4D97-AF65-F5344CB8AC3E}">
        <p14:creationId xmlns:p14="http://schemas.microsoft.com/office/powerpoint/2010/main" val="911810579"/>
      </p:ext>
    </p:extLst>
  </p:cSld>
  <p:clrMapOvr>
    <a:masterClrMapping/>
  </p:clrMapOvr>
  <mc:AlternateContent xmlns:mc="http://schemas.openxmlformats.org/markup-compatibility/2006" xmlns:p14="http://schemas.microsoft.com/office/powerpoint/2010/main">
    <mc:Choice Requires="p14">
      <p:transition spd="slow" p14:dur="2000" advTm="322644"/>
    </mc:Choice>
    <mc:Fallback xmlns="">
      <p:transition spd="slow" advTm="322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wipe(down)">
                                      <p:cBhvr>
                                        <p:cTn id="5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Write a program to implement </a:t>
            </a:r>
            <a:r>
              <a:rPr lang="en-US" dirty="0" err="1"/>
              <a:t>Kmeans</a:t>
            </a:r>
            <a:r>
              <a:rPr lang="en-US" dirty="0"/>
              <a:t> clustering on any dataset from UCI ML repository/</a:t>
            </a:r>
            <a:r>
              <a:rPr lang="en-US" dirty="0" err="1"/>
              <a:t>Kaggle</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1066165"/>
                <a:ext cx="8671926" cy="5134611"/>
              </a:xfrm>
            </p:spPr>
            <p:txBody>
              <a:bodyPr>
                <a:noAutofit/>
              </a:bodyPr>
              <a:lstStyle/>
              <a:p>
                <a:pPr marL="0" indent="0" algn="just">
                  <a:buNone/>
                </a:pPr>
                <a:r>
                  <a:rPr lang="en-IN" sz="2000" b="1" dirty="0">
                    <a:solidFill>
                      <a:srgbClr val="FF0000"/>
                    </a:solidFill>
                    <a:latin typeface="Times New Roman" pitchFamily="18" charset="0"/>
                    <a:cs typeface="Times New Roman" pitchFamily="18" charset="0"/>
                  </a:rPr>
                  <a:t>Let us analyse the k-Means algorithm and discuss the pros and cons of the algorithm. </a:t>
                </a:r>
              </a:p>
              <a:p>
                <a:pPr marL="0" indent="0" algn="just">
                  <a:buNone/>
                </a:pPr>
                <a:r>
                  <a:rPr lang="en-IN" sz="2000" b="1" dirty="0">
                    <a:solidFill>
                      <a:srgbClr val="FF0000"/>
                    </a:solidFill>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b="1" dirty="0">
                    <a:solidFill>
                      <a:srgbClr val="FF0000"/>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𝒙</m:t>
                    </m:r>
                  </m:oMath>
                </a14:m>
                <a:r>
                  <a:rPr lang="en-IN" sz="1800" b="1" dirty="0">
                    <a:solidFill>
                      <a:srgbClr val="FF0000"/>
                    </a:solidFill>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𝒏</m:t>
                    </m:r>
                  </m:oMath>
                </a14:m>
                <a:r>
                  <a:rPr lang="en-IN" sz="2000" b="1" dirty="0">
                    <a:solidFill>
                      <a:srgbClr val="FF0000"/>
                    </a:solidFill>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b="1" i="1" dirty="0" smtClean="0">
                            <a:solidFill>
                              <a:srgbClr val="FF0000"/>
                            </a:solidFill>
                            <a:latin typeface="Cambria Math" panose="02040503050406030204" pitchFamily="18" charset="0"/>
                            <a:cs typeface="Times New Roman" pitchFamily="18" charset="0"/>
                          </a:rPr>
                        </m:ctrlPr>
                      </m:sSubPr>
                      <m:e>
                        <m:r>
                          <a:rPr lang="en-IN" sz="2000" b="1" i="1" dirty="0" smtClean="0">
                            <a:solidFill>
                              <a:srgbClr val="FF0000"/>
                            </a:solidFill>
                            <a:latin typeface="Cambria Math"/>
                            <a:cs typeface="Times New Roman" pitchFamily="18" charset="0"/>
                          </a:rPr>
                          <m:t>𝑪</m:t>
                        </m:r>
                      </m:e>
                      <m:sub>
                        <m:r>
                          <a:rPr lang="en-IN" sz="2000" b="1" i="1" dirty="0" smtClean="0">
                            <a:solidFill>
                              <a:srgbClr val="FF0000"/>
                            </a:solidFill>
                            <a:latin typeface="Cambria Math"/>
                            <a:cs typeface="Times New Roman" pitchFamily="18" charset="0"/>
                          </a:rPr>
                          <m:t>𝒊</m:t>
                        </m:r>
                        <m:r>
                          <a:rPr lang="en-IN" sz="2000" b="1" i="1" dirty="0" smtClean="0">
                            <a:solidFill>
                              <a:srgbClr val="FF0000"/>
                            </a:solidFill>
                            <a:latin typeface="Cambria Math"/>
                            <a:cs typeface="Times New Roman" pitchFamily="18" charset="0"/>
                          </a:rPr>
                          <m:t> </m:t>
                        </m:r>
                      </m:sub>
                    </m:sSub>
                  </m:oMath>
                </a14:m>
                <a:r>
                  <a:rPr lang="en-IN" sz="2000" b="1" dirty="0">
                    <a:solidFill>
                      <a:srgbClr val="FF0000"/>
                    </a:solidFill>
                    <a:latin typeface="Times New Roman" pitchFamily="18" charset="0"/>
                    <a:cs typeface="Times New Roman" pitchFamily="18" charset="0"/>
                  </a:rPr>
                  <a:t>: the </a:t>
                </a:r>
                <a:r>
                  <a:rPr lang="en-IN" sz="2000" b="1" i="1" dirty="0">
                    <a:solidFill>
                      <a:srgbClr val="FF0000"/>
                    </a:solidFill>
                    <a:latin typeface="Times New Roman" pitchFamily="18" charset="0"/>
                    <a:cs typeface="Times New Roman" pitchFamily="18" charset="0"/>
                  </a:rPr>
                  <a:t>i-</a:t>
                </a:r>
                <a:r>
                  <a:rPr lang="en-IN" sz="2000" b="1" i="1" dirty="0" err="1">
                    <a:solidFill>
                      <a:srgbClr val="FF0000"/>
                    </a:solidFill>
                    <a:latin typeface="Times New Roman" pitchFamily="18" charset="0"/>
                    <a:cs typeface="Times New Roman" pitchFamily="18" charset="0"/>
                  </a:rPr>
                  <a:t>th</a:t>
                </a:r>
                <a:r>
                  <a:rPr lang="en-IN" sz="2000" b="1" dirty="0">
                    <a:solidFill>
                      <a:srgbClr val="FF0000"/>
                    </a:solidFill>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panose="02040503050406030204" pitchFamily="18" charset="0"/>
                            <a:cs typeface="Times New Roman" pitchFamily="18" charset="0"/>
                          </a:rPr>
                        </m:ctrlPr>
                      </m:sSubPr>
                      <m:e>
                        <m:r>
                          <a:rPr lang="en-IN" sz="2000" b="1" i="1" dirty="0" smtClean="0">
                            <a:solidFill>
                              <a:srgbClr val="FF0000"/>
                            </a:solidFill>
                            <a:latin typeface="Cambria Math"/>
                            <a:cs typeface="Times New Roman" pitchFamily="18" charset="0"/>
                          </a:rPr>
                          <m:t>𝒄</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a:solidFill>
                      <a:srgbClr val="FF0000"/>
                    </a:solidFill>
                    <a:latin typeface="Times New Roman" pitchFamily="18" charset="0"/>
                    <a:cs typeface="Times New Roman" pitchFamily="18" charset="0"/>
                  </a:rPr>
                  <a:t>: the centroid of cluster </a:t>
                </a:r>
                <a14:m>
                  <m:oMath xmlns:m="http://schemas.openxmlformats.org/officeDocument/2006/math">
                    <m:sSub>
                      <m:sSubPr>
                        <m:ctrlPr>
                          <a:rPr lang="en-IN" sz="2000" b="1" i="1" dirty="0" smtClean="0">
                            <a:solidFill>
                              <a:srgbClr val="FF0000"/>
                            </a:solidFill>
                            <a:latin typeface="Cambria Math" panose="02040503050406030204" pitchFamily="18" charset="0"/>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panose="02040503050406030204" pitchFamily="18" charset="0"/>
                            <a:cs typeface="Times New Roman" pitchFamily="18" charset="0"/>
                          </a:rPr>
                        </m:ctrlPr>
                      </m:sSubPr>
                      <m:e>
                        <m:r>
                          <a:rPr lang="en-IN" sz="2000" b="1" i="1" dirty="0" smtClean="0">
                            <a:solidFill>
                              <a:srgbClr val="FF0000"/>
                            </a:solidFill>
                            <a:latin typeface="Cambria Math"/>
                            <a:cs typeface="Times New Roman" pitchFamily="18" charset="0"/>
                          </a:rPr>
                          <m:t>𝒏</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a:solidFill>
                      <a:srgbClr val="FF0000"/>
                    </a:solidFill>
                    <a:latin typeface="Times New Roman" pitchFamily="18" charset="0"/>
                    <a:cs typeface="Times New Roman" pitchFamily="18" charset="0"/>
                  </a:rPr>
                  <a:t>: number of objects in the cluster </a:t>
                </a:r>
                <a14:m>
                  <m:oMath xmlns:m="http://schemas.openxmlformats.org/officeDocument/2006/math">
                    <m:sSub>
                      <m:sSubPr>
                        <m:ctrlPr>
                          <a:rPr lang="en-IN" sz="2000" b="1" i="1" dirty="0" smtClean="0">
                            <a:solidFill>
                              <a:srgbClr val="FF0000"/>
                            </a:solidFill>
                            <a:latin typeface="Cambria Math" panose="02040503050406030204" pitchFamily="18" charset="0"/>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b="1" i="1" dirty="0">
                        <a:solidFill>
                          <a:srgbClr val="FF0000"/>
                        </a:solidFill>
                        <a:latin typeface="Cambria Math"/>
                        <a:cs typeface="Times New Roman" pitchFamily="18" charset="0"/>
                      </a:rPr>
                      <m:t>𝒄</m:t>
                    </m:r>
                  </m:oMath>
                </a14:m>
                <a:r>
                  <a:rPr lang="en-IN" sz="2000" b="1" dirty="0">
                    <a:solidFill>
                      <a:srgbClr val="FF0000"/>
                    </a:solidFill>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 </m:t>
                    </m:r>
                  </m:oMath>
                </a14:m>
                <a:r>
                  <a:rPr lang="en-IN" sz="2000" b="1" dirty="0">
                    <a:solidFill>
                      <a:srgbClr val="FF0000"/>
                    </a:solidFill>
                    <a:latin typeface="Times New Roman" pitchFamily="18" charset="0"/>
                    <a:cs typeface="Times New Roman" pitchFamily="18" charset="0"/>
                  </a:rPr>
                  <a:t>: number of clusters</a:t>
                </a:r>
              </a:p>
              <a:p>
                <a:pPr lvl="1"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1066165"/>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89877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457200" indent="-457200" algn="just">
                  <a:buClr>
                    <a:srgbClr val="0B5ED7"/>
                  </a:buClr>
                  <a:buAutoNum type="arabicPeriod"/>
                </a:pPr>
                <a:r>
                  <a:rPr lang="en-IN" sz="2000" b="1" dirty="0">
                    <a:solidFill>
                      <a:srgbClr val="FF0000"/>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The k-means algorithm produces only one set of clusters, for which, user must specify the desired number,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In fact,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should be the best guess on the number of clusters present in the given data. Choosing the best value of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There is no principled way to know what the value of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The process is stopped when two consecutive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Normally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𝒏</m:t>
                    </m:r>
                  </m:oMath>
                </a14:m>
                <a:r>
                  <a:rPr lang="en-IN" sz="2000" b="1" dirty="0">
                    <a:solidFill>
                      <a:srgbClr val="FF0000"/>
                    </a:solidFill>
                    <a:latin typeface="Times New Roman" pitchFamily="18" charset="0"/>
                    <a:cs typeface="Times New Roman" pitchFamily="18" charset="0"/>
                  </a:rPr>
                  <a:t> and there is heuristic to follow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ea typeface="Cambria Math"/>
                        <a:cs typeface="Times New Roman" pitchFamily="18" charset="0"/>
                      </a:rPr>
                      <m:t>≈</m:t>
                    </m:r>
                    <m:rad>
                      <m:radPr>
                        <m:degHide m:val="on"/>
                        <m:ctrlPr>
                          <a:rPr lang="en-IN" sz="2000" b="1" i="1" smtClean="0">
                            <a:solidFill>
                              <a:srgbClr val="FF0000"/>
                            </a:solidFill>
                            <a:latin typeface="Cambria Math" panose="02040503050406030204" pitchFamily="18" charset="0"/>
                            <a:ea typeface="Cambria Math"/>
                            <a:cs typeface="Times New Roman" pitchFamily="18" charset="0"/>
                          </a:rPr>
                        </m:ctrlPr>
                      </m:radPr>
                      <m:deg/>
                      <m:e>
                        <m:r>
                          <a:rPr lang="en-IN" sz="2000" b="1" i="1" smtClean="0">
                            <a:solidFill>
                              <a:srgbClr val="FF0000"/>
                            </a:solidFill>
                            <a:latin typeface="Cambria Math"/>
                            <a:ea typeface="Cambria Math"/>
                            <a:cs typeface="Times New Roman" pitchFamily="18" charset="0"/>
                          </a:rPr>
                          <m:t>𝒏</m:t>
                        </m:r>
                      </m:e>
                    </m:rad>
                  </m:oMath>
                </a14:m>
                <a:r>
                  <a:rPr lang="en-IN" sz="2000" b="1" dirty="0">
                    <a:solidFill>
                      <a:srgbClr val="FF0000"/>
                    </a:solidFill>
                    <a:latin typeface="Times New Roman" pitchFamily="18" charset="0"/>
                    <a:cs typeface="Times New Roman" pitchFamily="18" charset="0"/>
                  </a:rPr>
                  <a:t>.</a:t>
                </a:r>
              </a:p>
              <a:p>
                <a:pPr marL="822960" lvl="1" indent="-457200" algn="just">
                  <a:buClr>
                    <a:srgbClr val="0B5ED7"/>
                  </a:buClr>
                  <a:buFont typeface="Arial" pitchFamily="34" charset="0"/>
                  <a:buChar char="•"/>
                </a:pPr>
                <a:endParaRPr lang="en-IN" sz="2000" b="1" dirty="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a:solidFill>
                    <a:srgbClr val="FF0000"/>
                  </a:solidFill>
                  <a:latin typeface="Times New Roman" pitchFamily="18" charset="0"/>
                  <a:cs typeface="Times New Roman" pitchFamily="18" charset="0"/>
                </a:endParaRP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562" t="-594" r="-773" b="-7363"/>
                </a:stretch>
              </a:blipFill>
            </p:spPr>
            <p:txBody>
              <a:bodyPr/>
              <a:lstStyle/>
              <a:p>
                <a:r>
                  <a:rPr lang="en-IN">
                    <a:noFill/>
                  </a:rPr>
                  <a:t> </a:t>
                </a:r>
              </a:p>
            </p:txBody>
          </p:sp>
        </mc:Fallback>
      </mc:AlternateContent>
    </p:spTree>
    <p:extLst>
      <p:ext uri="{BB962C8B-B14F-4D97-AF65-F5344CB8AC3E}">
        <p14:creationId xmlns:p14="http://schemas.microsoft.com/office/powerpoint/2010/main" val="217739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k versus cluster quality</a:t>
                </a:r>
              </a:p>
              <a:p>
                <a:pPr marL="0" indent="0" algn="just">
                  <a:buClr>
                    <a:srgbClr val="0B5ED7"/>
                  </a:buClr>
                  <a:buNone/>
                </a:pPr>
                <a:endParaRPr lang="en-IN"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Usually, there is some objective function to be met as a goal of clustering. One such objective function is sum-square-error denoted by SSE and defined as</a:t>
                </a:r>
              </a:p>
              <a:p>
                <a:pPr marL="0" indent="0" algn="just">
                  <a:buClr>
                    <a:srgbClr val="0B5ED7"/>
                  </a:buClr>
                  <a:buNone/>
                </a:pPr>
                <a:endParaRPr lang="en-IN" sz="2000" b="1" dirty="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𝑺𝑺𝑬</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panose="02040503050406030204" pitchFamily="18" charset="0"/>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ctrlPr>
                                <a:rPr lang="en-IN" sz="2000" b="1" i="1" smtClean="0">
                                  <a:solidFill>
                                    <a:srgbClr val="FF0000"/>
                                  </a:solidFill>
                                  <a:latin typeface="Cambria Math" panose="02040503050406030204" pitchFamily="18" charset="0"/>
                                  <a:cs typeface="Times New Roman" pitchFamily="18" charset="0"/>
                                </a:rPr>
                              </m:ctrlPr>
                            </m:naryPr>
                            <m:sub>
                              <m:r>
                                <m:rPr>
                                  <m:brk m:alnAt="23"/>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sSup>
                                <m:sSupPr>
                                  <m:ctrlPr>
                                    <a:rPr lang="en-IN" sz="2000" b="1" i="1" smtClean="0">
                                      <a:solidFill>
                                        <a:srgbClr val="FF0000"/>
                                      </a:solidFill>
                                      <a:latin typeface="Cambria Math" panose="02040503050406030204" pitchFamily="18" charset="0"/>
                                      <a:cs typeface="Times New Roman" pitchFamily="18" charset="0"/>
                                    </a:rPr>
                                  </m:ctrlPr>
                                </m:sSupPr>
                                <m:e>
                                  <m:d>
                                    <m:dPr>
                                      <m:ctrlPr>
                                        <a:rPr lang="en-IN" sz="2000" b="1" i="1" smtClean="0">
                                          <a:solidFill>
                                            <a:srgbClr val="FF0000"/>
                                          </a:solidFill>
                                          <a:latin typeface="Cambria Math" panose="02040503050406030204" pitchFamily="18" charset="0"/>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e>
                                  </m:d>
                                </m:e>
                                <m:sup>
                                  <m:r>
                                    <a:rPr lang="en-IN" sz="2000" b="1" i="1" smtClean="0">
                                      <a:solidFill>
                                        <a:srgbClr val="FF0000"/>
                                      </a:solidFill>
                                      <a:latin typeface="Cambria Math"/>
                                      <a:cs typeface="Times New Roman" pitchFamily="18" charset="0"/>
                                    </a:rPr>
                                    <m:t>𝟐</m:t>
                                  </m:r>
                                </m:sup>
                              </m:sSup>
                            </m:e>
                          </m:nary>
                        </m:e>
                      </m:nary>
                    </m:oMath>
                  </m:oMathPara>
                </a14:m>
                <a:endParaRPr lang="en-IN" sz="2000" b="1" dirty="0">
                  <a:solidFill>
                    <a:srgbClr val="FF0000"/>
                  </a:solidFill>
                  <a:latin typeface="Times New Roman" pitchFamily="18" charset="0"/>
                  <a:cs typeface="Times New Roman" pitchFamily="18" charset="0"/>
                </a:endParaRPr>
              </a:p>
              <a:p>
                <a:pPr marL="0" indent="0" algn="just">
                  <a:buClr>
                    <a:srgbClr val="0B5ED7"/>
                  </a:buClr>
                  <a:buNone/>
                </a:pPr>
                <a:endParaRPr lang="en-IN" sz="20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Here, </a:t>
                </a:r>
                <a14:m>
                  <m:oMath xmlns:m="http://schemas.openxmlformats.org/officeDocument/2006/math">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oMath>
                </a14:m>
                <a:r>
                  <a:rPr lang="en-IN" sz="2000" b="1" dirty="0">
                    <a:solidFill>
                      <a:srgbClr val="FF0000"/>
                    </a:solidFill>
                    <a:latin typeface="Times New Roman" pitchFamily="18" charset="0"/>
                    <a:cs typeface="Times New Roman" pitchFamily="18" charset="0"/>
                  </a:rPr>
                  <a:t> denotes the error, if </a:t>
                </a:r>
                <a:r>
                  <a:rPr lang="en-IN" sz="2000" b="1" i="1" dirty="0">
                    <a:solidFill>
                      <a:srgbClr val="FF0000"/>
                    </a:solidFill>
                    <a:latin typeface="Times New Roman" pitchFamily="18" charset="0"/>
                    <a:cs typeface="Times New Roman" pitchFamily="18" charset="0"/>
                  </a:rPr>
                  <a:t>x</a:t>
                </a:r>
                <a:r>
                  <a:rPr lang="en-IN" sz="2000" b="1" dirty="0">
                    <a:solidFill>
                      <a:srgbClr val="FF0000"/>
                    </a:solidFill>
                    <a:latin typeface="Times New Roman" pitchFamily="18" charset="0"/>
                    <a:cs typeface="Times New Roman" pitchFamily="18" charset="0"/>
                  </a:rPr>
                  <a:t> is in cluster </a:t>
                </a:r>
                <a14:m>
                  <m:oMath xmlns:m="http://schemas.openxmlformats.org/officeDocument/2006/math">
                    <m:sSub>
                      <m:sSubPr>
                        <m:ctrlPr>
                          <a:rPr lang="en-IN" sz="2000" b="1" i="1">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IN" sz="2000" b="1" dirty="0">
                    <a:solidFill>
                      <a:srgbClr val="FF0000"/>
                    </a:solidFill>
                    <a:latin typeface="Times New Roman" pitchFamily="18" charset="0"/>
                    <a:cs typeface="Times New Roman" pitchFamily="18" charset="0"/>
                  </a:rPr>
                  <a:t> with cluster centroid </a:t>
                </a:r>
                <a14:m>
                  <m:oMath xmlns:m="http://schemas.openxmlformats.org/officeDocument/2006/math">
                    <m:sSub>
                      <m:sSubPr>
                        <m:ctrlPr>
                          <a:rPr lang="en-IN" sz="2000" b="1" i="1">
                            <a:solidFill>
                              <a:srgbClr val="FF0000"/>
                            </a:solidFill>
                            <a:latin typeface="Cambria Math" panose="02040503050406030204" pitchFamily="18" charset="0"/>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oMath>
                </a14:m>
                <a:r>
                  <a:rPr lang="en-IN" sz="2000" b="1" dirty="0">
                    <a:solidFill>
                      <a:srgbClr val="FF0000"/>
                    </a:solidFill>
                    <a:latin typeface="Times New Roman" pitchFamily="18" charset="0"/>
                    <a:cs typeface="Times New Roman" pitchFamily="18" charset="0"/>
                  </a:rPr>
                  <a:t>.</a:t>
                </a:r>
              </a:p>
              <a:p>
                <a:pPr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Usually, this error is measured as distance norms like L</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L</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L</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or Cosine similarity, etc.</a:t>
                </a:r>
              </a:p>
              <a:p>
                <a:pPr marL="0" indent="0" algn="just">
                  <a:buClr>
                    <a:srgbClr val="0B5ED7"/>
                  </a:buClr>
                  <a:buNone/>
                </a:pPr>
                <a:endParaRPr lang="en-IN" sz="2000" b="1" dirty="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a:solidFill>
                    <a:srgbClr val="FF0000"/>
                  </a:solidFill>
                  <a:latin typeface="Times New Roman" pitchFamily="18" charset="0"/>
                  <a:cs typeface="Times New Roman" pitchFamily="18" charset="0"/>
                </a:endParaRP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3392641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1568" y="991736"/>
            <a:ext cx="8671926" cy="5292106"/>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Another requirement in the k-Means algorithm to choose initial cluster centroid for each </a:t>
            </a:r>
            <a:r>
              <a:rPr lang="en-IN" sz="2000" b="1" i="1" dirty="0">
                <a:solidFill>
                  <a:srgbClr val="FF0000"/>
                </a:solidFill>
                <a:latin typeface="Times New Roman" pitchFamily="18" charset="0"/>
                <a:cs typeface="Times New Roman" pitchFamily="18" charset="0"/>
              </a:rPr>
              <a:t>k</a:t>
            </a:r>
            <a:r>
              <a:rPr lang="en-IN" sz="2000" b="1" dirty="0">
                <a:solidFill>
                  <a:srgbClr val="FF0000"/>
                </a:solidFill>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One technique that is usually followed to avoid the above problem 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b="1" dirty="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b="1" dirty="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a:solidFill>
                <a:srgbClr val="FF0000"/>
              </a:solidFill>
              <a:latin typeface="Times New Roman" pitchFamily="18" charset="0"/>
              <a:cs typeface="Times New Roman" pitchFamily="18" charset="0"/>
            </a:endParaRP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a:solidFill>
                  <a:srgbClr val="FF0000"/>
                </a:solidFill>
                <a:latin typeface="Times New Roman" pitchFamily="18" charset="0"/>
                <a:cs typeface="Times New Roman" pitchFamily="18" charset="0"/>
              </a:rPr>
              <a:t>      </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18493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To assign a point to the closest centroid, we need a proximity measure that should quantify the notion of “closest” for the objects under clustering.</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Usually Euclidean distance (L</a:t>
            </a:r>
            <a:r>
              <a:rPr lang="en-US" sz="2000" b="1" baseline="-25000" dirty="0">
                <a:solidFill>
                  <a:srgbClr val="FF0000"/>
                </a:solidFill>
                <a:latin typeface="Times New Roman" pitchFamily="18" charset="0"/>
                <a:cs typeface="Times New Roman" pitchFamily="18" charset="0"/>
              </a:rPr>
              <a:t>2</a:t>
            </a:r>
            <a:r>
              <a:rPr lang="en-US" sz="2000" b="1" dirty="0">
                <a:solidFill>
                  <a:srgbClr val="FF0000"/>
                </a:solidFill>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For example, Manhattan distance (L</a:t>
            </a:r>
            <a:r>
              <a:rPr lang="en-US" sz="2000" b="1" baseline="-25000" dirty="0">
                <a:solidFill>
                  <a:srgbClr val="FF0000"/>
                </a:solidFill>
                <a:latin typeface="Times New Roman" pitchFamily="18" charset="0"/>
                <a:cs typeface="Times New Roman" pitchFamily="18" charset="0"/>
              </a:rPr>
              <a:t>1</a:t>
            </a:r>
            <a:r>
              <a:rPr lang="en-US" sz="2000" b="1" dirty="0">
                <a:solidFill>
                  <a:srgbClr val="FF0000"/>
                </a:solidFill>
                <a:latin typeface="Times New Roman" pitchFamily="18" charset="0"/>
                <a:cs typeface="Times New Roman" pitchFamily="18" charset="0"/>
              </a:rPr>
              <a:t> norm), Jaccard measure, etc.</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a:solidFill>
                  <a:srgbClr val="FF0000"/>
                </a:solidFill>
                <a:latin typeface="Times New Roman" pitchFamily="18" charset="0"/>
                <a:cs typeface="Times New Roman" pitchFamily="18" charset="0"/>
              </a:rPr>
              <a:t>      </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242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3. Distance Measurement:</a:t>
                </a:r>
              </a:p>
              <a:p>
                <a:pPr marL="0" indent="0" algn="just">
                  <a:buClr>
                    <a:srgbClr val="0B5ED7"/>
                  </a:buClr>
                  <a:buNone/>
                </a:pPr>
                <a:endParaRPr lang="en-IN" sz="8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Thus, in the context of different measures, the sum-of-squared error (i.e., objective function/convergence criteria) of a clustering can be stated as under.</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Data in Euclidean space (L</a:t>
                </a:r>
                <a:r>
                  <a:rPr lang="en-US" sz="2000" b="1" baseline="-25000" dirty="0">
                    <a:solidFill>
                      <a:srgbClr val="FF0000"/>
                    </a:solidFill>
                    <a:latin typeface="Times New Roman" pitchFamily="18" charset="0"/>
                    <a:cs typeface="Times New Roman" pitchFamily="18" charset="0"/>
                  </a:rPr>
                  <a:t>2</a:t>
                </a:r>
                <a:r>
                  <a:rPr lang="en-US" sz="2000" b="1" dirty="0">
                    <a:solidFill>
                      <a:srgbClr val="FF0000"/>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panose="02040503050406030204" pitchFamily="18" charset="0"/>
                                      <a:cs typeface="Times New Roman" pitchFamily="18" charset="0"/>
                                    </a:rPr>
                                  </m:ctrlPr>
                                </m:sSupPr>
                                <m:e>
                                  <m:d>
                                    <m:dPr>
                                      <m:ctrlPr>
                                        <a:rPr lang="en-IN" sz="2000" b="1" i="1">
                                          <a:solidFill>
                                            <a:srgbClr val="FF0000"/>
                                          </a:solidFill>
                                          <a:latin typeface="Cambria Math" panose="02040503050406030204" pitchFamily="18" charset="0"/>
                                          <a:cs typeface="Times New Roman" pitchFamily="18" charset="0"/>
                                        </a:rPr>
                                      </m:ctrlPr>
                                    </m:dPr>
                                    <m:e>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Data in Euclidean space (L</a:t>
                </a:r>
                <a:r>
                  <a:rPr lang="en-US" sz="2000" b="1" baseline="-25000" dirty="0">
                    <a:solidFill>
                      <a:srgbClr val="FF0000"/>
                    </a:solidFill>
                    <a:latin typeface="Times New Roman" pitchFamily="18" charset="0"/>
                    <a:cs typeface="Times New Roman" pitchFamily="18" charset="0"/>
                  </a:rPr>
                  <a:t>1</a:t>
                </a:r>
                <a:r>
                  <a:rPr lang="en-US" sz="2000" b="1" dirty="0">
                    <a:solidFill>
                      <a:srgbClr val="FF0000"/>
                    </a:solidFill>
                    <a:latin typeface="Times New Roman" pitchFamily="18" charset="0"/>
                    <a:cs typeface="Times New Roman" pitchFamily="18" charset="0"/>
                  </a:rPr>
                  <a:t>norm):</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The Manhattan distance (L</a:t>
                </a:r>
                <a:r>
                  <a:rPr lang="en-US" sz="2000" b="1" baseline="-25000" dirty="0">
                    <a:solidFill>
                      <a:srgbClr val="FF0000"/>
                    </a:solidFill>
                    <a:latin typeface="Times New Roman" pitchFamily="18" charset="0"/>
                    <a:cs typeface="Times New Roman" pitchFamily="18" charset="0"/>
                  </a:rPr>
                  <a:t>1</a:t>
                </a:r>
                <a:r>
                  <a:rPr lang="en-US" sz="2000" b="1" dirty="0">
                    <a:solidFill>
                      <a:srgbClr val="FF0000"/>
                    </a:solidFill>
                    <a:latin typeface="Times New Roman" pitchFamily="18" charset="0"/>
                    <a:cs typeface="Times New Roman" pitchFamily="18" charset="0"/>
                  </a:rPr>
                  <a:t> norm) is used as a proximity measure, where the objective is to minimize the sum-of-absolute error denoted as SAE and defined as</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𝑺𝑨𝑬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panose="02040503050406030204" pitchFamily="18" charset="0"/>
                                      <a:cs typeface="Times New Roman" pitchFamily="18" charset="0"/>
                                    </a:rPr>
                                  </m:ctrlPr>
                                </m:sSupPr>
                                <m:e>
                                  <m:d>
                                    <m:dPr>
                                      <m:begChr m:val="|"/>
                                      <m:endChr m:val="|"/>
                                      <m:ctrlPr>
                                        <a:rPr lang="en-IN" sz="2000" b="1" i="1" smtClean="0">
                                          <a:solidFill>
                                            <a:srgbClr val="FF0000"/>
                                          </a:solidFill>
                                          <a:latin typeface="Cambria Math" panose="02040503050406030204" pitchFamily="18" charset="0"/>
                                          <a:cs typeface="Times New Roman" pitchFamily="18" charset="0"/>
                                        </a:rPr>
                                      </m:ctrlPr>
                                    </m:dPr>
                                    <m:e>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sSup>
                            </m:e>
                          </m:nary>
                        </m:e>
                      </m:nary>
                    </m:oMath>
                  </m:oMathPara>
                </a14:m>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964" y="981104"/>
                <a:ext cx="8495371" cy="5292106"/>
              </a:xfrm>
              <a:blipFill rotWithShape="1">
                <a:blip r:embed="rId2"/>
                <a:stretch>
                  <a:fillRect l="-789" t="-576" r="-717" b="-3111"/>
                </a:stretch>
              </a:blipFill>
            </p:spPr>
            <p:txBody>
              <a:bodyPr/>
              <a:lstStyle/>
              <a:p>
                <a:r>
                  <a:rPr lang="en-IN">
                    <a:noFill/>
                  </a:rPr>
                  <a:t> </a:t>
                </a:r>
              </a:p>
            </p:txBody>
          </p:sp>
        </mc:Fallback>
      </mc:AlternateContent>
    </p:spTree>
    <p:extLst>
      <p:ext uri="{BB962C8B-B14F-4D97-AF65-F5344CB8AC3E}">
        <p14:creationId xmlns:p14="http://schemas.microsoft.com/office/powerpoint/2010/main" val="2097604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1262366"/>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Distance with document objects</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buNone/>
            </a:pPr>
            <a:r>
              <a:rPr lang="en-US" sz="2000" b="1" dirty="0">
                <a:solidFill>
                  <a:srgbClr val="FF0000"/>
                </a:solidFill>
                <a:latin typeface="Times New Roman" pitchFamily="18" charset="0"/>
                <a:cs typeface="Times New Roman" pitchFamily="18" charset="0"/>
              </a:rPr>
              <a:t>Suppose a set of </a:t>
            </a:r>
            <a:r>
              <a:rPr lang="en-US" sz="2000" b="1" i="1" dirty="0">
                <a:solidFill>
                  <a:srgbClr val="FF0000"/>
                </a:solidFill>
                <a:latin typeface="Times New Roman" pitchFamily="18" charset="0"/>
                <a:cs typeface="Times New Roman" pitchFamily="18" charset="0"/>
              </a:rPr>
              <a:t>n</a:t>
            </a:r>
            <a:r>
              <a:rPr lang="en-US" sz="2000" b="1" dirty="0">
                <a:solidFill>
                  <a:srgbClr val="FF0000"/>
                </a:solidFill>
                <a:latin typeface="Times New Roman" pitchFamily="18" charset="0"/>
                <a:cs typeface="Times New Roman" pitchFamily="18" charset="0"/>
              </a:rPr>
              <a:t> document objects is defined as </a:t>
            </a:r>
            <a:r>
              <a:rPr lang="en-US" sz="2000" b="1" i="1" dirty="0">
                <a:solidFill>
                  <a:srgbClr val="FF0000"/>
                </a:solidFill>
                <a:latin typeface="Times New Roman" pitchFamily="18" charset="0"/>
                <a:cs typeface="Times New Roman" pitchFamily="18" charset="0"/>
              </a:rPr>
              <a:t>d</a:t>
            </a:r>
            <a:r>
              <a:rPr lang="en-US" sz="2000" b="1" dirty="0">
                <a:solidFill>
                  <a:srgbClr val="FF0000"/>
                </a:solidFill>
                <a:latin typeface="Times New Roman" pitchFamily="18" charset="0"/>
                <a:cs typeface="Times New Roman" pitchFamily="18" charset="0"/>
              </a:rPr>
              <a:t> document term matrix (DTM) (a typical look is shown in the below form).</a:t>
            </a: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232570107"/>
                  </p:ext>
                </p:extLst>
              </p:nvPr>
            </p:nvGraphicFramePr>
            <p:xfrm>
              <a:off x="526989" y="2349796"/>
              <a:ext cx="3164728" cy="2225040"/>
            </p:xfrm>
            <a:graphic>
              <a:graphicData uri="http://schemas.openxmlformats.org/drawingml/2006/table">
                <a:tbl>
                  <a:tblPr firstRow="1" bandRow="1">
                    <a:tableStyleId>{125E5076-3810-47DD-B79F-674D7AD40C01}</a:tableStyleId>
                  </a:tblPr>
                  <a:tblGrid>
                    <a:gridCol w="1051614">
                      <a:extLst>
                        <a:ext uri="{9D8B030D-6E8A-4147-A177-3AD203B41FA5}">
                          <a16:colId xmlns:a16="http://schemas.microsoft.com/office/drawing/2014/main" val="20000"/>
                        </a:ext>
                      </a:extLst>
                    </a:gridCol>
                    <a:gridCol w="477734">
                      <a:extLst>
                        <a:ext uri="{9D8B030D-6E8A-4147-A177-3AD203B41FA5}">
                          <a16:colId xmlns:a16="http://schemas.microsoft.com/office/drawing/2014/main" val="20001"/>
                        </a:ext>
                      </a:extLst>
                    </a:gridCol>
                    <a:gridCol w="560819">
                      <a:extLst>
                        <a:ext uri="{9D8B030D-6E8A-4147-A177-3AD203B41FA5}">
                          <a16:colId xmlns:a16="http://schemas.microsoft.com/office/drawing/2014/main" val="20002"/>
                        </a:ext>
                      </a:extLst>
                    </a:gridCol>
                    <a:gridCol w="441615">
                      <a:extLst>
                        <a:ext uri="{9D8B030D-6E8A-4147-A177-3AD203B41FA5}">
                          <a16:colId xmlns:a16="http://schemas.microsoft.com/office/drawing/2014/main" val="20003"/>
                        </a:ext>
                      </a:extLst>
                    </a:gridCol>
                    <a:gridCol w="632946">
                      <a:extLst>
                        <a:ext uri="{9D8B030D-6E8A-4147-A177-3AD203B41FA5}">
                          <a16:colId xmlns:a16="http://schemas.microsoft.com/office/drawing/2014/main" val="20004"/>
                        </a:ext>
                      </a:extLst>
                    </a:gridCol>
                  </a:tblGrid>
                  <a:tr h="370840">
                    <a:tc rowSpan="2">
                      <a:txBody>
                        <a:bodyPr/>
                        <a:lstStyle/>
                        <a:p>
                          <a:pPr algn="ctr"/>
                          <a:r>
                            <a:rPr lang="en-IN" sz="1600" b="1" dirty="0">
                              <a:latin typeface="Times New Roman" pitchFamily="18" charset="0"/>
                              <a:ea typeface="Cambria Math" pitchFamily="18" charset="0"/>
                              <a:cs typeface="Times New Roman" pitchFamily="18" charset="0"/>
                            </a:rPr>
                            <a:t>Document</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a:latin typeface="Times New Roman" pitchFamily="18" charset="0"/>
                              <a:ea typeface="Cambria Math" pitchFamily="18" charset="0"/>
                              <a:cs typeface="Times New Roman" pitchFamily="18" charset="0"/>
                            </a:rPr>
                            <a:t>Term</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itchFamily="18" charset="0"/>
                              <a:ea typeface="Cambria Math" pitchFamily="18" charset="0"/>
                              <a:cs typeface="Times New Roman" pitchFamily="18" charset="0"/>
                            </a:rPr>
                            <a:t>t</a:t>
                          </a:r>
                          <a:r>
                            <a:rPr lang="en-IN" sz="1600" b="1" baseline="-25000" dirty="0">
                              <a:latin typeface="Times New Roman"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itchFamily="18" charset="0"/>
                              <a:ea typeface="Cambria Math" pitchFamily="18" charset="0"/>
                              <a:cs typeface="Times New Roman" pitchFamily="18" charset="0"/>
                            </a:rPr>
                            <a:t>t</a:t>
                          </a:r>
                          <a:r>
                            <a:rPr lang="en-IN" sz="1600" b="1" baseline="-25000" dirty="0">
                              <a:latin typeface="Times New Roman"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a:latin typeface="Times New Roman" pitchFamily="18" charset="0"/>
                              <a:ea typeface="Cambria Math" pitchFamily="18" charset="0"/>
                              <a:cs typeface="Times New Roman" pitchFamily="18" charset="0"/>
                            </a:rPr>
                            <a:t>t</a:t>
                          </a:r>
                          <a:r>
                            <a:rPr lang="en-IN" sz="1600" b="1" baseline="-25000" dirty="0" err="1">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600" b="1" dirty="0">
                              <a:latin typeface="Times New Roman" pitchFamily="18" charset="0"/>
                              <a:ea typeface="Cambria Math" pitchFamily="18" charset="0"/>
                              <a:cs typeface="Times New Roman" pitchFamily="18" charset="0"/>
                            </a:rPr>
                            <a:t>D</a:t>
                          </a:r>
                          <a:r>
                            <a:rPr lang="en-IN" sz="1600" b="1" baseline="-25000" dirty="0">
                              <a:latin typeface="Times New Roman"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600" b="1" dirty="0">
                              <a:latin typeface="Times New Roman" pitchFamily="18" charset="0"/>
                              <a:ea typeface="Cambria Math" pitchFamily="18" charset="0"/>
                              <a:cs typeface="Times New Roman" pitchFamily="18" charset="0"/>
                            </a:rPr>
                            <a:t>D</a:t>
                          </a:r>
                          <a:r>
                            <a:rPr lang="en-IN" sz="1600" b="1" baseline="-25000" dirty="0">
                              <a:latin typeface="Times New Roman"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600" b="1" dirty="0" err="1">
                              <a:latin typeface="Times New Roman" pitchFamily="18" charset="0"/>
                              <a:ea typeface="Cambria Math" pitchFamily="18" charset="0"/>
                              <a:cs typeface="Times New Roman" pitchFamily="18" charset="0"/>
                            </a:rPr>
                            <a:t>D</a:t>
                          </a:r>
                          <a:r>
                            <a:rPr lang="en-IN" sz="1600" b="1" baseline="-25000" dirty="0" err="1">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769951" y="2349796"/>
                <a:ext cx="4922746" cy="2687531"/>
              </a:xfrm>
              <a:prstGeom prst="rect">
                <a:avLst/>
              </a:prstGeom>
              <a:noFill/>
            </p:spPr>
            <p:txBody>
              <a:bodyPr wrap="square" rtlCol="0">
                <a:spAutoFit/>
              </a:bodyPr>
              <a:lstStyle/>
              <a:p>
                <a:pPr algn="just"/>
                <a:r>
                  <a:rPr lang="en-IN" sz="2000" b="1" dirty="0">
                    <a:solidFill>
                      <a:srgbClr val="FF0000"/>
                    </a:solidFill>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𝑻𝑪</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panose="02040503050406030204" pitchFamily="18" charset="0"/>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supHide m:val="on"/>
                              <m:ctrlPr>
                                <a:rPr lang="en-IN" sz="2000" b="1" i="1" smtClean="0">
                                  <a:solidFill>
                                    <a:srgbClr val="FF0000"/>
                                  </a:solidFill>
                                  <a:latin typeface="Cambria Math" panose="02040503050406030204" pitchFamily="18" charset="0"/>
                                  <a:cs typeface="Times New Roman" pitchFamily="18" charset="0"/>
                                </a:rPr>
                              </m:ctrlPr>
                            </m:naryPr>
                            <m:sub>
                              <m:r>
                                <m:rPr>
                                  <m:brk m:alnAt="7"/>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r>
                                <a:rPr lang="en-IN" sz="2000" b="1" i="0" smtClean="0">
                                  <a:solidFill>
                                    <a:srgbClr val="FF0000"/>
                                  </a:solidFill>
                                  <a:latin typeface="Cambria Math"/>
                                  <a:cs typeface="Times New Roman" pitchFamily="18" charset="0"/>
                                </a:rPr>
                                <m:t>𝐜𝐨𝐬</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e>
                          </m:nary>
                        </m:e>
                      </m:nary>
                    </m:oMath>
                  </m:oMathPara>
                </a14:m>
                <a:endParaRPr lang="en-IN" sz="2000" b="1" dirty="0">
                  <a:solidFill>
                    <a:srgbClr val="FF0000"/>
                  </a:solidFill>
                  <a:latin typeface="Times New Roman" pitchFamily="18" charset="0"/>
                  <a:cs typeface="Times New Roman" pitchFamily="18" charset="0"/>
                </a:endParaRPr>
              </a:p>
              <a:p>
                <a:pPr algn="just"/>
                <a:endParaRPr lang="en-IN" sz="2000" b="1" dirty="0">
                  <a:solidFill>
                    <a:srgbClr val="FF0000"/>
                  </a:solidFill>
                  <a:latin typeface="Times New Roman" pitchFamily="18" charset="0"/>
                  <a:cs typeface="Times New Roman" pitchFamily="18" charset="0"/>
                </a:endParaRPr>
              </a:p>
              <a:p>
                <a:pPr algn="just"/>
                <a:r>
                  <a:rPr lang="en-IN" sz="2000" b="1" dirty="0">
                    <a:solidFill>
                      <a:srgbClr val="FF0000"/>
                    </a:solidFill>
                    <a:latin typeface="Times New Roman" pitchFamily="18" charset="0"/>
                    <a:cs typeface="Times New Roman" pitchFamily="18" charset="0"/>
                  </a:rPr>
                  <a:t>where </a:t>
                </a:r>
                <a14:m>
                  <m:oMath xmlns:m="http://schemas.openxmlformats.org/officeDocument/2006/math">
                    <m:func>
                      <m:funcPr>
                        <m:ctrlPr>
                          <a:rPr lang="en-IN" sz="2000" b="1" i="1" smtClean="0">
                            <a:solidFill>
                              <a:srgbClr val="FF0000"/>
                            </a:solidFill>
                            <a:latin typeface="Cambria Math" panose="02040503050406030204" pitchFamily="18" charset="0"/>
                            <a:cs typeface="Times New Roman" pitchFamily="18" charset="0"/>
                          </a:rPr>
                        </m:ctrlPr>
                      </m:funcPr>
                      <m:fName>
                        <m:r>
                          <a:rPr lang="en-IN" sz="2000" b="1" i="0" smtClean="0">
                            <a:solidFill>
                              <a:srgbClr val="FF0000"/>
                            </a:solidFill>
                            <a:latin typeface="Cambria Math"/>
                            <a:cs typeface="Times New Roman" pitchFamily="18" charset="0"/>
                          </a:rPr>
                          <m:t>𝐜𝐨𝐬</m:t>
                        </m:r>
                      </m:fName>
                      <m:e>
                        <m:d>
                          <m:dPr>
                            <m:ctrlPr>
                              <a:rPr lang="en-IN" sz="2000" b="1" i="1" smtClean="0">
                                <a:solidFill>
                                  <a:srgbClr val="FF0000"/>
                                </a:solidFill>
                                <a:latin typeface="Cambria Math" panose="02040503050406030204" pitchFamily="18" charset="0"/>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e>
                    </m:func>
                    <m:r>
                      <a:rPr lang="en-IN" sz="2000" b="1" i="1" smtClean="0">
                        <a:solidFill>
                          <a:srgbClr val="FF0000"/>
                        </a:solidFill>
                        <a:latin typeface="Cambria Math"/>
                        <a:cs typeface="Times New Roman" pitchFamily="18" charset="0"/>
                      </a:rPr>
                      <m:t>=</m:t>
                    </m:r>
                    <m:f>
                      <m:fPr>
                        <m:ctrlPr>
                          <a:rPr lang="en-IN" sz="2000" b="1" i="1" smtClean="0">
                            <a:solidFill>
                              <a:srgbClr val="FF0000"/>
                            </a:solidFill>
                            <a:latin typeface="Cambria Math" panose="02040503050406030204" pitchFamily="18" charset="0"/>
                            <a:cs typeface="Times New Roman" pitchFamily="18" charset="0"/>
                          </a:rPr>
                        </m:ctrlPr>
                      </m:fPr>
                      <m:num>
                        <m:r>
                          <a:rPr lang="en-IN" sz="2000" b="1" i="1" smtClean="0">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num>
                      <m:den>
                        <m:d>
                          <m:dPr>
                            <m:begChr m:val="‖"/>
                            <m:endChr m:val="‖"/>
                            <m:ctrlPr>
                              <a:rPr lang="en-IN" sz="2000" b="1" i="1" smtClean="0">
                                <a:solidFill>
                                  <a:srgbClr val="FF0000"/>
                                </a:solidFill>
                                <a:latin typeface="Cambria Math" panose="02040503050406030204" pitchFamily="18" charset="0"/>
                                <a:cs typeface="Times New Roman" pitchFamily="18" charset="0"/>
                              </a:rPr>
                            </m:ctrlPr>
                          </m:dPr>
                          <m:e>
                            <m:r>
                              <a:rPr lang="en-IN" sz="2000" b="1" i="1" smtClean="0">
                                <a:solidFill>
                                  <a:srgbClr val="FF0000"/>
                                </a:solidFill>
                                <a:latin typeface="Cambria Math"/>
                                <a:cs typeface="Times New Roman" pitchFamily="18" charset="0"/>
                              </a:rPr>
                              <m:t>𝒙</m:t>
                            </m:r>
                          </m:e>
                        </m:d>
                        <m:d>
                          <m:dPr>
                            <m:begChr m:val="‖"/>
                            <m:endChr m:val="‖"/>
                            <m:ctrlPr>
                              <a:rPr lang="en-IN" sz="2000" b="1" i="1" smtClean="0">
                                <a:solidFill>
                                  <a:srgbClr val="FF0000"/>
                                </a:solidFill>
                                <a:latin typeface="Cambria Math" panose="02040503050406030204" pitchFamily="18" charset="0"/>
                                <a:cs typeface="Times New Roman" pitchFamily="18" charset="0"/>
                              </a:rPr>
                            </m:ctrlPr>
                          </m:dPr>
                          <m:e>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den>
                    </m:f>
                  </m:oMath>
                </a14:m>
                <a:endParaRPr lang="en-IN" sz="2000" b="1" dirty="0">
                  <a:solidFill>
                    <a:srgbClr val="FF0000"/>
                  </a:solidFill>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69951" y="2349796"/>
                <a:ext cx="4922746" cy="2687531"/>
              </a:xfrm>
              <a:prstGeom prst="rect">
                <a:avLst/>
              </a:prstGeom>
              <a:blipFill rotWithShape="1">
                <a:blip r:embed="rId3"/>
                <a:stretch>
                  <a:fillRect l="-1238" t="-1134" r="-12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5832" y="5161635"/>
                <a:ext cx="7301035" cy="1219693"/>
              </a:xfrm>
              <a:prstGeom prst="rect">
                <a:avLst/>
              </a:prstGeom>
              <a:noFill/>
            </p:spPr>
            <p:txBody>
              <a:bodyPr wrap="square" rtlCol="0">
                <a:spAutoFit/>
              </a:bodyPr>
              <a:lstStyle/>
              <a:p>
                <a:pPr algn="ctr"/>
                <a14:m>
                  <m:oMath xmlns:m="http://schemas.openxmlformats.org/officeDocument/2006/math">
                    <m:r>
                      <a:rPr lang="en-IN" b="1" i="1" smtClean="0">
                        <a:solidFill>
                          <a:srgbClr val="FF0000"/>
                        </a:solidFill>
                        <a:latin typeface="Cambria Math"/>
                      </a:rPr>
                      <m:t>𝒙</m:t>
                    </m:r>
                    <m:r>
                      <a:rPr lang="en-IN" b="1" i="1">
                        <a:solidFill>
                          <a:srgbClr val="FF0000"/>
                        </a:solidFill>
                        <a:latin typeface="Cambria Math"/>
                        <a:ea typeface="Cambria Math"/>
                      </a:rPr>
                      <m:t>⋅</m:t>
                    </m:r>
                    <m:sSub>
                      <m:sSubPr>
                        <m:ctrlPr>
                          <a:rPr lang="en-IN" b="1" i="1" smtClean="0">
                            <a:solidFill>
                              <a:srgbClr val="FF0000"/>
                            </a:solidFill>
                            <a:latin typeface="Cambria Math" panose="02040503050406030204" pitchFamily="18" charset="0"/>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m:t>
                        </m:r>
                      </m:sub>
                    </m:sSub>
                    <m:r>
                      <a:rPr lang="en-IN" b="1" i="1" smtClean="0">
                        <a:solidFill>
                          <a:srgbClr val="FF0000"/>
                        </a:solidFill>
                        <a:latin typeface="Cambria Math"/>
                        <a:ea typeface="Cambria Math"/>
                      </a:rPr>
                      <m:t>=</m:t>
                    </m:r>
                    <m:nary>
                      <m:naryPr>
                        <m:chr m:val="∑"/>
                        <m:supHide m:val="on"/>
                        <m:ctrlPr>
                          <a:rPr lang="en-IN" b="1" i="1" smtClean="0">
                            <a:solidFill>
                              <a:srgbClr val="FF0000"/>
                            </a:solidFill>
                            <a:latin typeface="Cambria Math" panose="02040503050406030204" pitchFamily="18" charset="0"/>
                            <a:ea typeface="Cambria Math"/>
                          </a:rPr>
                        </m:ctrlPr>
                      </m:naryPr>
                      <m:sub>
                        <m:r>
                          <m:rPr>
                            <m:brk m:alnAt="7"/>
                          </m:rPr>
                          <a:rPr lang="en-IN" b="1" i="1" smtClean="0">
                            <a:solidFill>
                              <a:srgbClr val="FF0000"/>
                            </a:solidFill>
                            <a:latin typeface="Cambria Math"/>
                            <a:ea typeface="Cambria Math"/>
                          </a:rPr>
                          <m:t>𝒋</m:t>
                        </m:r>
                      </m:sub>
                      <m:sup/>
                      <m:e>
                        <m:sSub>
                          <m:sSubPr>
                            <m:ctrlPr>
                              <a:rPr lang="en-IN" b="1" i="1" smtClean="0">
                                <a:solidFill>
                                  <a:srgbClr val="FF0000"/>
                                </a:solidFill>
                                <a:latin typeface="Cambria Math" panose="02040503050406030204" pitchFamily="18" charset="0"/>
                                <a:ea typeface="Cambria Math"/>
                              </a:rPr>
                            </m:ctrlPr>
                          </m:sSubPr>
                          <m:e>
                            <m:r>
                              <a:rPr lang="en-IN" b="1" i="1" smtClean="0">
                                <a:solidFill>
                                  <a:srgbClr val="FF0000"/>
                                </a:solidFill>
                                <a:latin typeface="Cambria Math"/>
                                <a:ea typeface="Cambria Math"/>
                              </a:rPr>
                              <m:t>𝒙</m:t>
                            </m:r>
                          </m:e>
                          <m:sub>
                            <m:r>
                              <a:rPr lang="en-IN" b="1" i="1" smtClean="0">
                                <a:solidFill>
                                  <a:srgbClr val="FF0000"/>
                                </a:solidFill>
                                <a:latin typeface="Cambria Math"/>
                                <a:ea typeface="Cambria Math"/>
                              </a:rPr>
                              <m:t>𝒋</m:t>
                            </m:r>
                          </m:sub>
                        </m:sSub>
                      </m:e>
                    </m:nary>
                    <m:sSub>
                      <m:sSubPr>
                        <m:ctrlPr>
                          <a:rPr lang="en-IN" b="1" i="1" smtClean="0">
                            <a:solidFill>
                              <a:srgbClr val="FF0000"/>
                            </a:solidFill>
                            <a:latin typeface="Cambria Math" panose="02040503050406030204" pitchFamily="18" charset="0"/>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𝒊𝒋</m:t>
                        </m:r>
                      </m:sub>
                    </m:sSub>
                  </m:oMath>
                </a14:m>
                <a:r>
                  <a:rPr lang="en-IN" b="1" dirty="0">
                    <a:solidFill>
                      <a:srgbClr val="FF0000"/>
                    </a:solidFill>
                  </a:rPr>
                  <a:t> 	and 	</a:t>
                </a:r>
                <a14:m>
                  <m:oMath xmlns:m="http://schemas.openxmlformats.org/officeDocument/2006/math">
                    <m:d>
                      <m:dPr>
                        <m:begChr m:val="‖"/>
                        <m:endChr m:val="‖"/>
                        <m:ctrlPr>
                          <a:rPr lang="en-IN" b="1" i="1" smtClean="0">
                            <a:solidFill>
                              <a:srgbClr val="FF0000"/>
                            </a:solidFill>
                            <a:latin typeface="Cambria Math" panose="02040503050406030204" pitchFamily="18" charset="0"/>
                          </a:rPr>
                        </m:ctrlPr>
                      </m:dPr>
                      <m:e>
                        <m:r>
                          <a:rPr lang="en-IN" b="1" i="1" smtClean="0">
                            <a:solidFill>
                              <a:srgbClr val="FF0000"/>
                            </a:solidFill>
                            <a:latin typeface="Cambria Math"/>
                          </a:rPr>
                          <m:t>𝒙</m:t>
                        </m:r>
                      </m:e>
                    </m:d>
                    <m:r>
                      <a:rPr lang="en-IN" b="1" i="1" smtClean="0">
                        <a:solidFill>
                          <a:srgbClr val="FF0000"/>
                        </a:solidFill>
                        <a:latin typeface="Cambria Math"/>
                      </a:rPr>
                      <m:t>=</m:t>
                    </m:r>
                    <m:rad>
                      <m:radPr>
                        <m:degHide m:val="on"/>
                        <m:ctrlPr>
                          <a:rPr lang="en-IN" b="1" i="1" smtClean="0">
                            <a:solidFill>
                              <a:srgbClr val="FF0000"/>
                            </a:solidFill>
                            <a:latin typeface="Cambria Math" panose="02040503050406030204" pitchFamily="18" charset="0"/>
                          </a:rPr>
                        </m:ctrlPr>
                      </m:radPr>
                      <m:deg/>
                      <m:e>
                        <m:nary>
                          <m:naryPr>
                            <m:chr m:val="∑"/>
                            <m:ctrlPr>
                              <a:rPr lang="en-IN" b="1" i="1" smtClean="0">
                                <a:solidFill>
                                  <a:srgbClr val="FF0000"/>
                                </a:solidFill>
                                <a:latin typeface="Cambria Math" panose="02040503050406030204" pitchFamily="18" charset="0"/>
                              </a:rPr>
                            </m:ctrlPr>
                          </m:naryPr>
                          <m:sub>
                            <m:r>
                              <m:rPr>
                                <m:brk m:alnAt="23"/>
                              </m:rPr>
                              <a:rPr lang="en-IN" b="1" i="1" smtClean="0">
                                <a:solidFill>
                                  <a:srgbClr val="FF0000"/>
                                </a:solidFill>
                                <a:latin typeface="Cambria Math"/>
                              </a:rPr>
                              <m:t>𝒋</m:t>
                            </m:r>
                          </m:sub>
                          <m:sup>
                            <m:r>
                              <a:rPr lang="en-IN" b="1" i="1" smtClean="0">
                                <a:solidFill>
                                  <a:srgbClr val="FF0000"/>
                                </a:solidFill>
                                <a:latin typeface="Cambria Math"/>
                              </a:rPr>
                              <m:t>𝒑</m:t>
                            </m:r>
                          </m:sup>
                          <m:e>
                            <m:sSup>
                              <m:sSupPr>
                                <m:ctrlPr>
                                  <a:rPr lang="en-IN" b="1" i="1" smtClean="0">
                                    <a:solidFill>
                                      <a:srgbClr val="FF0000"/>
                                    </a:solidFill>
                                    <a:latin typeface="Cambria Math" panose="02040503050406030204" pitchFamily="18" charset="0"/>
                                  </a:rPr>
                                </m:ctrlPr>
                              </m:sSupPr>
                              <m:e>
                                <m:sSub>
                                  <m:sSubPr>
                                    <m:ctrlPr>
                                      <a:rPr lang="en-IN" b="1" i="1" smtClean="0">
                                        <a:solidFill>
                                          <a:srgbClr val="FF0000"/>
                                        </a:solidFill>
                                        <a:latin typeface="Cambria Math" panose="02040503050406030204" pitchFamily="18" charset="0"/>
                                      </a:rPr>
                                    </m:ctrlPr>
                                  </m:sSubPr>
                                  <m:e>
                                    <m:r>
                                      <a:rPr lang="en-IN" b="1" i="1" smtClean="0">
                                        <a:solidFill>
                                          <a:srgbClr val="FF0000"/>
                                        </a:solidFill>
                                        <a:latin typeface="Cambria Math"/>
                                      </a:rPr>
                                      <m:t>𝒙</m:t>
                                    </m:r>
                                  </m:e>
                                  <m:sub>
                                    <m:r>
                                      <a:rPr lang="en-IN" b="1" i="1" smtClean="0">
                                        <a:solidFill>
                                          <a:srgbClr val="FF0000"/>
                                        </a:solidFill>
                                        <a:latin typeface="Cambria Math"/>
                                      </a:rPr>
                                      <m:t>𝒋</m:t>
                                    </m:r>
                                  </m:sub>
                                </m:sSub>
                              </m:e>
                              <m:sup>
                                <m:r>
                                  <a:rPr lang="en-IN" b="1" i="1" smtClean="0">
                                    <a:solidFill>
                                      <a:srgbClr val="FF0000"/>
                                    </a:solidFill>
                                    <a:latin typeface="Cambria Math"/>
                                  </a:rPr>
                                  <m:t>𝟐</m:t>
                                </m:r>
                              </m:sup>
                            </m:sSup>
                          </m:e>
                        </m:nary>
                      </m:e>
                    </m:rad>
                  </m:oMath>
                </a14:m>
                <a:endParaRPr lang="en-IN" b="1" dirty="0">
                  <a:solidFill>
                    <a:srgbClr val="FF0000"/>
                  </a:solidFill>
                </a:endParaRPr>
              </a:p>
              <a:p>
                <a:pPr algn="ctr"/>
                <a14:m>
                  <m:oMath xmlns:m="http://schemas.openxmlformats.org/officeDocument/2006/math">
                    <m:acc>
                      <m:accPr>
                        <m:chr m:val="̂"/>
                        <m:ctrlPr>
                          <a:rPr lang="en-IN" b="1" i="1" smtClean="0">
                            <a:solidFill>
                              <a:srgbClr val="FF0000"/>
                            </a:solidFill>
                            <a:latin typeface="Cambria Math" panose="02040503050406030204" pitchFamily="18" charset="0"/>
                          </a:rPr>
                        </m:ctrlPr>
                      </m:accPr>
                      <m:e>
                        <m:r>
                          <a:rPr lang="en-IN" b="1" i="1" smtClean="0">
                            <a:solidFill>
                              <a:srgbClr val="FF0000"/>
                            </a:solidFill>
                            <a:latin typeface="Cambria Math"/>
                          </a:rPr>
                          <m:t>𝒙</m:t>
                        </m:r>
                      </m:e>
                    </m:acc>
                    <m:r>
                      <a:rPr lang="en-IN" b="1" i="1" smtClean="0">
                        <a:solidFill>
                          <a:srgbClr val="FF0000"/>
                        </a:solidFill>
                        <a:latin typeface="Cambria Math"/>
                      </a:rPr>
                      <m:t>=</m:t>
                    </m:r>
                    <m:nary>
                      <m:naryPr>
                        <m:chr m:val="∑"/>
                        <m:ctrlPr>
                          <a:rPr lang="en-IN" b="1" i="1" smtClean="0">
                            <a:solidFill>
                              <a:srgbClr val="FF0000"/>
                            </a:solidFill>
                            <a:latin typeface="Cambria Math" panose="02040503050406030204" pitchFamily="18" charset="0"/>
                          </a:rPr>
                        </m:ctrlPr>
                      </m:naryPr>
                      <m:sub>
                        <m:r>
                          <m:rPr>
                            <m:brk m:alnAt="23"/>
                          </m:rPr>
                          <a:rPr lang="en-IN" b="1" i="1" smtClean="0">
                            <a:solidFill>
                              <a:srgbClr val="FF0000"/>
                            </a:solidFill>
                            <a:latin typeface="Cambria Math"/>
                          </a:rPr>
                          <m:t>𝒋</m:t>
                        </m:r>
                        <m:r>
                          <a:rPr lang="en-IN" b="1" i="1" smtClean="0">
                            <a:solidFill>
                              <a:srgbClr val="FF0000"/>
                            </a:solidFill>
                            <a:latin typeface="Cambria Math"/>
                          </a:rPr>
                          <m:t>=</m:t>
                        </m:r>
                        <m:r>
                          <a:rPr lang="en-IN" b="1" i="1" smtClean="0">
                            <a:solidFill>
                              <a:srgbClr val="FF0000"/>
                            </a:solidFill>
                            <a:latin typeface="Cambria Math"/>
                          </a:rPr>
                          <m:t>𝟏</m:t>
                        </m:r>
                      </m:sub>
                      <m:sup>
                        <m:r>
                          <a:rPr lang="en-IN" b="1" i="1" smtClean="0">
                            <a:solidFill>
                              <a:srgbClr val="FF0000"/>
                            </a:solidFill>
                            <a:latin typeface="Cambria Math"/>
                          </a:rPr>
                          <m:t>𝒑</m:t>
                        </m:r>
                      </m:sup>
                      <m:e>
                        <m:sSub>
                          <m:sSubPr>
                            <m:ctrlPr>
                              <a:rPr lang="en-IN" b="1" i="1" smtClean="0">
                                <a:solidFill>
                                  <a:srgbClr val="FF0000"/>
                                </a:solidFill>
                                <a:latin typeface="Cambria Math" panose="02040503050406030204" pitchFamily="18" charset="0"/>
                              </a:rPr>
                            </m:ctrlPr>
                          </m:sSubPr>
                          <m:e>
                            <m:acc>
                              <m:accPr>
                                <m:chr m:val="̂"/>
                                <m:ctrlPr>
                                  <a:rPr lang="en-IN" b="1" i="1" smtClean="0">
                                    <a:solidFill>
                                      <a:srgbClr val="FF0000"/>
                                    </a:solidFill>
                                    <a:latin typeface="Cambria Math" panose="02040503050406030204" pitchFamily="18" charset="0"/>
                                  </a:rPr>
                                </m:ctrlPr>
                              </m:accPr>
                              <m:e>
                                <m:r>
                                  <a:rPr lang="en-IN" b="1" i="1" smtClean="0">
                                    <a:solidFill>
                                      <a:srgbClr val="FF0000"/>
                                    </a:solidFill>
                                    <a:latin typeface="Cambria Math"/>
                                  </a:rPr>
                                  <m:t>𝒙</m:t>
                                </m:r>
                              </m:e>
                            </m:acc>
                          </m:e>
                          <m:sub>
                            <m:r>
                              <a:rPr lang="en-IN" b="1" i="1" smtClean="0">
                                <a:solidFill>
                                  <a:srgbClr val="FF0000"/>
                                </a:solidFill>
                                <a:latin typeface="Cambria Math"/>
                              </a:rPr>
                              <m:t>𝒋</m:t>
                            </m:r>
                          </m:sub>
                        </m:sSub>
                      </m:e>
                    </m:nary>
                    <m:sSub>
                      <m:sSubPr>
                        <m:ctrlPr>
                          <a:rPr lang="en-IN" b="1" i="1" smtClean="0">
                            <a:solidFill>
                              <a:srgbClr val="FF0000"/>
                            </a:solidFill>
                            <a:latin typeface="Cambria Math" panose="02040503050406030204" pitchFamily="18" charset="0"/>
                          </a:rPr>
                        </m:ctrlPr>
                      </m:sSubPr>
                      <m:e>
                        <m:acc>
                          <m:accPr>
                            <m:chr m:val="̂"/>
                            <m:ctrlPr>
                              <a:rPr lang="en-IN" b="1" i="1" smtClean="0">
                                <a:solidFill>
                                  <a:srgbClr val="FF0000"/>
                                </a:solidFill>
                                <a:latin typeface="Cambria Math" panose="02040503050406030204" pitchFamily="18" charset="0"/>
                              </a:rPr>
                            </m:ctrlPr>
                          </m:accPr>
                          <m:e>
                            <m:r>
                              <a:rPr lang="en-IN" b="1" i="1" smtClean="0">
                                <a:solidFill>
                                  <a:srgbClr val="FF0000"/>
                                </a:solidFill>
                                <a:latin typeface="Cambria Math"/>
                              </a:rPr>
                              <m:t>𝒄</m:t>
                            </m:r>
                          </m:e>
                        </m:acc>
                      </m:e>
                      <m:sub>
                        <m:r>
                          <a:rPr lang="en-IN" b="1" i="1" smtClean="0">
                            <a:solidFill>
                              <a:srgbClr val="FF0000"/>
                            </a:solidFill>
                            <a:latin typeface="Cambria Math"/>
                          </a:rPr>
                          <m:t>𝒊</m:t>
                        </m:r>
                      </m:sub>
                    </m:sSub>
                    <m:r>
                      <a:rPr lang="en-IN" b="1" i="1">
                        <a:solidFill>
                          <a:srgbClr val="FF0000"/>
                        </a:solidFill>
                        <a:latin typeface="Cambria Math"/>
                      </a:rPr>
                      <m:t>=</m:t>
                    </m:r>
                    <m:nary>
                      <m:naryPr>
                        <m:chr m:val="∑"/>
                        <m:ctrlPr>
                          <a:rPr lang="en-IN" b="1" i="1">
                            <a:solidFill>
                              <a:srgbClr val="FF0000"/>
                            </a:solidFill>
                            <a:latin typeface="Cambria Math" panose="02040503050406030204" pitchFamily="18" charset="0"/>
                          </a:rPr>
                        </m:ctrlPr>
                      </m:naryPr>
                      <m:sub>
                        <m:r>
                          <m:rPr>
                            <m:brk m:alnAt="23"/>
                          </m:rPr>
                          <a:rPr lang="en-IN" b="1" i="1">
                            <a:solidFill>
                              <a:srgbClr val="FF0000"/>
                            </a:solidFill>
                            <a:latin typeface="Cambria Math"/>
                          </a:rPr>
                          <m:t>𝒋</m:t>
                        </m:r>
                        <m:r>
                          <a:rPr lang="en-IN" b="1" i="1">
                            <a:solidFill>
                              <a:srgbClr val="FF0000"/>
                            </a:solidFill>
                            <a:latin typeface="Cambria Math"/>
                          </a:rPr>
                          <m:t>=</m:t>
                        </m:r>
                        <m:r>
                          <a:rPr lang="en-IN" b="1" i="1">
                            <a:solidFill>
                              <a:srgbClr val="FF0000"/>
                            </a:solidFill>
                            <a:latin typeface="Cambria Math"/>
                          </a:rPr>
                          <m:t>𝟏</m:t>
                        </m:r>
                      </m:sub>
                      <m:sup>
                        <m:r>
                          <a:rPr lang="en-IN" b="1" i="1">
                            <a:solidFill>
                              <a:srgbClr val="FF0000"/>
                            </a:solidFill>
                            <a:latin typeface="Cambria Math"/>
                          </a:rPr>
                          <m:t>𝒑</m:t>
                        </m:r>
                      </m:sup>
                      <m:e>
                        <m:sSub>
                          <m:sSubPr>
                            <m:ctrlPr>
                              <a:rPr lang="en-IN" b="1" i="1">
                                <a:solidFill>
                                  <a:srgbClr val="FF0000"/>
                                </a:solidFill>
                                <a:latin typeface="Cambria Math" panose="02040503050406030204" pitchFamily="18" charset="0"/>
                              </a:rPr>
                            </m:ctrlPr>
                          </m:sSubPr>
                          <m:e>
                            <m:acc>
                              <m:accPr>
                                <m:chr m:val="̂"/>
                                <m:ctrlPr>
                                  <a:rPr lang="en-IN" b="1" i="1">
                                    <a:solidFill>
                                      <a:srgbClr val="FF0000"/>
                                    </a:solidFill>
                                    <a:latin typeface="Cambria Math" panose="02040503050406030204" pitchFamily="18" charset="0"/>
                                  </a:rPr>
                                </m:ctrlPr>
                              </m:accPr>
                              <m:e>
                                <m:r>
                                  <a:rPr lang="en-IN" b="1" i="1" smtClean="0">
                                    <a:solidFill>
                                      <a:srgbClr val="FF0000"/>
                                    </a:solidFill>
                                    <a:latin typeface="Cambria Math"/>
                                  </a:rPr>
                                  <m:t>𝒄</m:t>
                                </m:r>
                              </m:e>
                            </m:acc>
                          </m:e>
                          <m:sub>
                            <m:r>
                              <a:rPr lang="en-IN" b="1" i="1" smtClean="0">
                                <a:solidFill>
                                  <a:srgbClr val="FF0000"/>
                                </a:solidFill>
                                <a:latin typeface="Cambria Math"/>
                              </a:rPr>
                              <m:t>𝒊𝒋</m:t>
                            </m:r>
                          </m:sub>
                        </m:sSub>
                      </m:e>
                    </m:nary>
                  </m:oMath>
                </a14:m>
                <a:r>
                  <a:rPr lang="en-IN" b="1" i="0" dirty="0">
                    <a:solidFill>
                      <a:srgbClr val="FF0000"/>
                    </a:solidFill>
                    <a:latin typeface="+mj-lt"/>
                  </a:rPr>
                  <a:t>‖</a:t>
                </a:r>
                <a14:m>
                  <m:oMath xmlns:m="http://schemas.openxmlformats.org/officeDocument/2006/math">
                    <m:d>
                      <m:dPr>
                        <m:begChr m:val="‖"/>
                        <m:endChr m:val="‖"/>
                        <m:ctrlPr>
                          <a:rPr lang="en-IN" b="1" i="1" smtClean="0">
                            <a:solidFill>
                              <a:srgbClr val="FF0000"/>
                            </a:solidFill>
                            <a:latin typeface="Cambria Math" panose="02040503050406030204" pitchFamily="18" charset="0"/>
                          </a:rPr>
                        </m:ctrlPr>
                      </m:dPr>
                      <m:e>
                        <m:sSub>
                          <m:sSubPr>
                            <m:ctrlPr>
                              <a:rPr lang="en-IN" b="1" i="1" smtClean="0">
                                <a:solidFill>
                                  <a:srgbClr val="FF0000"/>
                                </a:solidFill>
                                <a:latin typeface="Cambria Math" panose="02040503050406030204" pitchFamily="18" charset="0"/>
                              </a:rPr>
                            </m:ctrlPr>
                          </m:sSubPr>
                          <m:e>
                            <m:r>
                              <a:rPr lang="en-IN" b="1" i="1" smtClean="0">
                                <a:solidFill>
                                  <a:srgbClr val="FF0000"/>
                                </a:solidFill>
                                <a:latin typeface="Cambria Math"/>
                              </a:rPr>
                              <m:t>𝒄</m:t>
                            </m:r>
                          </m:e>
                          <m:sub>
                            <m:r>
                              <a:rPr lang="en-IN" b="1" i="1" smtClean="0">
                                <a:solidFill>
                                  <a:srgbClr val="FF0000"/>
                                </a:solidFill>
                                <a:latin typeface="Cambria Math"/>
                              </a:rPr>
                              <m:t>𝒊𝒋</m:t>
                            </m:r>
                          </m:sub>
                        </m:sSub>
                      </m:e>
                    </m:d>
                  </m:oMath>
                </a14:m>
                <a:r>
                  <a:rPr lang="en-IN" b="1" i="0" dirty="0">
                    <a:solidFill>
                      <a:srgbClr val="FF0000"/>
                    </a:solidFill>
                    <a:latin typeface="+mj-lt"/>
                  </a:rPr>
                  <a:t>‖</a:t>
                </a:r>
                <a14:m>
                  <m:oMath xmlns:m="http://schemas.openxmlformats.org/officeDocument/2006/math">
                    <m:r>
                      <a:rPr lang="en-IN" b="1" i="1">
                        <a:solidFill>
                          <a:srgbClr val="FF0000"/>
                        </a:solidFill>
                        <a:latin typeface="Cambria Math"/>
                      </a:rPr>
                      <m:t>=</m:t>
                    </m:r>
                    <m:rad>
                      <m:radPr>
                        <m:degHide m:val="on"/>
                        <m:ctrlPr>
                          <a:rPr lang="en-IN" b="1" i="1">
                            <a:solidFill>
                              <a:srgbClr val="FF0000"/>
                            </a:solidFill>
                            <a:latin typeface="Cambria Math" panose="02040503050406030204" pitchFamily="18" charset="0"/>
                          </a:rPr>
                        </m:ctrlPr>
                      </m:radPr>
                      <m:deg/>
                      <m:e>
                        <m:nary>
                          <m:naryPr>
                            <m:chr m:val="∑"/>
                            <m:ctrlPr>
                              <a:rPr lang="en-IN" b="1" i="1">
                                <a:solidFill>
                                  <a:srgbClr val="FF0000"/>
                                </a:solidFill>
                                <a:latin typeface="Cambria Math" panose="02040503050406030204" pitchFamily="18" charset="0"/>
                              </a:rPr>
                            </m:ctrlPr>
                          </m:naryPr>
                          <m:sub>
                            <m:r>
                              <m:rPr>
                                <m:brk m:alnAt="23"/>
                              </m:rPr>
                              <a:rPr lang="en-IN" b="1" i="1">
                                <a:solidFill>
                                  <a:srgbClr val="FF0000"/>
                                </a:solidFill>
                                <a:latin typeface="Cambria Math"/>
                              </a:rPr>
                              <m:t>𝒋</m:t>
                            </m:r>
                          </m:sub>
                          <m:sup>
                            <m:r>
                              <a:rPr lang="en-IN" b="1" i="1">
                                <a:solidFill>
                                  <a:srgbClr val="FF0000"/>
                                </a:solidFill>
                                <a:latin typeface="Cambria Math"/>
                              </a:rPr>
                              <m:t>𝒑</m:t>
                            </m:r>
                          </m:sup>
                          <m:e>
                            <m:sSup>
                              <m:sSupPr>
                                <m:ctrlPr>
                                  <a:rPr lang="en-IN" b="1" i="1">
                                    <a:solidFill>
                                      <a:srgbClr val="FF0000"/>
                                    </a:solidFill>
                                    <a:latin typeface="Cambria Math" panose="02040503050406030204" pitchFamily="18" charset="0"/>
                                  </a:rPr>
                                </m:ctrlPr>
                              </m:sSupPr>
                              <m:e>
                                <m:sSub>
                                  <m:sSubPr>
                                    <m:ctrlPr>
                                      <a:rPr lang="en-IN" b="1" i="1">
                                        <a:solidFill>
                                          <a:srgbClr val="FF0000"/>
                                        </a:solidFill>
                                        <a:latin typeface="Cambria Math" panose="02040503050406030204" pitchFamily="18" charset="0"/>
                                      </a:rPr>
                                    </m:ctrlPr>
                                  </m:sSubPr>
                                  <m:e>
                                    <m:r>
                                      <a:rPr lang="en-IN" b="1" i="1" smtClean="0">
                                        <a:solidFill>
                                          <a:srgbClr val="FF0000"/>
                                        </a:solidFill>
                                        <a:latin typeface="Cambria Math"/>
                                      </a:rPr>
                                      <m:t>𝒄</m:t>
                                    </m:r>
                                  </m:e>
                                  <m:sub>
                                    <m:r>
                                      <a:rPr lang="en-IN" b="1" i="1" smtClean="0">
                                        <a:solidFill>
                                          <a:srgbClr val="FF0000"/>
                                        </a:solidFill>
                                        <a:latin typeface="Cambria Math"/>
                                      </a:rPr>
                                      <m:t>𝒊</m:t>
                                    </m:r>
                                    <m:r>
                                      <a:rPr lang="en-IN" b="1" i="1">
                                        <a:solidFill>
                                          <a:srgbClr val="FF0000"/>
                                        </a:solidFill>
                                        <a:latin typeface="Cambria Math"/>
                                      </a:rPr>
                                      <m:t>𝒋</m:t>
                                    </m:r>
                                  </m:sub>
                                </m:sSub>
                              </m:e>
                              <m:sup>
                                <m:r>
                                  <a:rPr lang="en-IN" b="1" i="1">
                                    <a:solidFill>
                                      <a:srgbClr val="FF0000"/>
                                    </a:solidFill>
                                    <a:latin typeface="Cambria Math"/>
                                  </a:rPr>
                                  <m:t>𝟐</m:t>
                                </m:r>
                              </m:sup>
                            </m:sSup>
                          </m:e>
                        </m:nary>
                      </m:e>
                    </m:rad>
                  </m:oMath>
                </a14:m>
                <a:endParaRPr lang="en-IN" b="1" i="0" dirty="0">
                  <a:solidFill>
                    <a:srgbClr val="FF0000"/>
                  </a:solidFill>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5832" y="5161635"/>
                <a:ext cx="7301035"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19603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3697222"/>
          </a:xfrm>
        </p:spPr>
        <p:txBody>
          <a:bodyPr>
            <a:noAutofit/>
          </a:bodyPr>
          <a:lstStyle/>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buNone/>
            </a:pPr>
            <a:r>
              <a:rPr lang="en-US" sz="2000" b="1" dirty="0">
                <a:solidFill>
                  <a:srgbClr val="FF0000"/>
                </a:solidFill>
                <a:latin typeface="Times New Roman" pitchFamily="18" charset="0"/>
                <a:cs typeface="Times New Roman" pitchFamily="18" charset="0"/>
              </a:rPr>
              <a:t>Note: The criteria of objective function with different proximity measures</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a:solidFill>
                  <a:srgbClr val="FF0000"/>
                </a:solidFill>
                <a:latin typeface="Times New Roman" pitchFamily="18" charset="0"/>
                <a:cs typeface="Times New Roman" pitchFamily="18" charset="0"/>
              </a:rPr>
              <a:t>SSE (using L</a:t>
            </a:r>
            <a:r>
              <a:rPr lang="en-US" sz="2000" b="1" baseline="-25000" dirty="0">
                <a:solidFill>
                  <a:srgbClr val="FF0000"/>
                </a:solidFill>
                <a:latin typeface="Times New Roman" pitchFamily="18" charset="0"/>
                <a:cs typeface="Times New Roman" pitchFamily="18" charset="0"/>
              </a:rPr>
              <a:t>2 </a:t>
            </a:r>
            <a:r>
              <a:rPr lang="en-US" sz="2000" b="1" dirty="0">
                <a:solidFill>
                  <a:srgbClr val="FF0000"/>
                </a:solidFill>
                <a:latin typeface="Times New Roman" pitchFamily="18" charset="0"/>
                <a:cs typeface="Times New Roman" pitchFamily="18" charset="0"/>
              </a:rPr>
              <a:t>norm) : To minimize the SSE.</a:t>
            </a:r>
          </a:p>
          <a:p>
            <a:pPr marL="457200" indent="-457200">
              <a:buClr>
                <a:srgbClr val="0B5ED7"/>
              </a:buClr>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a:solidFill>
                  <a:srgbClr val="FF0000"/>
                </a:solidFill>
                <a:latin typeface="Times New Roman" pitchFamily="18" charset="0"/>
                <a:cs typeface="Times New Roman" pitchFamily="18" charset="0"/>
              </a:rPr>
              <a:t>SAE (using L</a:t>
            </a:r>
            <a:r>
              <a:rPr lang="en-US" sz="2000" b="1" baseline="-25000" dirty="0">
                <a:solidFill>
                  <a:srgbClr val="FF0000"/>
                </a:solidFill>
                <a:latin typeface="Times New Roman" pitchFamily="18" charset="0"/>
                <a:cs typeface="Times New Roman" pitchFamily="18" charset="0"/>
              </a:rPr>
              <a:t>1</a:t>
            </a:r>
            <a:r>
              <a:rPr lang="en-US" sz="2000" b="1" dirty="0">
                <a:solidFill>
                  <a:srgbClr val="FF0000"/>
                </a:solidFill>
                <a:latin typeface="Times New Roman" pitchFamily="18" charset="0"/>
                <a:cs typeface="Times New Roman" pitchFamily="18" charset="0"/>
              </a:rPr>
              <a:t> norm) : To minimize the SAE.</a:t>
            </a:r>
          </a:p>
          <a:p>
            <a:pPr marL="457200" indent="-457200">
              <a:buClr>
                <a:srgbClr val="0B5ED7"/>
              </a:buClr>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a:solidFill>
                  <a:srgbClr val="FF0000"/>
                </a:solidFill>
                <a:latin typeface="Times New Roman" pitchFamily="18" charset="0"/>
                <a:cs typeface="Times New Roman" pitchFamily="18" charset="0"/>
              </a:rPr>
              <a:t>TC(using cosine similarity) : To maximize the TC.</a:t>
            </a: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81376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4646955"/>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b="1" dirty="0">
                    <a:solidFill>
                      <a:srgbClr val="FF0000"/>
                    </a:solidFill>
                    <a:latin typeface="Times New Roman" pitchFamily="18" charset="0"/>
                    <a:cs typeface="Times New Roman" pitchFamily="18" charset="0"/>
                  </a:rPr>
                  <a:t>The k-Means algorithm can be applied only when the mean of the cluster is defined (hence it named k-Means). The cluster mean (also called centroid) of a cluster </a:t>
                </a:r>
                <a14:m>
                  <m:oMath xmlns:m="http://schemas.openxmlformats.org/officeDocument/2006/math">
                    <m:sSub>
                      <m:sSubPr>
                        <m:ctrlPr>
                          <a:rPr lang="en-IN" sz="2000" b="1" i="1">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US" sz="2000" b="1" dirty="0">
                    <a:solidFill>
                      <a:srgbClr val="FF0000"/>
                    </a:solidFill>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f>
                        <m:fPr>
                          <m:ctrlPr>
                            <a:rPr lang="en-IN" sz="2000" b="1" i="1" smtClean="0">
                              <a:solidFill>
                                <a:srgbClr val="FF0000"/>
                              </a:solidFill>
                              <a:latin typeface="Cambria Math" panose="02040503050406030204" pitchFamily="18" charset="0"/>
                              <a:cs typeface="Times New Roman" pitchFamily="18" charset="0"/>
                            </a:rPr>
                          </m:ctrlPr>
                        </m:fPr>
                        <m:num>
                          <m:r>
                            <a:rPr lang="en-IN" sz="2000" b="1" i="1" smtClean="0">
                              <a:solidFill>
                                <a:srgbClr val="FF0000"/>
                              </a:solidFill>
                              <a:latin typeface="Cambria Math" panose="02040503050406030204" pitchFamily="18" charset="0"/>
                              <a:cs typeface="Times New Roman" pitchFamily="18" charset="0"/>
                            </a:rPr>
                            <m:t>𝟏</m:t>
                          </m:r>
                        </m:num>
                        <m:den>
                          <m:sSub>
                            <m:sSubPr>
                              <m:ctrlPr>
                                <a:rPr lang="en-IN"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𝒏</m:t>
                              </m:r>
                            </m:e>
                            <m:sub>
                              <m:r>
                                <a:rPr lang="en-IN" sz="2000" b="1" i="1" smtClean="0">
                                  <a:solidFill>
                                    <a:srgbClr val="FF0000"/>
                                  </a:solidFill>
                                  <a:latin typeface="Cambria Math" panose="02040503050406030204" pitchFamily="18" charset="0"/>
                                  <a:cs typeface="Times New Roman" pitchFamily="18" charset="0"/>
                                </a:rPr>
                                <m:t>𝒊</m:t>
                              </m:r>
                            </m:sub>
                          </m:sSub>
                        </m:den>
                      </m:f>
                      <m:nary>
                        <m:naryPr>
                          <m:chr m:val="∑"/>
                          <m:supHide m:val="on"/>
                          <m:ctrlPr>
                            <a:rPr lang="en-IN" sz="2000" b="1" i="1" smtClean="0">
                              <a:solidFill>
                                <a:srgbClr val="FF0000"/>
                              </a:solidFill>
                              <a:latin typeface="Cambria Math" panose="02040503050406030204" pitchFamily="18" charset="0"/>
                              <a:cs typeface="Times New Roman" pitchFamily="18" charset="0"/>
                            </a:rPr>
                          </m:ctrlPr>
                        </m:naryPr>
                        <m:sub>
                          <m:r>
                            <m:rPr>
                              <m:brk m:alnAt="7"/>
                            </m:rPr>
                            <a:rPr lang="en-IN" sz="2000" b="1" i="1" smtClean="0">
                              <a:solidFill>
                                <a:srgbClr val="FF0000"/>
                              </a:solidFill>
                              <a:latin typeface="Cambria Math" panose="02040503050406030204" pitchFamily="18" charset="0"/>
                              <a:cs typeface="Times New Roman" pitchFamily="18" charset="0"/>
                            </a:rPr>
                            <m:t>𝒙</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1" i="1">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sub>
                        <m:sup/>
                        <m:e>
                          <m:r>
                            <a:rPr lang="en-IN" sz="2000" b="1" i="1" smtClean="0">
                              <a:solidFill>
                                <a:srgbClr val="FF0000"/>
                              </a:solidFill>
                              <a:latin typeface="Cambria Math" panose="02040503050406030204" pitchFamily="18" charset="0"/>
                              <a:cs typeface="Times New Roman" pitchFamily="18" charset="0"/>
                            </a:rPr>
                            <m:t>𝒙</m:t>
                          </m:r>
                        </m:e>
                      </m:nary>
                    </m:oMath>
                  </m:oMathPara>
                </a14:m>
                <a:endParaRPr lang="en-US" sz="2000" b="1"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b="1" dirty="0">
                    <a:solidFill>
                      <a:srgbClr val="FF0000"/>
                    </a:solidFill>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b="1" dirty="0">
                    <a:solidFill>
                      <a:srgbClr val="FF0000"/>
                    </a:solidFill>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b="1" dirty="0">
                    <a:solidFill>
                      <a:srgbClr val="FF0000"/>
                    </a:solidFill>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4646955"/>
              </a:xfrm>
              <a:blipFill rotWithShape="1">
                <a:blip r:embed="rId2"/>
                <a:stretch>
                  <a:fillRect l="-717" t="-656" r="-789" b="-11680"/>
                </a:stretch>
              </a:blipFill>
            </p:spPr>
            <p:txBody>
              <a:bodyPr/>
              <a:lstStyle/>
              <a:p>
                <a:r>
                  <a:rPr lang="en-IN">
                    <a:noFill/>
                  </a:rPr>
                  <a:t> </a:t>
                </a:r>
              </a:p>
            </p:txBody>
          </p:sp>
        </mc:Fallback>
      </mc:AlternateContent>
      <p:sp>
        <p:nvSpPr>
          <p:cNvPr id="8" name="TextBox 7"/>
          <p:cNvSpPr txBox="1"/>
          <p:nvPr/>
        </p:nvSpPr>
        <p:spPr>
          <a:xfrm>
            <a:off x="623209" y="5877272"/>
            <a:ext cx="7751932"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a:solidFill>
                  <a:schemeClr val="tx1"/>
                </a:solidFill>
              </a:rPr>
              <a:t>How to find the mean of objects with composite attributes?</a:t>
            </a:r>
          </a:p>
        </p:txBody>
      </p:sp>
      <p:sp>
        <p:nvSpPr>
          <p:cNvPr id="9" name="Rectangle 8"/>
          <p:cNvSpPr/>
          <p:nvPr/>
        </p:nvSpPr>
        <p:spPr>
          <a:xfrm>
            <a:off x="78034" y="5324101"/>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481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3600" dirty="0">
                <a:solidFill>
                  <a:srgbClr val="A50021"/>
                </a:solidFill>
                <a:latin typeface="Times New Roman" pitchFamily="18" charset="0"/>
                <a:cs typeface="Times New Roman" pitchFamily="18" charset="0"/>
              </a:rPr>
              <a:t>Clustering techniques</a:t>
            </a:r>
            <a:endParaRPr lang="en-IN" sz="3600" dirty="0"/>
          </a:p>
        </p:txBody>
      </p:sp>
      <p:sp>
        <p:nvSpPr>
          <p:cNvPr id="3" name="Content Placeholder 2"/>
          <p:cNvSpPr>
            <a:spLocks noGrp="1"/>
          </p:cNvSpPr>
          <p:nvPr>
            <p:ph idx="1"/>
          </p:nvPr>
        </p:nvSpPr>
        <p:spPr>
          <a:xfrm>
            <a:off x="457200" y="1341433"/>
            <a:ext cx="8686800" cy="4525963"/>
          </a:xfrm>
        </p:spPr>
        <p:txBody>
          <a:bodyPr>
            <a:normAutofit/>
          </a:bodyPr>
          <a:lstStyle/>
          <a:p>
            <a:r>
              <a:rPr lang="en-US" sz="2400" b="1" dirty="0">
                <a:solidFill>
                  <a:srgbClr val="FF0000"/>
                </a:solidFill>
                <a:latin typeface="Times New Roman" pitchFamily="18" charset="0"/>
                <a:cs typeface="Times New Roman" pitchFamily="18" charset="0"/>
              </a:rPr>
              <a:t>Clustering has been studied extensively for more than 40 years and across many disciplines due to its broad applications.</a:t>
            </a:r>
          </a:p>
          <a:p>
            <a:r>
              <a:rPr lang="en-US" sz="2400" dirty="0">
                <a:latin typeface="Times New Roman" pitchFamily="18" charset="0"/>
                <a:cs typeface="Times New Roman" pitchFamily="18" charset="0"/>
              </a:rPr>
              <a:t>we shall cover the following clustering techniques.</a:t>
            </a:r>
            <a:endParaRPr lang="en-US" sz="2400" b="1" dirty="0">
              <a:solidFill>
                <a:srgbClr val="FF0000"/>
              </a:solidFill>
              <a:latin typeface="Times New Roman" pitchFamily="18" charset="0"/>
              <a:cs typeface="Times New Roman" pitchFamily="18" charset="0"/>
            </a:endParaRPr>
          </a:p>
          <a:p>
            <a:endParaRPr lang="en-IN" sz="2400" b="1" dirty="0">
              <a:solidFill>
                <a:srgbClr val="FF0000"/>
              </a:solidFill>
            </a:endParaRPr>
          </a:p>
        </p:txBody>
      </p:sp>
      <p:sp>
        <p:nvSpPr>
          <p:cNvPr id="21" name="Rectangle 20"/>
          <p:cNvSpPr/>
          <p:nvPr/>
        </p:nvSpPr>
        <p:spPr>
          <a:xfrm>
            <a:off x="630588" y="5183651"/>
            <a:ext cx="1158976"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22" name="Rectangle 21"/>
          <p:cNvSpPr/>
          <p:nvPr/>
        </p:nvSpPr>
        <p:spPr>
          <a:xfrm>
            <a:off x="2758692" y="4709709"/>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23" name="Rectangle 22"/>
          <p:cNvSpPr/>
          <p:nvPr/>
        </p:nvSpPr>
        <p:spPr>
          <a:xfrm>
            <a:off x="4744369" y="3242454"/>
            <a:ext cx="2888302"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24" name="Rectangle 23"/>
          <p:cNvSpPr/>
          <p:nvPr/>
        </p:nvSpPr>
        <p:spPr>
          <a:xfrm>
            <a:off x="4866918" y="4433291"/>
            <a:ext cx="1299863"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25" name="Rectangle 24"/>
          <p:cNvSpPr/>
          <p:nvPr/>
        </p:nvSpPr>
        <p:spPr>
          <a:xfrm>
            <a:off x="4866918" y="5040837"/>
            <a:ext cx="1299863"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26" name="Rectangle 25"/>
          <p:cNvSpPr/>
          <p:nvPr/>
        </p:nvSpPr>
        <p:spPr>
          <a:xfrm>
            <a:off x="4730045" y="5743263"/>
            <a:ext cx="1696930"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cxnSp>
        <p:nvCxnSpPr>
          <p:cNvPr id="27" name="Elbow Connector 26"/>
          <p:cNvCxnSpPr>
            <a:stCxn id="21" idx="3"/>
          </p:cNvCxnSpPr>
          <p:nvPr/>
        </p:nvCxnSpPr>
        <p:spPr>
          <a:xfrm flipV="1">
            <a:off x="1789564" y="3603859"/>
            <a:ext cx="974894"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71245" y="4991680"/>
            <a:ext cx="487447"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789564" y="5478825"/>
            <a:ext cx="459938" cy="283026"/>
          </a:xfrm>
          <a:prstGeom prst="bentConnector3">
            <a:avLst>
              <a:gd name="adj1" fmla="val 95726"/>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49501" y="5761851"/>
            <a:ext cx="487448"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1"/>
          </p:cNvCxnSpPr>
          <p:nvPr/>
        </p:nvCxnSpPr>
        <p:spPr>
          <a:xfrm flipV="1">
            <a:off x="4058555" y="4603722"/>
            <a:ext cx="808363" cy="389016"/>
          </a:xfrm>
          <a:prstGeom prst="bentConnector3">
            <a:avLst>
              <a:gd name="adj1" fmla="val 50000"/>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4058555" y="4991356"/>
            <a:ext cx="830106"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4044231" y="3600725"/>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a:off x="4058555" y="5776124"/>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746673" y="3411445"/>
            <a:ext cx="1299862"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2" name="Rectangle 41"/>
          <p:cNvSpPr/>
          <p:nvPr/>
        </p:nvSpPr>
        <p:spPr>
          <a:xfrm>
            <a:off x="2736498" y="5493096"/>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Tree>
    <p:extLst>
      <p:ext uri="{BB962C8B-B14F-4D97-AF65-F5344CB8AC3E}">
        <p14:creationId xmlns:p14="http://schemas.microsoft.com/office/powerpoint/2010/main" val="10757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3" grpId="0" animBg="1"/>
      <p:bldP spid="34" grpId="0" animBg="1"/>
      <p:bldP spid="37" grpId="0" animBg="1"/>
      <p:bldP spid="4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4"/>
            <a:ext cx="8495371" cy="4646955"/>
          </a:xfrm>
        </p:spPr>
        <p:txBody>
          <a:bodyPr>
            <a:noAutofit/>
          </a:bodyPr>
          <a:lstStyle/>
          <a:p>
            <a:pPr marL="0" indent="0" algn="just">
              <a:buNone/>
            </a:pP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b="1" dirty="0">
                <a:solidFill>
                  <a:srgbClr val="FF0000"/>
                </a:solidFill>
                <a:latin typeface="Times New Roman" panose="02020603050405020304" pitchFamily="18" charset="0"/>
                <a:cs typeface="Times New Roman" panose="02020603050405020304" pitchFamily="18" charset="0"/>
              </a:rPr>
              <a:t>When SSE (L</a:t>
            </a:r>
            <a:r>
              <a:rPr lang="en-US" sz="2000" b="1" baseline="-25000" dirty="0">
                <a:solidFill>
                  <a:srgbClr val="FF0000"/>
                </a:solidFill>
                <a:latin typeface="Times New Roman" panose="02020603050405020304" pitchFamily="18" charset="0"/>
                <a:cs typeface="Times New Roman" panose="02020603050405020304" pitchFamily="18" charset="0"/>
              </a:rPr>
              <a:t>2</a:t>
            </a:r>
            <a:r>
              <a:rPr lang="en-US" sz="2000" b="1" dirty="0">
                <a:solidFill>
                  <a:srgbClr val="FF0000"/>
                </a:solidFill>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b="1" dirty="0">
              <a:solidFill>
                <a:srgbClr val="FF0000"/>
              </a:solidFill>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b="1" dirty="0">
                <a:solidFill>
                  <a:srgbClr val="FF0000"/>
                </a:solidFill>
                <a:latin typeface="Times New Roman" panose="02020603050405020304" pitchFamily="18" charset="0"/>
                <a:cs typeface="Times New Roman" panose="02020603050405020304" pitchFamily="18" charset="0"/>
              </a:rPr>
              <a:t>When the objective function is defined as SAE (L</a:t>
            </a:r>
            <a:r>
              <a:rPr lang="en-US" sz="2000" b="1" baseline="-25000" dirty="0">
                <a:solidFill>
                  <a:srgbClr val="FF0000"/>
                </a:solidFill>
                <a:latin typeface="Times New Roman" panose="02020603050405020304" pitchFamily="18" charset="0"/>
                <a:cs typeface="Times New Roman" panose="02020603050405020304" pitchFamily="18" charset="0"/>
              </a:rPr>
              <a:t>1</a:t>
            </a:r>
            <a:r>
              <a:rPr lang="en-US" sz="2000" b="1" dirty="0">
                <a:solidFill>
                  <a:srgbClr val="FF0000"/>
                </a:solidFill>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The above two interpretations can be readily verified as given in the next slide.</a:t>
            </a: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8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Case 1: SSE</a:t>
                </a:r>
                <a:endParaRPr lang="en-US" sz="2000" b="1" dirty="0">
                  <a:solidFill>
                    <a:srgbClr val="FF0000"/>
                  </a:solidFill>
                  <a:cs typeface="Times New Roman" pitchFamily="18" charset="0"/>
                </a:endParaRPr>
              </a:p>
              <a:p>
                <a:pPr marL="0" indent="0" algn="just">
                  <a:buNone/>
                </a:pPr>
                <a:r>
                  <a:rPr lang="en-US" sz="2000" b="1" dirty="0">
                    <a:solidFill>
                      <a:srgbClr val="FF0000"/>
                    </a:solidFill>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panose="02040503050406030204" pitchFamily="18" charset="0"/>
                                      <a:cs typeface="Times New Roman" pitchFamily="18" charset="0"/>
                                    </a:rPr>
                                  </m:ctrlPr>
                                </m:sSupPr>
                                <m:e>
                                  <m:d>
                                    <m:dPr>
                                      <m:ctrlPr>
                                        <a:rPr lang="en-IN" sz="2000" b="1" i="1">
                                          <a:solidFill>
                                            <a:srgbClr val="FF0000"/>
                                          </a:solidFill>
                                          <a:latin typeface="Cambria Math" panose="02040503050406030204" pitchFamily="18" charset="0"/>
                                          <a:cs typeface="Times New Roman" pitchFamily="18" charset="0"/>
                                        </a:rPr>
                                      </m:ctrlPr>
                                    </m:dPr>
                                    <m:e>
                                      <m:sSub>
                                        <m:sSubPr>
                                          <m:ctrlPr>
                                            <a:rPr lang="en-IN" sz="2000" b="1" i="1">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a:solidFill>
                    <a:srgbClr val="FF0000"/>
                  </a:solidFill>
                  <a:latin typeface="Times New Roman" pitchFamily="18" charset="0"/>
                  <a:cs typeface="Times New Roman" pitchFamily="18" charset="0"/>
                </a:endParaRPr>
              </a:p>
              <a:p>
                <a:pPr marL="0" indent="0" algn="just">
                  <a:buNone/>
                </a:pPr>
                <a:r>
                  <a:rPr lang="en-US" sz="2000" b="1" dirty="0">
                    <a:solidFill>
                      <a:srgbClr val="FF0000"/>
                    </a:solidFill>
                    <a:latin typeface="Times New Roman" pitchFamily="18" charset="0"/>
                    <a:cs typeface="Times New Roman" pitchFamily="18" charset="0"/>
                  </a:rPr>
                  <a:t>To minimize SSE means, </a:t>
                </a:r>
                <a14:m>
                  <m:oMath xmlns:m="http://schemas.openxmlformats.org/officeDocument/2006/math">
                    <m:f>
                      <m:fPr>
                        <m:ctrlPr>
                          <a:rPr lang="en-US" sz="2000" b="1" i="1" smtClean="0">
                            <a:solidFill>
                              <a:srgbClr val="FF0000"/>
                            </a:solidFill>
                            <a:latin typeface="Cambria Math" panose="02040503050406030204" pitchFamily="18" charset="0"/>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𝑺𝑺𝑬</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b="1" i="1" smtClean="0">
                                <a:solidFill>
                                  <a:srgbClr val="FF0000"/>
                                </a:solidFill>
                                <a:latin typeface="Cambria Math" panose="02040503050406030204" pitchFamily="18" charset="0"/>
                                <a:cs typeface="Times New Roman"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den>
                    </m:f>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a14:m>
                <a:endParaRPr lang="en-US" sz="2000" b="1" dirty="0">
                  <a:solidFill>
                    <a:srgbClr val="FF0000"/>
                  </a:solidFill>
                  <a:latin typeface="Times New Roman" pitchFamily="18" charset="0"/>
                  <a:cs typeface="Times New Roman" pitchFamily="18" charset="0"/>
                </a:endParaRPr>
              </a:p>
              <a:p>
                <a:pPr marL="0" indent="0" algn="just">
                  <a:buNone/>
                </a:pPr>
                <a:r>
                  <a:rPr lang="en-US" sz="2000" b="1" dirty="0">
                    <a:solidFill>
                      <a:srgbClr val="FF0000"/>
                    </a:solidFill>
                    <a:latin typeface="Times New Roman" pitchFamily="18" charset="0"/>
                    <a:cs typeface="Times New Roman" pitchFamily="18" charset="0"/>
                  </a:rPr>
                  <a:t>Thus, </a:t>
                </a:r>
              </a:p>
              <a:p>
                <a:pPr marL="0" indent="0" algn="just">
                  <a:buNone/>
                </a:pPr>
                <a14:m>
                  <m:oMathPara xmlns:m="http://schemas.openxmlformats.org/officeDocument/2006/math">
                    <m:oMathParaPr>
                      <m:jc m:val="centerGroup"/>
                    </m:oMathParaPr>
                    <m:oMath xmlns:m="http://schemas.openxmlformats.org/officeDocument/2006/math">
                      <m:f>
                        <m:fPr>
                          <m:ctrlPr>
                            <a:rPr lang="en-US" sz="2000" b="1" i="1" smtClean="0">
                              <a:solidFill>
                                <a:srgbClr val="FF0000"/>
                              </a:solidFill>
                              <a:latin typeface="Cambria Math" panose="02040503050406030204" pitchFamily="18" charset="0"/>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d>
                        <m:dPr>
                          <m:ctrlPr>
                            <a:rPr lang="en-IN" sz="2000" b="1" i="1" smtClean="0">
                              <a:solidFill>
                                <a:srgbClr val="FF0000"/>
                              </a:solidFill>
                              <a:latin typeface="Cambria Math" panose="02040503050406030204" pitchFamily="18" charset="0"/>
                              <a:cs typeface="Times New Roman" pitchFamily="18" charset="0"/>
                            </a:rPr>
                          </m:ctrlPr>
                        </m:dPr>
                        <m:e>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panose="02040503050406030204" pitchFamily="18" charset="0"/>
                                          <a:cs typeface="Times New Roman" pitchFamily="18" charset="0"/>
                                        </a:rPr>
                                      </m:ctrlPr>
                                    </m:sSupPr>
                                    <m:e>
                                      <m:d>
                                        <m:dPr>
                                          <m:ctrlPr>
                                            <a:rPr lang="en-IN" sz="2000" b="1" i="1">
                                              <a:solidFill>
                                                <a:srgbClr val="FF0000"/>
                                              </a:solidFill>
                                              <a:latin typeface="Cambria Math" panose="02040503050406030204" pitchFamily="18" charset="0"/>
                                              <a:cs typeface="Times New Roman" pitchFamily="18" charset="0"/>
                                            </a:rPr>
                                          </m:ctrlPr>
                                        </m:dPr>
                                        <m:e>
                                          <m:sSub>
                                            <m:sSubPr>
                                              <m:ctrlPr>
                                                <a:rPr lang="en-IN" sz="2000" b="1" i="1">
                                                  <a:solidFill>
                                                    <a:srgbClr val="FF0000"/>
                                                  </a:solidFill>
                                                  <a:latin typeface="Cambria Math" panose="02040503050406030204" pitchFamily="18" charset="0"/>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e>
                      </m:d>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m:oMathPara>
                </a14:m>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r>
                  <a:rPr lang="en-US" sz="2000" b="1" dirty="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b="1" i="1" smtClean="0">
                              <a:solidFill>
                                <a:srgbClr val="FF0000"/>
                              </a:solidFill>
                              <a:latin typeface="Cambria Math" panose="02040503050406030204" pitchFamily="18" charset="0"/>
                              <a:cs typeface="Times New Roman" pitchFamily="18" charset="0"/>
                            </a:rPr>
                          </m:ctrlPr>
                        </m:naryPr>
                        <m:sub>
                          <m:r>
                            <m:rPr>
                              <m:brk m:alnAt="23"/>
                            </m:rPr>
                            <a:rPr lang="en-IN" sz="2000" b="1" i="1" smtClean="0">
                              <a:solidFill>
                                <a:srgbClr val="FF0000"/>
                              </a:solidFill>
                              <a:latin typeface="Cambria Math" panose="02040503050406030204" pitchFamily="18" charset="0"/>
                              <a:cs typeface="Times New Roman" pitchFamily="18" charset="0"/>
                            </a:rPr>
                            <m:t>𝒊</m:t>
                          </m:r>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𝟏</m:t>
                          </m:r>
                        </m:sub>
                        <m:sup>
                          <m:r>
                            <a:rPr lang="en-IN" sz="2000" b="1" i="1" smtClean="0">
                              <a:solidFill>
                                <a:srgbClr val="FF0000"/>
                              </a:solidFill>
                              <a:latin typeface="Cambria Math" panose="02040503050406030204" pitchFamily="18" charset="0"/>
                              <a:cs typeface="Times New Roman" pitchFamily="18" charset="0"/>
                            </a:rPr>
                            <m:t>𝒌</m:t>
                          </m:r>
                        </m:sup>
                        <m:e>
                          <m:nary>
                            <m:naryPr>
                              <m:chr m:val="∑"/>
                              <m:supHide m:val="on"/>
                              <m:ctrlPr>
                                <a:rPr lang="en-US" sz="2000" b="1" i="1" smtClean="0">
                                  <a:solidFill>
                                    <a:srgbClr val="FF0000"/>
                                  </a:solidFill>
                                  <a:latin typeface="Cambria Math" panose="02040503050406030204" pitchFamily="18" charset="0"/>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f>
                                <m:fPr>
                                  <m:ctrlPr>
                                    <a:rPr lang="en-US" sz="2000" b="1" i="1" smtClean="0">
                                      <a:solidFill>
                                        <a:srgbClr val="FF0000"/>
                                      </a:solidFill>
                                      <a:latin typeface="Cambria Math" panose="02040503050406030204" pitchFamily="18" charset="0"/>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sSup>
                                <m:sSupPr>
                                  <m:ctrlPr>
                                    <a:rPr lang="en-US" sz="2000" b="1" i="1" smtClean="0">
                                      <a:solidFill>
                                        <a:srgbClr val="FF0000"/>
                                      </a:solidFill>
                                      <a:latin typeface="Cambria Math" panose="02040503050406030204" pitchFamily="18" charset="0"/>
                                      <a:cs typeface="Times New Roman" pitchFamily="18" charset="0"/>
                                    </a:rPr>
                                  </m:ctrlPr>
                                </m:sSupPr>
                                <m:e>
                                  <m:d>
                                    <m:dPr>
                                      <m:ctrlPr>
                                        <a:rPr lang="en-US" sz="2000" b="1" i="1" smtClean="0">
                                          <a:solidFill>
                                            <a:srgbClr val="FF0000"/>
                                          </a:solidFill>
                                          <a:latin typeface="Cambria Math" panose="02040503050406030204" pitchFamily="18" charset="0"/>
                                          <a:cs typeface="Times New Roman" pitchFamily="18" charset="0"/>
                                        </a:rPr>
                                      </m:ctrlPr>
                                    </m:dPr>
                                    <m:e>
                                      <m:sSub>
                                        <m:sSubPr>
                                          <m:ctrlPr>
                                            <a:rPr lang="en-US" sz="2000" b="1"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𝒙</m:t>
                                      </m:r>
                                    </m:e>
                                  </m:d>
                                </m:e>
                                <m:sup>
                                  <m:r>
                                    <a:rPr lang="en-IN" sz="2000" b="1" i="1" smtClean="0">
                                      <a:solidFill>
                                        <a:srgbClr val="FF0000"/>
                                      </a:solidFill>
                                      <a:latin typeface="Cambria Math" panose="02040503050406030204" pitchFamily="18" charset="0"/>
                                      <a:cs typeface="Times New Roman" pitchFamily="18" charset="0"/>
                                    </a:rPr>
                                    <m:t>𝟐</m:t>
                                  </m:r>
                                </m:sup>
                              </m:sSup>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e>
                          </m:nary>
                        </m:e>
                      </m:nary>
                    </m:oMath>
                  </m:oMathPara>
                </a14:m>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Tree>
    <p:extLst>
      <p:ext uri="{BB962C8B-B14F-4D97-AF65-F5344CB8AC3E}">
        <p14:creationId xmlns:p14="http://schemas.microsoft.com/office/powerpoint/2010/main" val="2688345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1036511"/>
                <a:ext cx="8370243" cy="4759099"/>
              </a:xfrm>
            </p:spPr>
            <p:txBody>
              <a:bodyPr>
                <a:noAutofit/>
              </a:bodyPr>
              <a:lstStyle/>
              <a:p>
                <a:pPr marL="0" indent="0" algn="just">
                  <a:buClr>
                    <a:srgbClr val="0B5ED7"/>
                  </a:buClr>
                  <a:buNone/>
                </a:pPr>
                <a:r>
                  <a:rPr lang="en-IN" sz="2000" dirty="0">
                    <a:solidFill>
                      <a:srgbClr val="FF0000"/>
                    </a:solidFill>
                    <a:latin typeface="Times New Roman" pitchFamily="18" charset="0"/>
                    <a:cs typeface="Times New Roman" pitchFamily="18" charset="0"/>
                  </a:rPr>
                  <a:t>Or, </a:t>
                </a:r>
                <a:endParaRPr lang="en-IN" sz="2000" i="1" dirty="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panose="02040503050406030204" pitchFamily="18" charset="0"/>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2</m:t>
                          </m:r>
                          <m:d>
                            <m:dPr>
                              <m:ctrlPr>
                                <a:rPr lang="en-IN" sz="2000" i="1" smtClean="0">
                                  <a:solidFill>
                                    <a:srgbClr val="FF0000"/>
                                  </a:solidFill>
                                  <a:latin typeface="Cambria Math" panose="02040503050406030204" pitchFamily="18" charset="0"/>
                                  <a:cs typeface="Times New Roman" pitchFamily="18" charset="0"/>
                                </a:rPr>
                              </m:ctrlPr>
                            </m:dPr>
                            <m:e>
                              <m:sSub>
                                <m:sSubPr>
                                  <m:ctrlPr>
                                    <a:rPr lang="en-IN" sz="2000" i="1" smtClean="0">
                                      <a:solidFill>
                                        <a:srgbClr val="FF0000"/>
                                      </a:solidFill>
                                      <a:latin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𝑛</m:t>
                          </m:r>
                        </m:e>
                        <m:sub>
                          <m:r>
                            <a:rPr lang="en-IN" sz="2000" b="0" i="1" smtClean="0">
                              <a:solidFill>
                                <a:srgbClr val="FF0000"/>
                              </a:solidFill>
                              <a:latin typeface="Cambria Math" panose="02040503050406030204" pitchFamily="18" charset="0"/>
                              <a:cs typeface="Times New Roman" pitchFamily="18" charset="0"/>
                            </a:rPr>
                            <m:t>𝑖</m:t>
                          </m:r>
                        </m:sub>
                      </m:sSub>
                      <m:sSub>
                        <m:sSubPr>
                          <m:ctrlPr>
                            <a:rPr lang="en-US" sz="2000" i="1" smtClean="0">
                              <a:solidFill>
                                <a:srgbClr val="FF0000"/>
                              </a:solidFill>
                              <a:latin typeface="Cambria Math" panose="02040503050406030204" pitchFamily="18" charset="0"/>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nary>
                        <m:naryPr>
                          <m:chr m:val="∑"/>
                          <m:supHide m:val="on"/>
                          <m:ctrlPr>
                            <a:rPr lang="en-IN" sz="2000" b="0" i="1" smtClean="0">
                              <a:solidFill>
                                <a:srgbClr val="FF0000"/>
                              </a:solidFill>
                              <a:latin typeface="Cambria Math" panose="02040503050406030204" pitchFamily="18" charset="0"/>
                              <a:cs typeface="Times New Roman" pitchFamily="18" charset="0"/>
                            </a:rPr>
                          </m:ctrlPr>
                        </m:naryPr>
                        <m:sub>
                          <m:r>
                            <m:rPr>
                              <m:brk m:alnAt="7"/>
                            </m:rPr>
                            <a:rPr lang="en-IN" sz="2000" i="1">
                              <a:solidFill>
                                <a:srgbClr val="FF0000"/>
                              </a:solidFill>
                              <a:latin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𝑥</m:t>
                          </m:r>
                        </m:e>
                      </m:nary>
                    </m:oMath>
                  </m:oMathPara>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Or,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a:solidFill>
                      <a:srgbClr val="FF0000"/>
                    </a:solidFill>
                    <a:latin typeface="Times New Roman" pitchFamily="18" charset="0"/>
                    <a:cs typeface="Times New Roman" pitchFamily="18" charset="0"/>
                  </a:rPr>
                  <a:t>Thus, </a:t>
                </a:r>
                <a:r>
                  <a:rPr lang="en-US" sz="2000" b="1" dirty="0">
                    <a:solidFill>
                      <a:srgbClr val="FF0000"/>
                    </a:solidFill>
                    <a:latin typeface="Times New Roman" pitchFamily="18" charset="0"/>
                    <a:cs typeface="Times New Roman" pitchFamily="18" charset="0"/>
                  </a:rPr>
                  <a:t>the best centroid for minimizing SSE of a cluster is the mean of the objects in the cluster</a:t>
                </a:r>
                <a:r>
                  <a:rPr lang="en-US" sz="2000" dirty="0">
                    <a:solidFill>
                      <a:srgbClr val="FF0000"/>
                    </a:solidFill>
                    <a:latin typeface="Times New Roman" pitchFamily="18" charset="0"/>
                    <a:cs typeface="Times New Roman"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1036511"/>
                <a:ext cx="8370243" cy="4759099"/>
              </a:xfrm>
              <a:blipFill rotWithShape="1">
                <a:blip r:embed="rId2"/>
                <a:stretch>
                  <a:fillRect l="-728" t="-640" r="-8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614756" y="3416060"/>
                <a:ext cx="2190761"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panose="02040503050406030204" pitchFamily="18" charset="0"/>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14106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Case 2: SAE</a:t>
                </a:r>
                <a:endParaRPr lang="en-US" sz="2000" dirty="0">
                  <a:solidFill>
                    <a:srgbClr val="FF0000"/>
                  </a:solidFill>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FF0000"/>
                          </a:solidFill>
                          <a:latin typeface="Cambria Math"/>
                          <a:cs typeface="Times New Roman" pitchFamily="18" charset="0"/>
                        </a:rPr>
                        <m:t>𝑆𝐴𝐸</m:t>
                      </m:r>
                      <m:r>
                        <a:rPr lang="en-IN" sz="2000" i="1">
                          <a:solidFill>
                            <a:srgbClr val="FF0000"/>
                          </a:solidFill>
                          <a:latin typeface="Cambria Math"/>
                          <a:cs typeface="Times New Roman" pitchFamily="18" charset="0"/>
                        </a:rPr>
                        <m:t>=</m:t>
                      </m:r>
                      <m:nary>
                        <m:naryPr>
                          <m:chr m:val="∑"/>
                          <m:ctrlPr>
                            <a:rPr lang="en-IN" sz="2000" i="1">
                              <a:solidFill>
                                <a:srgbClr val="FF0000"/>
                              </a:solidFill>
                              <a:latin typeface="Cambria Math" panose="02040503050406030204" pitchFamily="18" charset="0"/>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panose="02040503050406030204" pitchFamily="18" charset="0"/>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panose="02040503050406030204" pitchFamily="18" charset="0"/>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panose="02040503050406030204" pitchFamily="18" charset="0"/>
                                      <a:cs typeface="Times New Roman" pitchFamily="18" charset="0"/>
                                    </a:rPr>
                                  </m:ctrlPr>
                                </m:sSupPr>
                                <m:e>
                                  <m:d>
                                    <m:dPr>
                                      <m:begChr m:val="|"/>
                                      <m:endChr m:val="|"/>
                                      <m:ctrlPr>
                                        <a:rPr lang="en-IN" sz="2000" i="1">
                                          <a:solidFill>
                                            <a:srgbClr val="FF0000"/>
                                          </a:solidFill>
                                          <a:latin typeface="Cambria Math" panose="02040503050406030204" pitchFamily="18" charset="0"/>
                                          <a:cs typeface="Times New Roman" pitchFamily="18" charset="0"/>
                                        </a:rPr>
                                      </m:ctrlPr>
                                    </m:dPr>
                                    <m:e>
                                      <m:sSub>
                                        <m:sSubPr>
                                          <m:ctrlPr>
                                            <a:rPr lang="en-IN" sz="2000" i="1">
                                              <a:solidFill>
                                                <a:srgbClr val="FF0000"/>
                                              </a:solidFill>
                                              <a:latin typeface="Cambria Math" panose="02040503050406030204" pitchFamily="18" charset="0"/>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oMath>
                  </m:oMathPara>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FF0000"/>
                            </a:solidFill>
                            <a:latin typeface="Cambria Math" panose="02040503050406030204" pitchFamily="18" charset="0"/>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FF0000"/>
                                </a:solidFill>
                                <a:latin typeface="Cambria Math" panose="02040503050406030204" pitchFamily="18" charset="0"/>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den>
                    </m:f>
                    <m:r>
                      <a:rPr lang="en-IN" sz="2000" b="0" i="1" smtClean="0">
                        <a:solidFill>
                          <a:srgbClr val="FF0000"/>
                        </a:solidFill>
                        <a:latin typeface="Cambria Math" panose="02040503050406030204" pitchFamily="18" charset="0"/>
                        <a:cs typeface="Times New Roman" pitchFamily="18" charset="0"/>
                      </a:rPr>
                      <m:t>=0</m:t>
                    </m:r>
                  </m:oMath>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Thus, </a:t>
                </a:r>
              </a:p>
              <a:p>
                <a:pPr marL="0" indent="0" algn="just">
                  <a:buNone/>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FF0000"/>
                              </a:solidFill>
                              <a:latin typeface="Cambria Math" panose="02040503050406030204" pitchFamily="18" charset="0"/>
                              <a:cs typeface="Times New Roman" pitchFamily="18" charset="0"/>
                            </a:rPr>
                          </m:ctrlPr>
                        </m:dPr>
                        <m:e>
                          <m:nary>
                            <m:naryPr>
                              <m:chr m:val="∑"/>
                              <m:ctrlPr>
                                <a:rPr lang="en-IN" sz="2000" i="1">
                                  <a:solidFill>
                                    <a:srgbClr val="FF0000"/>
                                  </a:solidFill>
                                  <a:latin typeface="Cambria Math" panose="02040503050406030204" pitchFamily="18" charset="0"/>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panose="02040503050406030204" pitchFamily="18" charset="0"/>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panose="02040503050406030204" pitchFamily="18" charset="0"/>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panose="02040503050406030204" pitchFamily="18" charset="0"/>
                                          <a:cs typeface="Times New Roman" pitchFamily="18" charset="0"/>
                                        </a:rPr>
                                      </m:ctrlPr>
                                    </m:sSupPr>
                                    <m:e>
                                      <m:d>
                                        <m:dPr>
                                          <m:begChr m:val="|"/>
                                          <m:endChr m:val="|"/>
                                          <m:ctrlPr>
                                            <a:rPr lang="en-IN" sz="2000" i="1">
                                              <a:solidFill>
                                                <a:srgbClr val="FF0000"/>
                                              </a:solidFill>
                                              <a:latin typeface="Cambria Math" panose="02040503050406030204" pitchFamily="18" charset="0"/>
                                              <a:cs typeface="Times New Roman" pitchFamily="18" charset="0"/>
                                            </a:rPr>
                                          </m:ctrlPr>
                                        </m:dPr>
                                        <m:e>
                                          <m:sSub>
                                            <m:sSubPr>
                                              <m:ctrlPr>
                                                <a:rPr lang="en-IN" sz="2000" i="1">
                                                  <a:solidFill>
                                                    <a:srgbClr val="FF0000"/>
                                                  </a:solidFill>
                                                  <a:latin typeface="Cambria Math" panose="02040503050406030204" pitchFamily="18" charset="0"/>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e>
                      </m:d>
                      <m:r>
                        <a:rPr lang="en-IN" sz="2000" b="0" i="1" smtClean="0">
                          <a:solidFill>
                            <a:srgbClr val="FF0000"/>
                          </a:solidFill>
                          <a:latin typeface="Cambria Math" panose="02040503050406030204" pitchFamily="18" charset="0"/>
                          <a:cs typeface="Times New Roman" pitchFamily="18" charset="0"/>
                        </a:rPr>
                        <m:t>=0</m:t>
                      </m:r>
                    </m:oMath>
                  </m:oMathPara>
                </a14:m>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FF0000"/>
                              </a:solidFill>
                              <a:latin typeface="Cambria Math" panose="02040503050406030204" pitchFamily="18" charset="0"/>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US" sz="2000" i="1" smtClean="0">
                                  <a:solidFill>
                                    <a:srgbClr val="FF0000"/>
                                  </a:solidFill>
                                  <a:latin typeface="Cambria Math" panose="02040503050406030204" pitchFamily="18" charset="0"/>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panose="02040503050406030204" pitchFamily="18" charset="0"/>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f>
                                <m:fPr>
                                  <m:ctrlPr>
                                    <a:rPr lang="en-US" sz="2000" i="1" smtClean="0">
                                      <a:solidFill>
                                        <a:srgbClr val="FF0000"/>
                                      </a:solidFill>
                                      <a:latin typeface="Cambria Math" panose="02040503050406030204" pitchFamily="18" charset="0"/>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FF0000"/>
                                      </a:solidFill>
                                      <a:latin typeface="Cambria Math" panose="02040503050406030204" pitchFamily="18" charset="0"/>
                                      <a:cs typeface="Times New Roman" pitchFamily="18" charset="0"/>
                                    </a:rPr>
                                  </m:ctrlPr>
                                </m:dPr>
                                <m:e>
                                  <m:sSub>
                                    <m:sSubPr>
                                      <m:ctrlPr>
                                        <a:rPr lang="en-IN" sz="2000" i="1">
                                          <a:solidFill>
                                            <a:srgbClr val="FF0000"/>
                                          </a:solidFill>
                                          <a:latin typeface="Cambria Math" panose="02040503050406030204" pitchFamily="18" charset="0"/>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e>
                      </m:nary>
                    </m:oMath>
                  </m:oMathPara>
                </a14:m>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
        <p:nvSpPr>
          <p:cNvPr id="7"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317623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370243" cy="3430631"/>
              </a:xfrm>
            </p:spPr>
            <p:txBody>
              <a:bodyPr>
                <a:noAutofit/>
              </a:bodyPr>
              <a:lstStyle/>
              <a:p>
                <a:pPr marL="0" indent="0" algn="just">
                  <a:buClr>
                    <a:srgbClr val="0B5ED7"/>
                  </a:buClr>
                  <a:buNone/>
                </a:pPr>
                <a:r>
                  <a:rPr lang="en-IN" sz="2000" dirty="0">
                    <a:solidFill>
                      <a:srgbClr val="FF0000"/>
                    </a:solidFill>
                    <a:latin typeface="Times New Roman" pitchFamily="18" charset="0"/>
                    <a:cs typeface="Times New Roman" pitchFamily="18" charset="0"/>
                  </a:rPr>
                  <a:t>Or, </a:t>
                </a:r>
                <a:endParaRPr lang="en-IN" sz="2000" i="1" dirty="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panose="02040503050406030204" pitchFamily="18" charset="0"/>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FF0000"/>
                                  </a:solidFill>
                                  <a:latin typeface="Cambria Math" panose="02040503050406030204" pitchFamily="18" charset="0"/>
                                  <a:cs typeface="Times New Roman" pitchFamily="18" charset="0"/>
                                </a:rPr>
                              </m:ctrlPr>
                            </m:dPr>
                            <m:e>
                              <m:sSub>
                                <m:sSubPr>
                                  <m:ctrlPr>
                                    <a:rPr lang="en-IN" sz="2000" i="1" smtClean="0">
                                      <a:solidFill>
                                        <a:srgbClr val="FF0000"/>
                                      </a:solidFill>
                                      <a:latin typeface="Cambria Math" panose="02040503050406030204" pitchFamily="18" charset="0"/>
                                      <a:cs typeface="Times New Roman" pitchFamily="18" charset="0"/>
                                    </a:rPr>
                                  </m:ctrlPr>
                                </m:sSubPr>
                                <m:e>
                                  <m:d>
                                    <m:dPr>
                                      <m:begChr m:val=""/>
                                      <m:endChr m:val="|"/>
                                      <m:ctrlPr>
                                        <a:rPr lang="en-IN" sz="2000" i="1" smtClean="0">
                                          <a:solidFill>
                                            <a:srgbClr val="FF0000"/>
                                          </a:solidFill>
                                          <a:latin typeface="Cambria Math" panose="02040503050406030204" pitchFamily="18" charset="0"/>
                                          <a:cs typeface="Times New Roman" pitchFamily="18" charset="0"/>
                                        </a:rPr>
                                      </m:ctrlPr>
                                    </m:dPr>
                                    <m:e>
                                      <m:d>
                                        <m:dPr>
                                          <m:ctrlPr>
                                            <a:rPr lang="en-IN" sz="2000" i="1" smtClean="0">
                                              <a:solidFill>
                                                <a:srgbClr val="FF0000"/>
                                              </a:solidFill>
                                              <a:latin typeface="Cambria Math" panose="02040503050406030204" pitchFamily="18" charset="0"/>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&gt;</m:t>
                                  </m:r>
                                  <m:sSub>
                                    <m:sSubPr>
                                      <m:ctrlPr>
                                        <a:rPr lang="en-IN" sz="2000" b="0"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sub>
                              </m:sSub>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panose="02040503050406030204" pitchFamily="18" charset="0"/>
                                      <a:cs typeface="Times New Roman" pitchFamily="18" charset="0"/>
                                    </a:rPr>
                                  </m:ctrlPr>
                                </m:sSubPr>
                                <m:e>
                                  <m:d>
                                    <m:dPr>
                                      <m:begChr m:val=""/>
                                      <m:endChr m:val="|"/>
                                      <m:ctrlPr>
                                        <a:rPr lang="en-IN" sz="2000" b="0" i="1" smtClean="0">
                                          <a:solidFill>
                                            <a:srgbClr val="FF0000"/>
                                          </a:solidFill>
                                          <a:latin typeface="Cambria Math" panose="02040503050406030204" pitchFamily="18" charset="0"/>
                                          <a:cs typeface="Times New Roman" pitchFamily="18" charset="0"/>
                                        </a:rPr>
                                      </m:ctrlPr>
                                    </m:dPr>
                                    <m:e>
                                      <m:d>
                                        <m:dPr>
                                          <m:ctrlPr>
                                            <a:rPr lang="en-IN" sz="2000" b="0" i="1" smtClean="0">
                                              <a:solidFill>
                                                <a:srgbClr val="FF0000"/>
                                              </a:solidFill>
                                              <a:latin typeface="Cambria Math" panose="02040503050406030204" pitchFamily="18" charset="0"/>
                                              <a:cs typeface="Times New Roman" pitchFamily="18" charset="0"/>
                                            </a:rPr>
                                          </m:ctrlPr>
                                        </m:dPr>
                                        <m:e>
                                          <m:sSub>
                                            <m:sSubPr>
                                              <m:ctrlPr>
                                                <a:rPr lang="en-IN" sz="2000" b="0" i="1" smtClean="0">
                                                  <a:solidFill>
                                                    <a:srgbClr val="FF0000"/>
                                                  </a:solidFill>
                                                  <a:latin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sSub>
                                    <m:sSubPr>
                                      <m:ctrlPr>
                                        <a:rPr lang="en-IN" sz="2000" b="0" i="1" smtClean="0">
                                          <a:solidFill>
                                            <a:srgbClr val="FF0000"/>
                                          </a:solidFill>
                                          <a:latin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&gt;</m:t>
                                  </m:r>
                                  <m:r>
                                    <a:rPr lang="en-IN" sz="2000" b="0" i="1" smtClean="0">
                                      <a:solidFill>
                                        <a:srgbClr val="FF0000"/>
                                      </a:solidFill>
                                      <a:latin typeface="Cambria Math" panose="02040503050406030204" pitchFamily="18" charset="0"/>
                                      <a:cs typeface="Times New Roman" pitchFamily="18" charset="0"/>
                                    </a:rPr>
                                    <m:t>𝑥</m:t>
                                  </m:r>
                                </m:sub>
                              </m:sSub>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Solving the above equation, we get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a:solidFill>
                      <a:srgbClr val="FF0000"/>
                    </a:solidFill>
                    <a:latin typeface="Times New Roman" pitchFamily="18" charset="0"/>
                    <a:cs typeface="Times New Roman" pitchFamily="18" charset="0"/>
                  </a:rPr>
                  <a:t>Thus, the best centroid for minimizing SAE of a cluster is the median of the objects in the cluster.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370243" cy="3430631"/>
              </a:xfrm>
              <a:blipFill rotWithShape="1">
                <a:blip r:embed="rId2"/>
                <a:stretch>
                  <a:fillRect l="-728" t="-888" r="-801" b="-1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27960" y="2609489"/>
                <a:ext cx="2662929"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693531" y="4525735"/>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a:solidFill>
                  <a:schemeClr val="tx1"/>
                </a:solidFill>
              </a:rPr>
              <a:t>Interpret the best centroid for maximizing TC (with Cosine similarity measure) of a cluster.</a:t>
            </a:r>
          </a:p>
        </p:txBody>
      </p:sp>
      <p:sp>
        <p:nvSpPr>
          <p:cNvPr id="10" name="Rectangle 9"/>
          <p:cNvSpPr/>
          <p:nvPr/>
        </p:nvSpPr>
        <p:spPr>
          <a:xfrm>
            <a:off x="82523" y="4321834"/>
            <a:ext cx="469657"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33130" y="5463523"/>
            <a:ext cx="7932091" cy="646331"/>
          </a:xfrm>
          <a:prstGeom prst="rect">
            <a:avLst/>
          </a:prstGeom>
          <a:noFill/>
        </p:spPr>
        <p:txBody>
          <a:bodyPr wrap="square" rtlCol="0">
            <a:spAutoFit/>
          </a:bodyPr>
          <a:lstStyle/>
          <a:p>
            <a:r>
              <a:rPr lang="en-IN" dirty="0">
                <a:solidFill>
                  <a:srgbClr val="FF0000"/>
                </a:solidFill>
              </a:rPr>
              <a:t>The above mentioned discussion is quite sufficient for the validation of k-Means algorithm.</a:t>
            </a:r>
          </a:p>
        </p:txBody>
      </p:sp>
    </p:spTree>
    <p:extLst>
      <p:ext uri="{BB962C8B-B14F-4D97-AF65-F5344CB8AC3E}">
        <p14:creationId xmlns:p14="http://schemas.microsoft.com/office/powerpoint/2010/main" val="2088784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Time complexity:</a:t>
                </a:r>
              </a:p>
              <a:p>
                <a:pPr marL="0" indent="0" algn="just">
                  <a:buClr>
                    <a:srgbClr val="0B5ED7"/>
                  </a:buClr>
                  <a:buNone/>
                </a:pPr>
                <a:r>
                  <a:rPr lang="en-IN" sz="2000" dirty="0">
                    <a:solidFill>
                      <a:srgbClr val="FF0000"/>
                    </a:solidFill>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𝑇</m:t>
                      </m:r>
                      <m:d>
                        <m:dPr>
                          <m:ctrlPr>
                            <a:rPr lang="en-IN" sz="1600" b="0" i="1" smtClean="0">
                              <a:solidFill>
                                <a:srgbClr val="FF0000"/>
                              </a:solidFill>
                              <a:latin typeface="Cambria Math" panose="02040503050406030204" pitchFamily="18" charset="0"/>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panose="02040503050406030204" pitchFamily="18" charset="0"/>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solidFill>
                      <a:srgbClr val="FF0000"/>
                    </a:solidFill>
                    <a:latin typeface="Times New Roman" pitchFamily="18" charset="0"/>
                    <a:cs typeface="Times New Roman" pitchFamily="18" charset="0"/>
                  </a:rPr>
                  <a:t>where</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US" sz="2000" dirty="0">
                    <a:solidFill>
                      <a:srgbClr val="FF0000"/>
                    </a:solidFill>
                    <a:latin typeface="Times New Roman" pitchFamily="18" charset="0"/>
                    <a:cs typeface="Times New Roman" pitchFamily="18" charset="0"/>
                  </a:rPr>
                  <a:t> = number of objects</a:t>
                </a:r>
              </a:p>
              <a:p>
                <a:pPr marL="0" indent="0" algn="just">
                  <a:buClr>
                    <a:srgbClr val="0B5ED7"/>
                  </a:buClr>
                  <a:buNone/>
                </a:pP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𝑚</m:t>
                    </m:r>
                    <m:r>
                      <a:rPr lang="en-IN" sz="2000" b="0" i="1" smtClean="0">
                        <a:solidFill>
                          <a:srgbClr val="FF0000"/>
                        </a:solidFill>
                        <a:latin typeface="Cambria Math" panose="02040503050406030204" pitchFamily="18" charset="0"/>
                        <a:cs typeface="Times New Roman" pitchFamily="18" charset="0"/>
                      </a:rPr>
                      <m:t> </m:t>
                    </m:r>
                  </m:oMath>
                </a14:m>
                <a:r>
                  <a:rPr lang="en-US" sz="2000" dirty="0">
                    <a:solidFill>
                      <a:srgbClr val="FF0000"/>
                    </a:solidFill>
                    <a:latin typeface="Times New Roman" pitchFamily="18" charset="0"/>
                    <a:cs typeface="Times New Roman" pitchFamily="18" charset="0"/>
                  </a:rPr>
                  <a:t>= number of attributes in the object definition</a:t>
                </a:r>
              </a:p>
              <a:p>
                <a:pPr marL="0" indent="0" algn="just">
                  <a:buClr>
                    <a:srgbClr val="0B5ED7"/>
                  </a:buClr>
                  <a:buNone/>
                </a:pP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US" sz="2000" dirty="0">
                    <a:solidFill>
                      <a:srgbClr val="FF0000"/>
                    </a:solidFill>
                    <a:latin typeface="Times New Roman" pitchFamily="18" charset="0"/>
                    <a:cs typeface="Times New Roman" pitchFamily="18" charset="0"/>
                  </a:rPr>
                  <a:t> = number of clusters</a:t>
                </a:r>
              </a:p>
              <a:p>
                <a:pPr marL="0" indent="0" algn="just">
                  <a:buClr>
                    <a:srgbClr val="0B5ED7"/>
                  </a:buClr>
                  <a:buNone/>
                </a:pP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 </m:t>
                    </m:r>
                  </m:oMath>
                </a14:m>
                <a:r>
                  <a:rPr lang="en-US" sz="2000" dirty="0">
                    <a:solidFill>
                      <a:srgbClr val="FF0000"/>
                    </a:solidFill>
                    <a:latin typeface="Times New Roman" pitchFamily="18" charset="0"/>
                    <a:cs typeface="Times New Roman" pitchFamily="18" charset="0"/>
                  </a:rPr>
                  <a:t>= number of iterations.</a:t>
                </a:r>
              </a:p>
              <a:p>
                <a:pPr marL="0" indent="0" algn="just">
                  <a:buClr>
                    <a:srgbClr val="0B5ED7"/>
                  </a:buClr>
                  <a:buNone/>
                </a:pPr>
                <a:endParaRPr lang="en-US" sz="1600" dirty="0">
                  <a:solidFill>
                    <a:srgbClr val="FF0000"/>
                  </a:solidFill>
                  <a:latin typeface="Times New Roman" pitchFamily="18" charset="0"/>
                  <a:cs typeface="Times New Roman" pitchFamily="18" charset="0"/>
                </a:endParaRPr>
              </a:p>
              <a:p>
                <a:pPr marL="0" indent="0" algn="just">
                  <a:buClr>
                    <a:srgbClr val="0B5ED7"/>
                  </a:buClr>
                  <a:buNone/>
                </a:pPr>
                <a:r>
                  <a:rPr lang="en-US" sz="2000" dirty="0">
                    <a:solidFill>
                      <a:srgbClr val="FF0000"/>
                    </a:solidFill>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a:solidFill>
                      <a:srgbClr val="FF0000"/>
                    </a:solidFill>
                    <a:latin typeface="Times New Roman" pitchFamily="18" charset="0"/>
                    <a:cs typeface="Times New Roman" pitchFamily="18" charset="0"/>
                  </a:rPr>
                  <a:t>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a:solidFill>
                      <a:srgbClr val="FF0000"/>
                    </a:solidFill>
                    <a:latin typeface="Times New Roman" pitchFamily="18" charset="0"/>
                    <a:cs typeface="Times New Roman" pitchFamily="18" charset="0"/>
                  </a:rPr>
                  <a:t> (the iteration can be moderately controlled to check the value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oMath>
                </a14:m>
                <a:r>
                  <a:rPr lang="en-US" sz="2000" dirty="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771874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Space complexity: The storage complexity can be expressed as follows.</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It requires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oMath>
                </a14:m>
                <a:r>
                  <a:rPr lang="en-IN" sz="2000" dirty="0">
                    <a:solidFill>
                      <a:srgbClr val="FF0000"/>
                    </a:solidFill>
                    <a:latin typeface="Times New Roman" pitchFamily="18" charset="0"/>
                    <a:cs typeface="Times New Roman" pitchFamily="18" charset="0"/>
                  </a:rPr>
                  <a:t> space to store the objects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oMath>
                </a14:m>
                <a:r>
                  <a:rPr lang="en-IN" sz="2000" dirty="0">
                    <a:solidFill>
                      <a:srgbClr val="FF0000"/>
                    </a:solidFill>
                    <a:latin typeface="Times New Roman" pitchFamily="18" charset="0"/>
                    <a:cs typeface="Times New Roman" pitchFamily="18" charset="0"/>
                  </a:rPr>
                  <a:t> space to store the proximity measure from </a:t>
                </a:r>
                <a14:m>
                  <m:oMath xmlns:m="http://schemas.openxmlformats.org/officeDocument/2006/math">
                    <m:r>
                      <a:rPr lang="en-IN" sz="2000" i="1" smtClean="0">
                        <a:solidFill>
                          <a:srgbClr val="FF0000"/>
                        </a:solidFill>
                        <a:latin typeface="Cambria Math" panose="02040503050406030204" pitchFamily="18" charset="0"/>
                        <a:cs typeface="Times New Roman" pitchFamily="18" charset="0"/>
                      </a:rPr>
                      <m:t>𝑛</m:t>
                    </m:r>
                  </m:oMath>
                </a14:m>
                <a:r>
                  <a:rPr lang="en-IN" sz="2000" dirty="0">
                    <a:solidFill>
                      <a:srgbClr val="FF0000"/>
                    </a:solidFill>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IN" sz="2000" dirty="0">
                    <a:solidFill>
                      <a:srgbClr val="FF0000"/>
                    </a:solidFill>
                    <a:latin typeface="Times New Roman" pitchFamily="18" charset="0"/>
                    <a:cs typeface="Times New Roman" pitchFamily="18" charset="0"/>
                  </a:rPr>
                  <a:t> clusters. </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Thus the total storage complexity is</a:t>
                </a:r>
              </a:p>
              <a:p>
                <a:pPr marL="0" indent="0" algn="just">
                  <a:buClr>
                    <a:srgbClr val="0B5ED7"/>
                  </a:buClr>
                  <a:buNone/>
                </a:pPr>
                <a:endParaRPr lang="en-IN" sz="2000" dirty="0">
                  <a:solidFill>
                    <a:srgbClr val="FF0000"/>
                  </a:solidFill>
                  <a:latin typeface="Times New Roman" pitchFamily="18" charset="0"/>
                  <a:cs typeface="Times New Roman" pitchFamily="18" charset="0"/>
                </a:endParaRP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𝑆</m:t>
                      </m:r>
                      <m:d>
                        <m:dPr>
                          <m:ctrlPr>
                            <a:rPr lang="en-IN" sz="1600" b="0" i="1" smtClean="0">
                              <a:solidFill>
                                <a:srgbClr val="FF0000"/>
                              </a:solidFill>
                              <a:latin typeface="Cambria Math" panose="02040503050406030204" pitchFamily="18" charset="0"/>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panose="02040503050406030204" pitchFamily="18" charset="0"/>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a:solidFill>
                    <a:srgbClr val="FF0000"/>
                  </a:solidFill>
                  <a:latin typeface="Times New Roman" pitchFamily="18" charset="0"/>
                  <a:cs typeface="Times New Roman" pitchFamily="18" charset="0"/>
                </a:endParaRPr>
              </a:p>
              <a:p>
                <a:pPr marL="0" indent="0" algn="just">
                  <a:buClr>
                    <a:srgbClr val="0B5ED7"/>
                  </a:buClr>
                  <a:buNone/>
                </a:pPr>
                <a:r>
                  <a:rPr lang="en-IN" sz="2000" b="0" dirty="0">
                    <a:solidFill>
                      <a:srgbClr val="FF0000"/>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IN" sz="2000" b="0" dirty="0">
                    <a:solidFill>
                      <a:srgbClr val="FF0000"/>
                    </a:solidFill>
                    <a:latin typeface="Times New Roman" panose="02020603050405020304" pitchFamily="18" charset="0"/>
                    <a:cs typeface="Times New Roman" panose="02020603050405020304" pitchFamily="18" charset="0"/>
                  </a:rPr>
                  <a:t>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87512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6. Final comments:</a:t>
            </a: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Advantages:</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a:solidFill>
                <a:srgbClr val="FF0000"/>
              </a:solidFill>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800" dirty="0">
              <a:solidFill>
                <a:srgbClr val="FF0000"/>
              </a:solidFill>
              <a:latin typeface="Times New Roman" pitchFamily="18" charset="0"/>
              <a:cs typeface="Times New Roman" pitchFamily="18" charset="0"/>
            </a:endParaRPr>
          </a:p>
          <a:p>
            <a:pPr marL="0" indent="0" algn="just">
              <a:buNone/>
            </a:pPr>
            <a:r>
              <a:rPr lang="en-IN" sz="2000" dirty="0">
                <a:solidFill>
                  <a:srgbClr val="FF0000"/>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finds a local optima and may actually minimize the global optimum.</a:t>
            </a: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p:sp>
        <p:nvSpPr>
          <p:cNvPr id="9" name="TextBox 8"/>
          <p:cNvSpPr txBox="1"/>
          <p:nvPr/>
        </p:nvSpPr>
        <p:spPr>
          <a:xfrm>
            <a:off x="756094" y="3688974"/>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a:solidFill>
                  <a:schemeClr val="tx1"/>
                </a:solidFill>
              </a:rPr>
              <a:t>How similarity metric can be utilized to run k-Means faster? What is the updation in each iteration?</a:t>
            </a:r>
          </a:p>
        </p:txBody>
      </p:sp>
      <p:sp>
        <p:nvSpPr>
          <p:cNvPr id="10" name="Rectangle 9"/>
          <p:cNvSpPr/>
          <p:nvPr/>
        </p:nvSpPr>
        <p:spPr>
          <a:xfrm>
            <a:off x="100578" y="3495039"/>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1360054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6. Final comments:</a:t>
            </a:r>
            <a:endParaRPr lang="en-IN" sz="2000" dirty="0">
              <a:solidFill>
                <a:srgbClr val="FF0000"/>
              </a:solidFill>
              <a:latin typeface="Times New Roman" pitchFamily="18" charset="0"/>
              <a:cs typeface="Times New Roman" pitchFamily="18" charset="0"/>
            </a:endParaRPr>
          </a:p>
          <a:p>
            <a:pPr marL="0" indent="0" algn="just">
              <a:buClr>
                <a:srgbClr val="0B5ED7"/>
              </a:buClr>
              <a:buNone/>
            </a:pPr>
            <a:r>
              <a:rPr lang="en-IN" sz="2000" dirty="0">
                <a:solidFill>
                  <a:srgbClr val="FF0000"/>
                </a:solidFill>
                <a:latin typeface="Times New Roman" pitchFamily="18" charset="0"/>
                <a:cs typeface="Times New Roman" pitchFamily="18" charset="0"/>
              </a:rPr>
              <a:t>Limitations :</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has trouble clustering data that contains outliers.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algorithm cannot handle non-globular clusters, clusters of different sizes and densities (see Fig 16.6 in the next slide).</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algorithm not really beyond the scalability issue (and not so practical for large databases).</a:t>
            </a: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85708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endParaRPr lang="en-IN" sz="2000" dirty="0">
              <a:solidFill>
                <a:srgbClr val="A50021"/>
              </a:solidFill>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4" y="891202"/>
            <a:ext cx="4303489"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061" y="976126"/>
            <a:ext cx="3879162"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347" y="3425995"/>
            <a:ext cx="3639928" cy="2070895"/>
          </a:xfrm>
          <a:prstGeom prst="rect">
            <a:avLst/>
          </a:prstGeom>
        </p:spPr>
      </p:pic>
      <p:sp>
        <p:nvSpPr>
          <p:cNvPr id="9" name="TextBox 8"/>
          <p:cNvSpPr txBox="1"/>
          <p:nvPr/>
        </p:nvSpPr>
        <p:spPr>
          <a:xfrm>
            <a:off x="2988334" y="5456961"/>
            <a:ext cx="2881694" cy="369332"/>
          </a:xfrm>
          <a:prstGeom prst="rect">
            <a:avLst/>
          </a:prstGeom>
          <a:noFill/>
        </p:spPr>
        <p:txBody>
          <a:bodyPr wrap="square" rtlCol="0">
            <a:spAutoFit/>
          </a:bodyPr>
          <a:lstStyle/>
          <a:p>
            <a:r>
              <a:rPr lang="en-IN" dirty="0"/>
              <a:t>Non-convex shaped clusters</a:t>
            </a:r>
          </a:p>
        </p:txBody>
      </p:sp>
      <p:sp>
        <p:nvSpPr>
          <p:cNvPr id="10" name="TextBox 9"/>
          <p:cNvSpPr txBox="1"/>
          <p:nvPr/>
        </p:nvSpPr>
        <p:spPr>
          <a:xfrm>
            <a:off x="4931808" y="3087639"/>
            <a:ext cx="3279666" cy="369332"/>
          </a:xfrm>
          <a:prstGeom prst="rect">
            <a:avLst/>
          </a:prstGeom>
          <a:noFill/>
        </p:spPr>
        <p:txBody>
          <a:bodyPr wrap="square" rtlCol="0">
            <a:spAutoFit/>
          </a:bodyPr>
          <a:lstStyle/>
          <a:p>
            <a:r>
              <a:rPr lang="en-IN" dirty="0"/>
              <a:t>Cluster with different densities</a:t>
            </a:r>
          </a:p>
        </p:txBody>
      </p:sp>
      <p:sp>
        <p:nvSpPr>
          <p:cNvPr id="11" name="TextBox 10"/>
          <p:cNvSpPr txBox="1"/>
          <p:nvPr/>
        </p:nvSpPr>
        <p:spPr>
          <a:xfrm>
            <a:off x="1067372" y="3106836"/>
            <a:ext cx="2881694" cy="369332"/>
          </a:xfrm>
          <a:prstGeom prst="rect">
            <a:avLst/>
          </a:prstGeom>
          <a:noFill/>
        </p:spPr>
        <p:txBody>
          <a:bodyPr wrap="square" rtlCol="0">
            <a:spAutoFit/>
          </a:bodyPr>
          <a:lstStyle/>
          <a:p>
            <a:r>
              <a:rPr lang="en-IN" dirty="0"/>
              <a:t>Cluster with different sizes</a:t>
            </a:r>
          </a:p>
        </p:txBody>
      </p:sp>
      <p:sp>
        <p:nvSpPr>
          <p:cNvPr id="12" name="Content Placeholder 2"/>
          <p:cNvSpPr txBox="1">
            <a:spLocks/>
          </p:cNvSpPr>
          <p:nvPr/>
        </p:nvSpPr>
        <p:spPr>
          <a:xfrm>
            <a:off x="312343" y="6077889"/>
            <a:ext cx="8373664"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16.6: </a:t>
            </a:r>
            <a:r>
              <a:rPr lang="en-IN" sz="1600" b="1" dirty="0">
                <a:solidFill>
                  <a:srgbClr val="0B5ED7"/>
                </a:solidFill>
                <a:cs typeface="Times New Roman" pitchFamily="18" charset="0"/>
              </a:rPr>
              <a:t>Some failure instance of k-Means algorithm</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344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F2A8C5-FAB1-5EA7-010E-0BB219FF8162}"/>
              </a:ext>
            </a:extLst>
          </p:cNvPr>
          <p:cNvSpPr>
            <a:spLocks noGrp="1" noChangeArrowheads="1"/>
          </p:cNvSpPr>
          <p:nvPr>
            <p:ph type="title"/>
          </p:nvPr>
        </p:nvSpPr>
        <p:spPr/>
        <p:txBody>
          <a:bodyPr>
            <a:normAutofit fontScale="90000"/>
          </a:bodyPr>
          <a:lstStyle/>
          <a:p>
            <a:pPr eaLnBrk="1" hangingPunct="1"/>
            <a:r>
              <a:rPr lang="en-US" altLang="en-US" u="sng"/>
              <a:t>Common Distance measures</a:t>
            </a:r>
            <a:r>
              <a:rPr lang="en-US" altLang="en-US"/>
              <a:t>:</a:t>
            </a:r>
            <a:br>
              <a:rPr lang="en-US" altLang="en-US"/>
            </a:br>
            <a:endParaRPr lang="en-US" altLang="en-US"/>
          </a:p>
        </p:txBody>
      </p:sp>
      <p:sp>
        <p:nvSpPr>
          <p:cNvPr id="7171" name="Rectangle 3">
            <a:extLst>
              <a:ext uri="{FF2B5EF4-FFF2-40B4-BE49-F238E27FC236}">
                <a16:creationId xmlns:a16="http://schemas.microsoft.com/office/drawing/2014/main" id="{FC269B05-59FA-C97A-9F4A-C4153C4F6500}"/>
              </a:ext>
            </a:extLst>
          </p:cNvPr>
          <p:cNvSpPr>
            <a:spLocks noGrp="1" noChangeArrowheads="1"/>
          </p:cNvSpPr>
          <p:nvPr>
            <p:ph type="body" idx="1"/>
          </p:nvPr>
        </p:nvSpPr>
        <p:spPr>
          <a:xfrm>
            <a:off x="425669" y="2057400"/>
            <a:ext cx="8466083" cy="3943350"/>
          </a:xfrm>
        </p:spPr>
        <p:txBody>
          <a:bodyPr>
            <a:normAutofit/>
          </a:bodyPr>
          <a:lstStyle/>
          <a:p>
            <a:pPr eaLnBrk="1" hangingPunct="1">
              <a:lnSpc>
                <a:spcPct val="90000"/>
              </a:lnSpc>
            </a:pPr>
            <a:r>
              <a:rPr lang="en-US" altLang="en-US" sz="1950" i="1" dirty="0"/>
              <a:t>Distance measure</a:t>
            </a:r>
            <a:r>
              <a:rPr lang="en-US" altLang="en-US" sz="1950" dirty="0"/>
              <a:t> will determine how the </a:t>
            </a:r>
            <a:r>
              <a:rPr lang="en-US" altLang="en-US" sz="1950" i="1" dirty="0"/>
              <a:t>similarity</a:t>
            </a:r>
            <a:r>
              <a:rPr lang="en-US" altLang="en-US" sz="1950" dirty="0"/>
              <a:t> of two elements is calculated and it will influence the shape of the clusters.</a:t>
            </a:r>
          </a:p>
          <a:p>
            <a:pPr eaLnBrk="1" hangingPunct="1">
              <a:lnSpc>
                <a:spcPct val="90000"/>
              </a:lnSpc>
              <a:buFont typeface="Wingdings" pitchFamily="2" charset="2"/>
              <a:buNone/>
            </a:pPr>
            <a:r>
              <a:rPr lang="en-US" altLang="en-US" sz="1950" dirty="0"/>
              <a:t>	They include:</a:t>
            </a:r>
          </a:p>
          <a:p>
            <a:pPr eaLnBrk="1" hangingPunct="1">
              <a:lnSpc>
                <a:spcPct val="90000"/>
              </a:lnSpc>
              <a:buFont typeface="Wingdings" pitchFamily="2" charset="2"/>
              <a:buNone/>
            </a:pPr>
            <a:r>
              <a:rPr lang="en-US" altLang="en-US" sz="1950" dirty="0"/>
              <a:t>1. The </a:t>
            </a:r>
            <a:r>
              <a:rPr lang="en-US" altLang="en-US" sz="1950" u="sng" dirty="0">
                <a:hlinkClick r:id="rId2" tooltip="Euclidean distance"/>
              </a:rPr>
              <a:t>Euclidean distance</a:t>
            </a:r>
            <a:r>
              <a:rPr lang="en-US" altLang="en-US" sz="1950" dirty="0"/>
              <a:t> (also called L2-norm distance) is given by: </a:t>
            </a:r>
          </a:p>
          <a:p>
            <a:pPr eaLnBrk="1" hangingPunct="1">
              <a:lnSpc>
                <a:spcPct val="90000"/>
              </a:lnSpc>
              <a:buFont typeface="Wingdings" pitchFamily="2" charset="2"/>
              <a:buNone/>
            </a:pPr>
            <a:endParaRPr lang="en-US" altLang="en-US" sz="1950" dirty="0"/>
          </a:p>
          <a:p>
            <a:pPr eaLnBrk="1" hangingPunct="1">
              <a:lnSpc>
                <a:spcPct val="90000"/>
              </a:lnSpc>
              <a:buFont typeface="Wingdings" pitchFamily="2" charset="2"/>
              <a:buNone/>
            </a:pPr>
            <a:endParaRPr lang="en-US" altLang="en-US" sz="1950" dirty="0"/>
          </a:p>
          <a:p>
            <a:pPr eaLnBrk="1" hangingPunct="1">
              <a:lnSpc>
                <a:spcPct val="90000"/>
              </a:lnSpc>
              <a:buFont typeface="Wingdings" pitchFamily="2" charset="2"/>
              <a:buNone/>
            </a:pPr>
            <a:r>
              <a:rPr lang="en-US" altLang="en-US" sz="1950" dirty="0"/>
              <a:t>2. The </a:t>
            </a:r>
            <a:r>
              <a:rPr lang="en-US" altLang="en-US" sz="1950" u="sng" dirty="0">
                <a:hlinkClick r:id="rId3" tooltip="Manhattan distance"/>
              </a:rPr>
              <a:t>Manhattan distance</a:t>
            </a:r>
            <a:r>
              <a:rPr lang="en-US" altLang="en-US" sz="1950" dirty="0"/>
              <a:t> (also called taxicab norm or L1-norm) is given by:</a:t>
            </a:r>
          </a:p>
          <a:p>
            <a:pPr eaLnBrk="1" hangingPunct="1">
              <a:lnSpc>
                <a:spcPct val="90000"/>
              </a:lnSpc>
              <a:buFont typeface="Wingdings" pitchFamily="2" charset="2"/>
              <a:buNone/>
            </a:pPr>
            <a:endParaRPr lang="en-US" altLang="en-US" sz="1950" dirty="0"/>
          </a:p>
          <a:p>
            <a:pPr algn="just" eaLnBrk="1" hangingPunct="1">
              <a:lnSpc>
                <a:spcPct val="90000"/>
              </a:lnSpc>
              <a:buFont typeface="Wingdings" pitchFamily="2" charset="2"/>
              <a:buNone/>
            </a:pPr>
            <a:r>
              <a:rPr lang="en-US" altLang="en-US" sz="1950" dirty="0"/>
              <a:t> </a:t>
            </a:r>
          </a:p>
        </p:txBody>
      </p:sp>
      <p:pic>
        <p:nvPicPr>
          <p:cNvPr id="7172" name="Picture 4">
            <a:extLst>
              <a:ext uri="{FF2B5EF4-FFF2-40B4-BE49-F238E27FC236}">
                <a16:creationId xmlns:a16="http://schemas.microsoft.com/office/drawing/2014/main" id="{D6F70313-81C9-A151-74FC-E1F7BC74D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027" y="3434358"/>
            <a:ext cx="2400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F63259D3-A0AC-3DFF-C40A-336FE3FE49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620" y="4660404"/>
            <a:ext cx="19431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dirty="0">
                <a:solidFill>
                  <a:srgbClr val="FF0000"/>
                </a:solidFill>
                <a:latin typeface="Times New Roman" pitchFamily="18" charset="0"/>
                <a:cs typeface="Times New Roman" pitchFamily="18" charset="0"/>
              </a:rPr>
              <a:t>Now, we shall study a variant of partitioning algorithm called k-</a:t>
            </a:r>
            <a:r>
              <a:rPr lang="en-IN" sz="2000" dirty="0" err="1">
                <a:solidFill>
                  <a:srgbClr val="FF0000"/>
                </a:solidFill>
                <a:latin typeface="Times New Roman" pitchFamily="18" charset="0"/>
                <a:cs typeface="Times New Roman" pitchFamily="18" charset="0"/>
              </a:rPr>
              <a:t>Medoids</a:t>
            </a:r>
            <a:r>
              <a:rPr lang="en-IN" sz="2000" dirty="0">
                <a:solidFill>
                  <a:srgbClr val="FF0000"/>
                </a:solidFill>
                <a:latin typeface="Times New Roman" pitchFamily="18" charset="0"/>
                <a:cs typeface="Times New Roman" pitchFamily="18" charset="0"/>
              </a:rPr>
              <a:t> algorithm.</a:t>
            </a:r>
          </a:p>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marL="0" indent="0" algn="just">
              <a:buClr>
                <a:srgbClr val="0B5ED7"/>
              </a:buClr>
              <a:buNone/>
            </a:pPr>
            <a:r>
              <a:rPr lang="en-IN" sz="2000" b="1" dirty="0">
                <a:solidFill>
                  <a:srgbClr val="FF0000"/>
                </a:solidFill>
                <a:latin typeface="Times New Roman" pitchFamily="18" charset="0"/>
                <a:cs typeface="Times New Roman" pitchFamily="18" charset="0"/>
              </a:rPr>
              <a:t>Motivation: </a:t>
            </a:r>
            <a:r>
              <a:rPr lang="en-IN" sz="2000" dirty="0">
                <a:solidFill>
                  <a:srgbClr val="FF0000"/>
                </a:solidFill>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a:solidFill>
                  <a:srgbClr val="FF0000"/>
                </a:solidFill>
                <a:latin typeface="Times New Roman" pitchFamily="18" charset="0"/>
                <a:cs typeface="Times New Roman" pitchFamily="18" charset="0"/>
              </a:rPr>
              <a:t>Medoids</a:t>
            </a:r>
            <a:r>
              <a:rPr lang="en-IN" sz="2000" dirty="0">
                <a:solidFill>
                  <a:srgbClr val="FF0000"/>
                </a:solidFill>
                <a:latin typeface="Times New Roman" pitchFamily="18" charset="0"/>
                <a:cs typeface="Times New Roman" pitchFamily="18" charset="0"/>
              </a:rPr>
              <a:t> algorithm aims to diminish the effect of outliers.</a:t>
            </a:r>
            <a:endParaRPr lang="en-US" sz="2000" dirty="0">
              <a:solidFill>
                <a:srgbClr val="FF0000"/>
              </a:solidFill>
              <a:latin typeface="Times New Roman" pitchFamily="18" charset="0"/>
              <a:cs typeface="Times New Roman" pitchFamily="18" charset="0"/>
            </a:endParaRPr>
          </a:p>
          <a:p>
            <a:pPr marL="0" indent="0" algn="just">
              <a:buClr>
                <a:srgbClr val="0B5ED7"/>
              </a:buClr>
              <a:buNone/>
            </a:pPr>
            <a:endParaRPr lang="en-US" sz="800" dirty="0">
              <a:solidFill>
                <a:srgbClr val="FF0000"/>
              </a:solidFill>
              <a:latin typeface="Times New Roman" pitchFamily="18" charset="0"/>
              <a:cs typeface="Times New Roman" pitchFamily="18" charset="0"/>
            </a:endParaRPr>
          </a:p>
          <a:p>
            <a:pPr marL="0" indent="0" algn="just">
              <a:buNone/>
            </a:pPr>
            <a:r>
              <a:rPr lang="en-US" sz="2000" b="1" dirty="0">
                <a:solidFill>
                  <a:srgbClr val="FF0000"/>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a:solidFill>
                  <a:srgbClr val="FF0000"/>
                </a:solidFill>
                <a:latin typeface="Times New Roman" pitchFamily="18" charset="0"/>
                <a:cs typeface="Times New Roman" pitchFamily="18" charset="0"/>
              </a:rPr>
              <a:t>The basic concepts of this algorithm is to select an object as a cluster center (one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a:solidFill>
                  <a:srgbClr val="FF0000"/>
                </a:solidFill>
                <a:latin typeface="Times New Roman" pitchFamily="18" charset="0"/>
                <a:cs typeface="Times New Roman" pitchFamily="18" charset="0"/>
              </a:rPr>
              <a:t>We call this cluster representative as a cluster </a:t>
            </a:r>
            <a:r>
              <a:rPr lang="en-US" sz="2000" dirty="0" err="1">
                <a:solidFill>
                  <a:srgbClr val="FF0000"/>
                </a:solidFill>
                <a:latin typeface="Times New Roman" pitchFamily="18" charset="0"/>
                <a:cs typeface="Times New Roman" pitchFamily="18" charset="0"/>
              </a:rPr>
              <a:t>medoid</a:t>
            </a:r>
            <a:r>
              <a:rPr lang="en-US" sz="2000" dirty="0">
                <a:solidFill>
                  <a:srgbClr val="FF0000"/>
                </a:solidFill>
                <a:latin typeface="Times New Roman" pitchFamily="18" charset="0"/>
                <a:cs typeface="Times New Roman" pitchFamily="18" charset="0"/>
              </a:rPr>
              <a:t> or simply </a:t>
            </a:r>
            <a:r>
              <a:rPr lang="en-US" sz="2000" dirty="0" err="1">
                <a:solidFill>
                  <a:srgbClr val="FF0000"/>
                </a:solidFill>
                <a:latin typeface="Times New Roman" pitchFamily="18" charset="0"/>
                <a:cs typeface="Times New Roman" pitchFamily="18" charset="0"/>
              </a:rPr>
              <a:t>medoid</a:t>
            </a:r>
            <a:r>
              <a:rPr lang="en-US" sz="2000" dirty="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solidFill>
                  <a:srgbClr val="FF0000"/>
                </a:solidFill>
                <a:latin typeface="Times New Roman" pitchFamily="18" charset="0"/>
                <a:cs typeface="Times New Roman" pitchFamily="18" charset="0"/>
              </a:rPr>
              <a:t>Initially, it selects a random set of </a:t>
            </a:r>
            <a:r>
              <a:rPr lang="en-US" sz="2000" i="1" dirty="0">
                <a:solidFill>
                  <a:srgbClr val="FF0000"/>
                </a:solidFill>
                <a:latin typeface="Times New Roman" pitchFamily="18" charset="0"/>
                <a:cs typeface="Times New Roman" pitchFamily="18" charset="0"/>
              </a:rPr>
              <a:t>k</a:t>
            </a:r>
            <a:r>
              <a:rPr lang="en-US" sz="2000" dirty="0">
                <a:solidFill>
                  <a:srgbClr val="FF0000"/>
                </a:solidFill>
                <a:latin typeface="Times New Roman" pitchFamily="18" charset="0"/>
                <a:cs typeface="Times New Roman" pitchFamily="18" charset="0"/>
              </a:rPr>
              <a:t> objects as the set of </a:t>
            </a:r>
            <a:r>
              <a:rPr lang="en-US" sz="2000" dirty="0" err="1">
                <a:solidFill>
                  <a:srgbClr val="FF0000"/>
                </a:solidFill>
                <a:latin typeface="Times New Roman" pitchFamily="18" charset="0"/>
                <a:cs typeface="Times New Roman" pitchFamily="18" charset="0"/>
              </a:rPr>
              <a:t>medoids</a:t>
            </a:r>
            <a:r>
              <a:rPr lang="en-US" sz="2000" dirty="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solidFill>
                  <a:srgbClr val="FF0000"/>
                </a:solidFill>
                <a:latin typeface="Times New Roman" pitchFamily="18" charset="0"/>
                <a:cs typeface="Times New Roman" pitchFamily="18" charset="0"/>
              </a:rPr>
              <a:t>Then at each step, all objects from the set of objects, which are not currently </a:t>
            </a:r>
            <a:r>
              <a:rPr lang="en-US" sz="2000" dirty="0" err="1">
                <a:solidFill>
                  <a:srgbClr val="FF0000"/>
                </a:solidFill>
                <a:latin typeface="Times New Roman" pitchFamily="18" charset="0"/>
                <a:cs typeface="Times New Roman" pitchFamily="18" charset="0"/>
              </a:rPr>
              <a:t>medoids</a:t>
            </a:r>
            <a:r>
              <a:rPr lang="en-US" sz="2000" dirty="0">
                <a:solidFill>
                  <a:srgbClr val="FF0000"/>
                </a:solidFill>
                <a:latin typeface="Times New Roman" pitchFamily="18" charset="0"/>
                <a:cs typeface="Times New Roman" pitchFamily="18" charset="0"/>
              </a:rPr>
              <a:t> are examined one by one to see if they should be </a:t>
            </a:r>
            <a:r>
              <a:rPr lang="en-US" sz="2000" dirty="0" err="1">
                <a:solidFill>
                  <a:srgbClr val="FF0000"/>
                </a:solidFill>
                <a:latin typeface="Times New Roman" pitchFamily="18" charset="0"/>
                <a:cs typeface="Times New Roman" pitchFamily="18" charset="0"/>
              </a:rPr>
              <a:t>medoids</a:t>
            </a:r>
            <a:r>
              <a:rPr lang="en-US" sz="2000" dirty="0">
                <a:solidFill>
                  <a:srgbClr val="FF0000"/>
                </a:solidFill>
                <a:latin typeface="Times New Roman" pitchFamily="18" charset="0"/>
                <a:cs typeface="Times New Roman" pitchFamily="18" charset="0"/>
              </a:rPr>
              <a:t>.</a:t>
            </a:r>
          </a:p>
          <a:p>
            <a:pPr marL="0" indent="0" algn="just">
              <a:buNone/>
            </a:pP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72688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311189"/>
              </a:xfrm>
            </p:spPr>
            <p:txBody>
              <a:bodyPr>
                <a:noAutofit/>
              </a:bodyPr>
              <a:lstStyle/>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That is, the k-</a:t>
                </a:r>
                <a:r>
                  <a:rPr lang="en-IN" sz="2000" dirty="0" err="1">
                    <a:solidFill>
                      <a:srgbClr val="FF0000"/>
                    </a:solidFill>
                    <a:latin typeface="Times New Roman" pitchFamily="18" charset="0"/>
                    <a:cs typeface="Times New Roman" pitchFamily="18" charset="0"/>
                  </a:rPr>
                  <a:t>Medoids</a:t>
                </a:r>
                <a:r>
                  <a:rPr lang="en-IN" sz="2000" dirty="0">
                    <a:solidFill>
                      <a:srgbClr val="FF0000"/>
                    </a:solidFill>
                    <a:latin typeface="Times New Roman" pitchFamily="18" charset="0"/>
                    <a:cs typeface="Times New Roman" pitchFamily="18" charset="0"/>
                  </a:rPr>
                  <a:t> algorithm determines whether there is an object that should replace one of the current </a:t>
                </a:r>
                <a:r>
                  <a:rPr lang="en-IN" sz="2000" dirty="0" err="1">
                    <a:solidFill>
                      <a:srgbClr val="FF0000"/>
                    </a:solidFill>
                    <a:latin typeface="Times New Roman" pitchFamily="18" charset="0"/>
                    <a:cs typeface="Times New Roman" pitchFamily="18" charset="0"/>
                  </a:rPr>
                  <a:t>medoids</a:t>
                </a:r>
                <a:r>
                  <a:rPr lang="en-IN" sz="2000" dirty="0">
                    <a:solidFill>
                      <a:srgbClr val="FF0000"/>
                    </a:solidFill>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This is accomplished by looking all pair of </a:t>
                </a:r>
                <a:r>
                  <a:rPr lang="en-IN" sz="2000" dirty="0" err="1">
                    <a:solidFill>
                      <a:srgbClr val="FF0000"/>
                    </a:solidFill>
                    <a:latin typeface="Times New Roman" pitchFamily="18" charset="0"/>
                    <a:cs typeface="Times New Roman" pitchFamily="18" charset="0"/>
                  </a:rPr>
                  <a:t>medoid</a:t>
                </a:r>
                <a:r>
                  <a:rPr lang="en-IN" sz="2000" dirty="0">
                    <a:solidFill>
                      <a:srgbClr val="FF0000"/>
                    </a:solidFill>
                    <a:latin typeface="Times New Roman" pitchFamily="18" charset="0"/>
                    <a:cs typeface="Times New Roman" pitchFamily="18" charset="0"/>
                  </a:rPr>
                  <a:t>, non-</a:t>
                </a:r>
                <a:r>
                  <a:rPr lang="en-IN" sz="2000" dirty="0" err="1">
                    <a:solidFill>
                      <a:srgbClr val="FF0000"/>
                    </a:solidFill>
                    <a:latin typeface="Times New Roman" pitchFamily="18" charset="0"/>
                    <a:cs typeface="Times New Roman" pitchFamily="18" charset="0"/>
                  </a:rPr>
                  <a:t>medoid</a:t>
                </a:r>
                <a:r>
                  <a:rPr lang="en-IN" sz="2000" dirty="0">
                    <a:solidFill>
                      <a:srgbClr val="FF0000"/>
                    </a:solidFill>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cs typeface="Times New Roman" pitchFamily="18" charset="0"/>
                        </a:rPr>
                        <m:t>=</m:t>
                      </m:r>
                      <m:nary>
                        <m:naryPr>
                          <m:chr m:val="∑"/>
                          <m:ctrlPr>
                            <a:rPr lang="en-IN" sz="2000" b="0" i="1" smtClean="0">
                              <a:solidFill>
                                <a:srgbClr val="FF0000"/>
                              </a:solidFill>
                              <a:latin typeface="Cambria Math" panose="02040503050406030204" pitchFamily="18" charset="0"/>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IN" sz="2000" b="0" i="1" smtClean="0">
                                  <a:solidFill>
                                    <a:srgbClr val="FF0000"/>
                                  </a:solidFill>
                                  <a:latin typeface="Cambria Math" panose="02040503050406030204" pitchFamily="18" charset="0"/>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FF0000"/>
                                      </a:solidFill>
                                      <a:latin typeface="Cambria Math" panose="02040503050406030204" pitchFamily="18" charset="0"/>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𝑚</m:t>
                                      </m:r>
                                    </m:sub>
                                  </m:sSub>
                                </m:e>
                              </m:d>
                            </m:e>
                          </m:nary>
                        </m:e>
                      </m:nary>
                    </m:oMath>
                  </m:oMathPara>
                </a14:m>
                <a:endParaRPr lang="en-US" sz="2000" dirty="0">
                  <a:solidFill>
                    <a:srgbClr val="FF0000"/>
                  </a:solidFill>
                  <a:latin typeface="Times New Roman" pitchFamily="18" charset="0"/>
                  <a:cs typeface="Times New Roman" pitchFamily="18" charset="0"/>
                </a:endParaRPr>
              </a:p>
              <a:p>
                <a:pPr marL="0" indent="0" algn="just">
                  <a:buNone/>
                </a:pPr>
                <a:r>
                  <a:rPr lang="en-US" sz="2000" dirty="0">
                    <a:solidFill>
                      <a:srgbClr val="FF0000"/>
                    </a:solidFill>
                    <a:latin typeface="Times New Roman" pitchFamily="18" charset="0"/>
                    <a:cs typeface="Times New Roman" pitchFamily="18" charset="0"/>
                  </a:rPr>
                  <a:t>Where    </a:t>
                </a:r>
                <a14:m>
                  <m:oMath xmlns:m="http://schemas.openxmlformats.org/officeDocument/2006/math">
                    <m:sSub>
                      <m:sSubPr>
                        <m:ctrlPr>
                          <a:rPr lang="en-IN" sz="2000" i="1" smtClean="0">
                            <a:solidFill>
                              <a:srgbClr val="FF0000"/>
                            </a:solidFill>
                            <a:latin typeface="Cambria Math" panose="02040503050406030204" pitchFamily="18" charset="0"/>
                            <a:cs typeface="Times New Roman" pitchFamily="18" charset="0"/>
                          </a:rPr>
                        </m:ctrlPr>
                      </m:sSubPr>
                      <m:e>
                        <m:r>
                          <a:rPr lang="en-IN" sz="2000" i="1">
                            <a:solidFill>
                              <a:srgbClr val="FF0000"/>
                            </a:solidFill>
                            <a:latin typeface="Cambria Math" panose="02040503050406030204" pitchFamily="18" charset="0"/>
                            <a:cs typeface="Times New Roman" pitchFamily="18" charset="0"/>
                          </a:rPr>
                          <m:t>𝑐</m:t>
                        </m:r>
                      </m:e>
                      <m:sub>
                        <m:r>
                          <a:rPr lang="en-IN" sz="2000" i="1">
                            <a:solidFill>
                              <a:srgbClr val="FF0000"/>
                            </a:solidFill>
                            <a:latin typeface="Cambria Math" panose="02040503050406030204" pitchFamily="18" charset="0"/>
                            <a:cs typeface="Times New Roman" pitchFamily="18" charset="0"/>
                          </a:rPr>
                          <m:t>𝑚</m:t>
                        </m:r>
                      </m:sub>
                    </m:sSub>
                  </m:oMath>
                </a14:m>
                <a:r>
                  <a:rPr lang="en-US" sz="2000" dirty="0">
                    <a:solidFill>
                      <a:srgbClr val="FF0000"/>
                    </a:solidFill>
                    <a:latin typeface="Times New Roman" pitchFamily="18" charset="0"/>
                    <a:cs typeface="Times New Roman" pitchFamily="18" charset="0"/>
                  </a:rPr>
                  <a:t> denotes a </a:t>
                </a:r>
                <a:r>
                  <a:rPr lang="en-US" sz="2000" dirty="0" err="1">
                    <a:solidFill>
                      <a:srgbClr val="FF0000"/>
                    </a:solidFill>
                    <a:latin typeface="Times New Roman" pitchFamily="18" charset="0"/>
                    <a:cs typeface="Times New Roman" pitchFamily="18" charset="0"/>
                  </a:rPr>
                  <a:t>medoid</a:t>
                </a:r>
              </a:p>
              <a:p>
                <a:pPr marL="0" indent="0" algn="just">
                  <a:buNone/>
                </a:pPr>
                <a:r>
                  <a:rPr lang="en-US" sz="2000" i="1" dirty="0">
                    <a:solidFill>
                      <a:srgbClr val="FF0000"/>
                    </a:solidFill>
                    <a:latin typeface="Times New Roman" pitchFamily="18" charset="0"/>
                    <a:cs typeface="Times New Roman" pitchFamily="18" charset="0"/>
                  </a:rPr>
                  <a:t>M</a:t>
                </a:r>
                <a:r>
                  <a:rPr lang="en-US" sz="2000" dirty="0">
                    <a:solidFill>
                      <a:srgbClr val="FF0000"/>
                    </a:solidFill>
                    <a:latin typeface="Times New Roman" pitchFamily="18" charset="0"/>
                    <a:cs typeface="Times New Roman" pitchFamily="18" charset="0"/>
                  </a:rPr>
                  <a:t> is the set of all </a:t>
                </a:r>
                <a:r>
                  <a:rPr lang="en-US" sz="2000" dirty="0" err="1">
                    <a:solidFill>
                      <a:srgbClr val="FF0000"/>
                    </a:solidFill>
                    <a:latin typeface="Times New Roman" pitchFamily="18" charset="0"/>
                    <a:cs typeface="Times New Roman" pitchFamily="18" charset="0"/>
                  </a:rPr>
                  <a:t>medoids</a:t>
                </a:r>
                <a:r>
                  <a:rPr lang="en-US" sz="2000" dirty="0">
                    <a:solidFill>
                      <a:srgbClr val="FF0000"/>
                    </a:solidFill>
                    <a:latin typeface="Times New Roman" pitchFamily="18" charset="0"/>
                    <a:cs typeface="Times New Roman" pitchFamily="18" charset="0"/>
                  </a:rPr>
                  <a:t> at any instant </a:t>
                </a:r>
              </a:p>
              <a:p>
                <a:pPr marL="0" indent="0" algn="just">
                  <a:buNone/>
                </a:pPr>
                <a:r>
                  <a:rPr lang="en-US" sz="2000" i="1" dirty="0">
                    <a:solidFill>
                      <a:srgbClr val="FF0000"/>
                    </a:solidFill>
                    <a:latin typeface="Times New Roman" pitchFamily="18" charset="0"/>
                    <a:cs typeface="Times New Roman" pitchFamily="18" charset="0"/>
                  </a:rPr>
                  <a:t>x </a:t>
                </a:r>
                <a:r>
                  <a:rPr lang="en-US" sz="2000" dirty="0">
                    <a:solidFill>
                      <a:srgbClr val="FF0000"/>
                    </a:solidFill>
                    <a:latin typeface="Times New Roman" pitchFamily="18" charset="0"/>
                    <a:cs typeface="Times New Roman" pitchFamily="18" charset="0"/>
                  </a:rPr>
                  <a:t>is an object belongs to set of non-</a:t>
                </a:r>
                <a:r>
                  <a:rPr lang="en-US" sz="2000" dirty="0" err="1">
                    <a:solidFill>
                      <a:srgbClr val="FF0000"/>
                    </a:solidFill>
                    <a:latin typeface="Times New Roman" pitchFamily="18" charset="0"/>
                    <a:cs typeface="Times New Roman" pitchFamily="18" charset="0"/>
                  </a:rPr>
                  <a:t>medoid</a:t>
                </a:r>
                <a:r>
                  <a:rPr lang="en-US" sz="2000" dirty="0">
                    <a:solidFill>
                      <a:srgbClr val="FF0000"/>
                    </a:solidFill>
                    <a:latin typeface="Times New Roman" pitchFamily="18" charset="0"/>
                    <a:cs typeface="Times New Roman" pitchFamily="18" charset="0"/>
                  </a:rPr>
                  <a:t> object, that is, </a:t>
                </a:r>
                <a:r>
                  <a:rPr lang="en-US" sz="2000" i="1" dirty="0">
                    <a:solidFill>
                      <a:srgbClr val="FF0000"/>
                    </a:solidFill>
                    <a:latin typeface="Times New Roman" pitchFamily="18" charset="0"/>
                    <a:cs typeface="Times New Roman" pitchFamily="18" charset="0"/>
                  </a:rPr>
                  <a:t>x</a:t>
                </a:r>
                <a:r>
                  <a:rPr lang="en-US" sz="2000" dirty="0">
                    <a:solidFill>
                      <a:srgbClr val="FF0000"/>
                    </a:solidFill>
                    <a:latin typeface="Times New Roman" pitchFamily="18" charset="0"/>
                    <a:cs typeface="Times New Roman" pitchFamily="18" charset="0"/>
                  </a:rPr>
                  <a:t> belongs to some cluster and is not a </a:t>
                </a:r>
                <a:r>
                  <a:rPr lang="en-US" sz="2000" dirty="0" err="1">
                    <a:solidFill>
                      <a:srgbClr val="FF0000"/>
                    </a:solidFill>
                    <a:latin typeface="Times New Roman" pitchFamily="18" charset="0"/>
                    <a:cs typeface="Times New Roman" pitchFamily="18" charset="0"/>
                  </a:rPr>
                  <a:t>medoid</a:t>
                </a:r>
                <a:r>
                  <a:rPr lang="en-US" sz="2000" dirty="0">
                    <a:solidFill>
                      <a:srgbClr val="FF0000"/>
                    </a:solidFill>
                    <a:latin typeface="Times New Roman" pitchFamily="18" charset="0"/>
                    <a:cs typeface="Times New Roman" pitchFamily="18" charset="0"/>
                  </a:rPr>
                  <a:t>. i.e. </a:t>
                </a:r>
                <a14:m>
                  <m:oMath xmlns:m="http://schemas.openxmlformats.org/officeDocument/2006/math">
                    <m:sSub>
                      <m:sSubPr>
                        <m:ctrlPr>
                          <a:rPr lang="en-IN" sz="2000" i="1" smtClean="0">
                            <a:solidFill>
                              <a:srgbClr val="FF0000"/>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oMath>
                </a14:m>
                <a:endParaRPr lang="en-US" sz="2000" dirty="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311189"/>
              </a:xfrm>
              <a:blipFill rotWithShape="1">
                <a:blip r:embed="rId2"/>
                <a:stretch>
                  <a:fillRect l="-717" t="-574" r="-789"/>
                </a:stretch>
              </a:blipFill>
            </p:spPr>
            <p:txBody>
              <a:bodyPr/>
              <a:lstStyle/>
              <a:p>
                <a:r>
                  <a:rPr lang="en-IN">
                    <a:noFill/>
                  </a:rPr>
                  <a:t> </a:t>
                </a:r>
              </a:p>
            </p:txBody>
          </p:sp>
        </mc:Fallback>
      </mc:AlternateContent>
    </p:spTree>
    <p:extLst>
      <p:ext uri="{BB962C8B-B14F-4D97-AF65-F5344CB8AC3E}">
        <p14:creationId xmlns:p14="http://schemas.microsoft.com/office/powerpoint/2010/main" val="226239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Hard </a:t>
            </a:r>
            <a:r>
              <a:rPr lang="en-IN" b="1" dirty="0" err="1">
                <a:solidFill>
                  <a:srgbClr val="C00000"/>
                </a:solidFill>
              </a:rPr>
              <a:t>Vs</a:t>
            </a:r>
            <a:r>
              <a:rPr lang="en-IN" b="1" dirty="0">
                <a:solidFill>
                  <a:srgbClr val="C00000"/>
                </a:solidFill>
              </a:rPr>
              <a:t> Soft Clustering</a:t>
            </a:r>
          </a:p>
        </p:txBody>
      </p:sp>
      <p:sp>
        <p:nvSpPr>
          <p:cNvPr id="3" name="Content Placeholder 2"/>
          <p:cNvSpPr>
            <a:spLocks noGrp="1"/>
          </p:cNvSpPr>
          <p:nvPr>
            <p:ph idx="1"/>
          </p:nvPr>
        </p:nvSpPr>
        <p:spPr/>
        <p:txBody>
          <a:bodyPr>
            <a:normAutofit/>
          </a:bodyPr>
          <a:lstStyle/>
          <a:p>
            <a:r>
              <a:rPr lang="en-IN" sz="2800" b="1" dirty="0">
                <a:solidFill>
                  <a:srgbClr val="FF0000"/>
                </a:solidFill>
              </a:rPr>
              <a:t>Hard Clustering: Each sample in dataset is assigned exactly one cluster.</a:t>
            </a:r>
          </a:p>
          <a:p>
            <a:r>
              <a:rPr lang="en-IN" sz="2800" b="1" dirty="0">
                <a:solidFill>
                  <a:srgbClr val="FF0000"/>
                </a:solidFill>
              </a:rPr>
              <a:t>Soft Clustering: assign a sample to one or more clusters.</a:t>
            </a:r>
          </a:p>
        </p:txBody>
      </p:sp>
    </p:spTree>
    <p:extLst>
      <p:ext uri="{BB962C8B-B14F-4D97-AF65-F5344CB8AC3E}">
        <p14:creationId xmlns:p14="http://schemas.microsoft.com/office/powerpoint/2010/main" val="3564310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p>
        </p:txBody>
      </p:sp>
    </p:spTree>
    <p:extLst>
      <p:ext uri="{BB962C8B-B14F-4D97-AF65-F5344CB8AC3E}">
        <p14:creationId xmlns:p14="http://schemas.microsoft.com/office/powerpoint/2010/main" val="63472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545D4B50-3BB6-D7EA-06E1-C142A57A6653}"/>
              </a:ext>
            </a:extLst>
          </p:cNvPr>
          <p:cNvSpPr>
            <a:spLocks noGrp="1" noChangeArrowheads="1"/>
          </p:cNvSpPr>
          <p:nvPr>
            <p:ph type="body" idx="1"/>
          </p:nvPr>
        </p:nvSpPr>
        <p:spPr>
          <a:xfrm>
            <a:off x="417786" y="1257300"/>
            <a:ext cx="8410904" cy="4313840"/>
          </a:xfrm>
        </p:spPr>
        <p:txBody>
          <a:bodyPr>
            <a:normAutofit fontScale="70000" lnSpcReduction="20000"/>
          </a:bodyPr>
          <a:lstStyle/>
          <a:p>
            <a:pPr algn="just" eaLnBrk="1" hangingPunct="1">
              <a:buSzTx/>
              <a:buFont typeface="Symbol" pitchFamily="2" charset="2"/>
              <a:buNone/>
            </a:pPr>
            <a:r>
              <a:rPr lang="en-US" altLang="en-US" dirty="0"/>
              <a:t>3.  The</a:t>
            </a:r>
            <a:r>
              <a:rPr lang="en-US" altLang="en-US" u="sng" dirty="0"/>
              <a:t> </a:t>
            </a:r>
            <a:r>
              <a:rPr lang="en-US" altLang="en-US" u="sng" dirty="0">
                <a:hlinkClick r:id="rId2" tooltip="Maximum norm"/>
              </a:rPr>
              <a:t>maximum norm</a:t>
            </a:r>
            <a:r>
              <a:rPr lang="en-US" altLang="en-US" dirty="0"/>
              <a:t> is given by:</a:t>
            </a:r>
          </a:p>
          <a:p>
            <a:pPr algn="just" eaLnBrk="1" hangingPunct="1">
              <a:buFont typeface="Wingdings" pitchFamily="2" charset="2"/>
              <a:buNone/>
            </a:pPr>
            <a:endParaRPr lang="en-US" altLang="en-US" dirty="0"/>
          </a:p>
          <a:p>
            <a:pPr algn="just" eaLnBrk="1" hangingPunct="1">
              <a:buFont typeface="Wingdings" pitchFamily="2" charset="2"/>
              <a:buNone/>
            </a:pPr>
            <a:endParaRPr lang="en-US" altLang="en-US" dirty="0"/>
          </a:p>
          <a:p>
            <a:pPr marL="385763" indent="-385763" algn="just">
              <a:buFont typeface="Wingdings" pitchFamily="2" charset="2"/>
              <a:buAutoNum type="arabicPeriod" startAt="4"/>
            </a:pPr>
            <a:r>
              <a:rPr lang="en-US" altLang="en-US" dirty="0"/>
              <a:t>The</a:t>
            </a:r>
            <a:r>
              <a:rPr lang="en-US" altLang="en-US" u="sng" dirty="0"/>
              <a:t> </a:t>
            </a:r>
            <a:r>
              <a:rPr lang="en-US" altLang="en-US" u="sng" dirty="0">
                <a:hlinkClick r:id="rId3" tooltip="Mahalanobis distance"/>
              </a:rPr>
              <a:t>Mahalanobis distance</a:t>
            </a:r>
            <a:r>
              <a:rPr lang="en-US" altLang="en-US" dirty="0"/>
              <a:t> corrects data for different scales and   correlations in the variables. </a:t>
            </a:r>
          </a:p>
          <a:p>
            <a:pPr marL="0" indent="0" algn="just">
              <a:buNone/>
            </a:pPr>
            <a:r>
              <a:rPr lang="en-US" b="0" i="0" dirty="0">
                <a:solidFill>
                  <a:srgbClr val="575760"/>
                </a:solidFill>
                <a:effectLst/>
                <a:latin typeface="Helvetica" panose="020B0604020202020204" pitchFamily="34" charset="0"/>
              </a:rPr>
              <a:t>                   </a:t>
            </a:r>
            <a:r>
              <a:rPr lang="en-US" b="0" i="0" dirty="0" err="1">
                <a:solidFill>
                  <a:srgbClr val="575760"/>
                </a:solidFill>
                <a:effectLst/>
                <a:latin typeface="Helvetica" panose="020B0604020202020204" pitchFamily="34" charset="0"/>
              </a:rPr>
              <a:t>d</a:t>
            </a:r>
            <a:r>
              <a:rPr lang="en-US" b="0" i="0" baseline="-25000" dirty="0" err="1">
                <a:solidFill>
                  <a:srgbClr val="575760"/>
                </a:solidFill>
                <a:effectLst/>
                <a:latin typeface="Helvetica" panose="020B0604020202020204" pitchFamily="34" charset="0"/>
              </a:rPr>
              <a:t>Mahalanobis</a:t>
            </a:r>
            <a:r>
              <a:rPr lang="en-US" b="0" i="0" dirty="0">
                <a:solidFill>
                  <a:srgbClr val="575760"/>
                </a:solidFill>
                <a:effectLst/>
                <a:latin typeface="Helvetica" panose="020B0604020202020204" pitchFamily="34" charset="0"/>
              </a:rPr>
              <a:t> = [(</a:t>
            </a:r>
            <a:r>
              <a:rPr lang="en-US" b="0" i="1" dirty="0" err="1">
                <a:solidFill>
                  <a:srgbClr val="575760"/>
                </a:solidFill>
                <a:effectLst/>
                <a:latin typeface="Helvetica" panose="020B0604020202020204" pitchFamily="34" charset="0"/>
              </a:rPr>
              <a:t>x</a:t>
            </a:r>
            <a:r>
              <a:rPr lang="en-US" b="0" i="0" baseline="-25000" dirty="0" err="1">
                <a:solidFill>
                  <a:srgbClr val="575760"/>
                </a:solidFill>
                <a:effectLst/>
                <a:latin typeface="Helvetica" panose="020B0604020202020204" pitchFamily="34" charset="0"/>
              </a:rPr>
              <a:t>B</a:t>
            </a:r>
            <a:r>
              <a:rPr lang="en-US" b="0" i="0" dirty="0">
                <a:solidFill>
                  <a:srgbClr val="575760"/>
                </a:solidFill>
                <a:effectLst/>
                <a:latin typeface="Helvetica" panose="020B0604020202020204" pitchFamily="34" charset="0"/>
              </a:rPr>
              <a:t> – </a:t>
            </a:r>
            <a:r>
              <a:rPr lang="en-US" b="0" i="1" dirty="0" err="1">
                <a:solidFill>
                  <a:srgbClr val="575760"/>
                </a:solidFill>
                <a:effectLst/>
                <a:latin typeface="Helvetica" panose="020B0604020202020204" pitchFamily="34" charset="0"/>
              </a:rPr>
              <a:t>x</a:t>
            </a:r>
            <a:r>
              <a:rPr lang="en-US" b="0" i="0" baseline="-25000" dirty="0" err="1">
                <a:solidFill>
                  <a:srgbClr val="575760"/>
                </a:solidFill>
                <a:effectLst/>
                <a:latin typeface="Helvetica" panose="020B0604020202020204" pitchFamily="34" charset="0"/>
              </a:rPr>
              <a:t>A</a:t>
            </a:r>
            <a:r>
              <a:rPr lang="en-US" b="0" i="0" dirty="0">
                <a:solidFill>
                  <a:srgbClr val="575760"/>
                </a:solidFill>
                <a:effectLst/>
                <a:latin typeface="Helvetica" panose="020B0604020202020204" pitchFamily="34" charset="0"/>
              </a:rPr>
              <a:t>)</a:t>
            </a:r>
            <a:r>
              <a:rPr lang="en-US" b="0" i="1" baseline="30000" dirty="0">
                <a:solidFill>
                  <a:srgbClr val="575760"/>
                </a:solidFill>
                <a:effectLst/>
                <a:latin typeface="Helvetica" panose="020B0604020202020204" pitchFamily="34" charset="0"/>
              </a:rPr>
              <a:t>T</a:t>
            </a:r>
            <a:r>
              <a:rPr lang="en-US" b="0" i="0" dirty="0">
                <a:solidFill>
                  <a:srgbClr val="575760"/>
                </a:solidFill>
                <a:effectLst/>
                <a:latin typeface="Helvetica" panose="020B0604020202020204" pitchFamily="34" charset="0"/>
              </a:rPr>
              <a:t> * </a:t>
            </a:r>
            <a:r>
              <a:rPr lang="en-US" b="1" i="1" dirty="0">
                <a:solidFill>
                  <a:srgbClr val="575760"/>
                </a:solidFill>
                <a:effectLst/>
                <a:latin typeface="Helvetica" panose="020B0604020202020204" pitchFamily="34" charset="0"/>
              </a:rPr>
              <a:t>C</a:t>
            </a:r>
            <a:r>
              <a:rPr lang="en-US" b="0" i="0" baseline="30000" dirty="0">
                <a:solidFill>
                  <a:srgbClr val="575760"/>
                </a:solidFill>
                <a:effectLst/>
                <a:latin typeface="Helvetica" panose="020B0604020202020204" pitchFamily="34" charset="0"/>
              </a:rPr>
              <a:t> -1</a:t>
            </a:r>
            <a:r>
              <a:rPr lang="en-US" b="0" i="0" dirty="0">
                <a:solidFill>
                  <a:srgbClr val="575760"/>
                </a:solidFill>
                <a:effectLst/>
                <a:latin typeface="Helvetica" panose="020B0604020202020204" pitchFamily="34" charset="0"/>
              </a:rPr>
              <a:t> * (</a:t>
            </a:r>
            <a:r>
              <a:rPr lang="en-US" b="0" i="1" dirty="0" err="1">
                <a:solidFill>
                  <a:srgbClr val="575760"/>
                </a:solidFill>
                <a:effectLst/>
                <a:latin typeface="Helvetica" panose="020B0604020202020204" pitchFamily="34" charset="0"/>
              </a:rPr>
              <a:t>x</a:t>
            </a:r>
            <a:r>
              <a:rPr lang="en-US" b="0" i="0" baseline="-25000" dirty="0" err="1">
                <a:solidFill>
                  <a:srgbClr val="575760"/>
                </a:solidFill>
                <a:effectLst/>
                <a:latin typeface="Helvetica" panose="020B0604020202020204" pitchFamily="34" charset="0"/>
              </a:rPr>
              <a:t>B</a:t>
            </a:r>
            <a:r>
              <a:rPr lang="en-US" b="0" i="0" dirty="0">
                <a:solidFill>
                  <a:srgbClr val="575760"/>
                </a:solidFill>
                <a:effectLst/>
                <a:latin typeface="Helvetica" panose="020B0604020202020204" pitchFamily="34" charset="0"/>
              </a:rPr>
              <a:t> – </a:t>
            </a:r>
            <a:r>
              <a:rPr lang="en-US" b="0" i="1" dirty="0" err="1">
                <a:solidFill>
                  <a:srgbClr val="575760"/>
                </a:solidFill>
                <a:effectLst/>
                <a:latin typeface="Helvetica" panose="020B0604020202020204" pitchFamily="34" charset="0"/>
              </a:rPr>
              <a:t>x</a:t>
            </a:r>
            <a:r>
              <a:rPr lang="en-US" b="0" i="0" baseline="-25000" dirty="0" err="1">
                <a:solidFill>
                  <a:srgbClr val="575760"/>
                </a:solidFill>
                <a:effectLst/>
                <a:latin typeface="Helvetica" panose="020B0604020202020204" pitchFamily="34" charset="0"/>
              </a:rPr>
              <a:t>A</a:t>
            </a:r>
            <a:r>
              <a:rPr lang="en-US" b="0" i="0" dirty="0">
                <a:solidFill>
                  <a:srgbClr val="575760"/>
                </a:solidFill>
                <a:effectLst/>
                <a:latin typeface="Helvetica" panose="020B0604020202020204" pitchFamily="34" charset="0"/>
              </a:rPr>
              <a:t>)]</a:t>
            </a:r>
            <a:r>
              <a:rPr lang="en-US" b="0" i="0" baseline="30000" dirty="0">
                <a:solidFill>
                  <a:srgbClr val="575760"/>
                </a:solidFill>
                <a:effectLst/>
                <a:latin typeface="Helvetica" panose="020B0604020202020204" pitchFamily="34" charset="0"/>
              </a:rPr>
              <a:t>0.5</a:t>
            </a:r>
            <a:endParaRPr lang="en-US" altLang="en-US" dirty="0"/>
          </a:p>
          <a:p>
            <a:pPr marL="385763" indent="-385763" algn="just">
              <a:buFont typeface="Wingdings" pitchFamily="2" charset="2"/>
              <a:buAutoNum type="arabicPeriod" startAt="5"/>
            </a:pPr>
            <a:r>
              <a:rPr lang="en-US" altLang="en-US" u="sng" dirty="0">
                <a:hlinkClick r:id="rId4" tooltip="Inner product space"/>
              </a:rPr>
              <a:t>Inner product space</a:t>
            </a:r>
            <a:r>
              <a:rPr lang="en-US" altLang="en-US" dirty="0"/>
              <a:t>: The angle between two vectors can be used as a distance measure when clustering high dimensional data.</a:t>
            </a:r>
          </a:p>
          <a:p>
            <a:pPr marL="0" indent="0" algn="just">
              <a:buNone/>
            </a:pPr>
            <a:r>
              <a:rPr lang="en-US" altLang="en-US" dirty="0"/>
              <a:t> </a:t>
            </a:r>
          </a:p>
          <a:p>
            <a:pPr algn="just" eaLnBrk="1" hangingPunct="1">
              <a:buFont typeface="Wingdings" pitchFamily="2" charset="2"/>
              <a:buNone/>
            </a:pPr>
            <a:r>
              <a:rPr lang="en-US" altLang="en-US" dirty="0"/>
              <a:t>6.   </a:t>
            </a:r>
            <a:r>
              <a:rPr lang="en-US" altLang="en-US" u="sng" dirty="0">
                <a:hlinkClick r:id="rId5" tooltip="Hamming distance"/>
              </a:rPr>
              <a:t>Hamming distance</a:t>
            </a:r>
            <a:r>
              <a:rPr lang="en-US" altLang="en-US" dirty="0"/>
              <a:t> (sometimes edit distance) measures the minimum number of substitutions required to change one member into another. </a:t>
            </a:r>
          </a:p>
          <a:p>
            <a:pPr algn="just" eaLnBrk="1" hangingPunct="1">
              <a:buSzTx/>
              <a:buFont typeface="Symbol" pitchFamily="2" charset="2"/>
              <a:buChar char=""/>
            </a:pPr>
            <a:endParaRPr lang="en-US" altLang="en-US" dirty="0"/>
          </a:p>
        </p:txBody>
      </p:sp>
      <p:pic>
        <p:nvPicPr>
          <p:cNvPr id="8196" name="Picture 4">
            <a:extLst>
              <a:ext uri="{FF2B5EF4-FFF2-40B4-BE49-F238E27FC236}">
                <a16:creationId xmlns:a16="http://schemas.microsoft.com/office/drawing/2014/main" id="{2C270A6B-8981-D30F-50D3-AE38FC8963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7026" y="1655379"/>
            <a:ext cx="194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latin typeface="Times New Roman" pitchFamily="18" charset="0"/>
                <a:cs typeface="Times New Roman" pitchFamily="18" charset="0"/>
              </a:rPr>
              <a:t>k-Means Algorithm</a:t>
            </a:r>
            <a:endParaRPr lang="en-IN" dirty="0"/>
          </a:p>
        </p:txBody>
      </p:sp>
      <p:sp>
        <p:nvSpPr>
          <p:cNvPr id="3" name="Content Placeholder 2"/>
          <p:cNvSpPr>
            <a:spLocks noGrp="1"/>
          </p:cNvSpPr>
          <p:nvPr>
            <p:ph idx="1"/>
          </p:nvPr>
        </p:nvSpPr>
        <p:spPr>
          <a:xfrm>
            <a:off x="457200" y="1600200"/>
            <a:ext cx="8579296" cy="4525963"/>
          </a:xfrm>
        </p:spPr>
        <p:txBody>
          <a:bodyPr>
            <a:noAutofit/>
          </a:bodyPr>
          <a:lstStyle/>
          <a:p>
            <a:pPr algn="just"/>
            <a:r>
              <a:rPr lang="en-US" sz="2400" b="1" dirty="0">
                <a:solidFill>
                  <a:srgbClr val="FF0000"/>
                </a:solidFill>
                <a:latin typeface="Times New Roman" pitchFamily="18" charset="0"/>
                <a:cs typeface="Times New Roman" pitchFamily="18" charset="0"/>
              </a:rPr>
              <a:t>k-Means clustering algorithm proposed by J. </a:t>
            </a:r>
            <a:r>
              <a:rPr lang="en-US" sz="2400" b="1" dirty="0" err="1">
                <a:solidFill>
                  <a:srgbClr val="FF0000"/>
                </a:solidFill>
                <a:latin typeface="Times New Roman" pitchFamily="18" charset="0"/>
                <a:cs typeface="Times New Roman" pitchFamily="18" charset="0"/>
              </a:rPr>
              <a:t>Hartigan</a:t>
            </a:r>
            <a:r>
              <a:rPr lang="en-US" sz="2400" b="1" dirty="0">
                <a:solidFill>
                  <a:srgbClr val="FF0000"/>
                </a:solidFill>
                <a:latin typeface="Times New Roman" pitchFamily="18" charset="0"/>
                <a:cs typeface="Times New Roman" pitchFamily="18" charset="0"/>
              </a:rPr>
              <a:t> and M. A. Wong [1979].</a:t>
            </a:r>
          </a:p>
          <a:p>
            <a:pPr algn="just"/>
            <a:r>
              <a:rPr lang="en-US" sz="2400" b="1" dirty="0">
                <a:solidFill>
                  <a:srgbClr val="FF0000"/>
                </a:solidFill>
                <a:latin typeface="Times New Roman" pitchFamily="18" charset="0"/>
                <a:cs typeface="Times New Roman" pitchFamily="18" charset="0"/>
              </a:rPr>
              <a:t>Given a set of </a:t>
            </a:r>
            <a:r>
              <a:rPr lang="en-US" sz="2400" b="1" i="1" dirty="0">
                <a:solidFill>
                  <a:srgbClr val="FF0000"/>
                </a:solidFill>
                <a:latin typeface="Times New Roman" pitchFamily="18" charset="0"/>
                <a:cs typeface="Times New Roman" pitchFamily="18" charset="0"/>
              </a:rPr>
              <a:t>n</a:t>
            </a:r>
            <a:r>
              <a:rPr lang="en-US" sz="2400" b="1" dirty="0">
                <a:solidFill>
                  <a:srgbClr val="FF0000"/>
                </a:solidFill>
                <a:latin typeface="Times New Roman" pitchFamily="18" charset="0"/>
                <a:cs typeface="Times New Roman" pitchFamily="18" charset="0"/>
              </a:rPr>
              <a:t> distinct objects, the k-Means clustering algorithm partitions the objects into </a:t>
            </a:r>
            <a:r>
              <a:rPr lang="en-US" sz="2400" b="1" i="1" dirty="0">
                <a:solidFill>
                  <a:srgbClr val="FF0000"/>
                </a:solidFill>
                <a:latin typeface="Times New Roman" pitchFamily="18" charset="0"/>
                <a:cs typeface="Times New Roman" pitchFamily="18" charset="0"/>
              </a:rPr>
              <a:t>k</a:t>
            </a:r>
            <a:r>
              <a:rPr lang="en-US" sz="2400" b="1" dirty="0">
                <a:solidFill>
                  <a:srgbClr val="FF0000"/>
                </a:solidFill>
                <a:latin typeface="Times New Roman" pitchFamily="18" charset="0"/>
                <a:cs typeface="Times New Roman" pitchFamily="18" charset="0"/>
              </a:rPr>
              <a:t> number of clusters such that intracluster similarity is high but the intercluster similarity is low.</a:t>
            </a:r>
          </a:p>
          <a:p>
            <a:pPr algn="just"/>
            <a:r>
              <a:rPr lang="en-US" sz="2400" b="1" dirty="0">
                <a:solidFill>
                  <a:srgbClr val="FF0000"/>
                </a:solidFill>
                <a:latin typeface="Times New Roman" pitchFamily="18" charset="0"/>
                <a:cs typeface="Times New Roman" pitchFamily="18" charset="0"/>
              </a:rPr>
              <a:t>In this algorithm, user has to specify </a:t>
            </a:r>
            <a:r>
              <a:rPr lang="en-US" sz="2400" b="1" i="1" dirty="0">
                <a:solidFill>
                  <a:srgbClr val="FF0000"/>
                </a:solidFill>
                <a:latin typeface="Times New Roman" pitchFamily="18" charset="0"/>
                <a:cs typeface="Times New Roman" pitchFamily="18" charset="0"/>
              </a:rPr>
              <a:t>k</a:t>
            </a:r>
            <a:r>
              <a:rPr lang="en-US" sz="2400" b="1" dirty="0">
                <a:solidFill>
                  <a:srgbClr val="FF0000"/>
                </a:solidFill>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endParaRPr lang="en-IN" sz="2400" b="1" dirty="0">
              <a:solidFill>
                <a:srgbClr val="FF0000"/>
              </a:solidFill>
            </a:endParaRPr>
          </a:p>
        </p:txBody>
      </p:sp>
    </p:spTree>
    <p:extLst>
      <p:ext uri="{BB962C8B-B14F-4D97-AF65-F5344CB8AC3E}">
        <p14:creationId xmlns:p14="http://schemas.microsoft.com/office/powerpoint/2010/main" val="54587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84" y="632460"/>
            <a:ext cx="8229600"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7660" y="1466215"/>
            <a:ext cx="8304237" cy="4300221"/>
          </a:xfrm>
        </p:spPr>
        <p:txBody>
          <a:bodyPr>
            <a:noAutofit/>
          </a:bodyPr>
          <a:lstStyle/>
          <a:p>
            <a:pPr marL="0" indent="0" algn="just">
              <a:buNone/>
            </a:pPr>
            <a:r>
              <a:rPr lang="en-US" sz="2000" b="1" dirty="0">
                <a:solidFill>
                  <a:srgbClr val="FF0000"/>
                </a:solidFill>
                <a:latin typeface="Times New Roman" pitchFamily="18" charset="0"/>
                <a:cs typeface="Times New Roman" pitchFamily="18" charset="0"/>
              </a:rPr>
              <a:t>The algorithm can be stated as follows.</a:t>
            </a:r>
          </a:p>
          <a:p>
            <a:pPr algn="just"/>
            <a:r>
              <a:rPr lang="en-US" sz="2000" b="1" dirty="0">
                <a:solidFill>
                  <a:srgbClr val="FF0000"/>
                </a:solidFill>
                <a:latin typeface="Times New Roman" pitchFamily="18" charset="0"/>
                <a:cs typeface="Times New Roman" pitchFamily="18" charset="0"/>
              </a:rPr>
              <a:t>First it selects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number of objects at random from the set of n objects. These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objects are treated as the centroids or center of gravities of </a:t>
            </a:r>
            <a:r>
              <a:rPr lang="en-US" sz="2000" b="1" i="1" dirty="0">
                <a:solidFill>
                  <a:srgbClr val="FF0000"/>
                </a:solidFill>
                <a:latin typeface="Times New Roman" pitchFamily="18" charset="0"/>
                <a:cs typeface="Times New Roman" pitchFamily="18" charset="0"/>
              </a:rPr>
              <a:t>k</a:t>
            </a:r>
            <a:r>
              <a:rPr lang="en-US" sz="2000" b="1" dirty="0">
                <a:solidFill>
                  <a:srgbClr val="FF0000"/>
                </a:solidFill>
                <a:latin typeface="Times New Roman" pitchFamily="18" charset="0"/>
                <a:cs typeface="Times New Roman" pitchFamily="18" charset="0"/>
              </a:rPr>
              <a:t> clusters.</a:t>
            </a:r>
          </a:p>
          <a:p>
            <a:pPr algn="just"/>
            <a:endParaRPr lang="en-US" sz="800" b="1" dirty="0">
              <a:solidFill>
                <a:srgbClr val="FF0000"/>
              </a:solidFill>
              <a:latin typeface="Times New Roman" pitchFamily="18" charset="0"/>
              <a:cs typeface="Times New Roman" pitchFamily="18" charset="0"/>
            </a:endParaRPr>
          </a:p>
          <a:p>
            <a:pPr algn="just"/>
            <a:r>
              <a:rPr lang="en-US" sz="2000" b="1" dirty="0">
                <a:solidFill>
                  <a:srgbClr val="FF0000"/>
                </a:solidFill>
                <a:latin typeface="Times New Roman" pitchFamily="18" charset="0"/>
                <a:cs typeface="Times New Roman" pitchFamily="18" charset="0"/>
              </a:rPr>
              <a:t>For each of the remaining objects, it is assigned to one of the closest centroid. Thus, it forms a collection of objects assigned to each centroid and is called a cluster.</a:t>
            </a:r>
          </a:p>
          <a:p>
            <a:pPr algn="just"/>
            <a:endParaRPr lang="en-US" sz="800" b="1" dirty="0">
              <a:solidFill>
                <a:srgbClr val="FF0000"/>
              </a:solidFill>
              <a:latin typeface="Times New Roman" pitchFamily="18" charset="0"/>
              <a:cs typeface="Times New Roman" pitchFamily="18" charset="0"/>
            </a:endParaRPr>
          </a:p>
          <a:p>
            <a:pPr algn="just"/>
            <a:r>
              <a:rPr lang="en-US" sz="2000" b="1" dirty="0">
                <a:solidFill>
                  <a:srgbClr val="FF0000"/>
                </a:solidFill>
                <a:latin typeface="Times New Roman" pitchFamily="18" charset="0"/>
                <a:cs typeface="Times New Roman" pitchFamily="18" charset="0"/>
              </a:rPr>
              <a:t>Next, the centroid of each cluster is then updated (by calculating the mean values of attributes of each object). </a:t>
            </a:r>
          </a:p>
          <a:p>
            <a:pPr algn="just"/>
            <a:endParaRPr lang="en-US" sz="800" b="1" dirty="0">
              <a:solidFill>
                <a:srgbClr val="FF0000"/>
              </a:solidFill>
              <a:latin typeface="Times New Roman" pitchFamily="18" charset="0"/>
              <a:cs typeface="Times New Roman" pitchFamily="18" charset="0"/>
            </a:endParaRPr>
          </a:p>
          <a:p>
            <a:pPr algn="just"/>
            <a:r>
              <a:rPr lang="en-US" sz="2000" b="1" dirty="0">
                <a:solidFill>
                  <a:srgbClr val="FF0000"/>
                </a:solidFill>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20853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12.6|27.8|6.1|18.1|10.4|26.5|28.3|27.2|23.5|17.7|5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5240</Words>
  <Application>Microsoft Office PowerPoint</Application>
  <PresentationFormat>On-screen Show (4:3)</PresentationFormat>
  <Paragraphs>962</Paragraphs>
  <Slides>63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Abadi Extra Light</vt:lpstr>
      <vt:lpstr>Arial</vt:lpstr>
      <vt:lpstr>Calibri</vt:lpstr>
      <vt:lpstr>Cambria Math</vt:lpstr>
      <vt:lpstr>Helvetica</vt:lpstr>
      <vt:lpstr>Symbol</vt:lpstr>
      <vt:lpstr>Tahoma</vt:lpstr>
      <vt:lpstr>Times New Roman</vt:lpstr>
      <vt:lpstr>Wingdings</vt:lpstr>
      <vt:lpstr>Wingdings 2</vt:lpstr>
      <vt:lpstr>Office Theme</vt:lpstr>
      <vt:lpstr>Machine learning clustering algorithms-I  </vt:lpstr>
      <vt:lpstr>Supervised learning vs. unsupervised learning</vt:lpstr>
      <vt:lpstr>What is Unsupervised Learning?</vt:lpstr>
      <vt:lpstr>Cont.</vt:lpstr>
      <vt:lpstr>Clustering techniques</vt:lpstr>
      <vt:lpstr>Common Distance measures: </vt:lpstr>
      <vt:lpstr>PowerPoint Presentation</vt:lpstr>
      <vt:lpstr>k-Means Algorithm</vt:lpstr>
      <vt:lpstr>k-Means Algorithm</vt:lpstr>
      <vt:lpstr>k-Means Algorithm</vt:lpstr>
      <vt:lpstr>k-Means Algorithm</vt:lpstr>
      <vt:lpstr>PowerPoint Presentation</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Implementation</vt:lpstr>
      <vt:lpstr>PowerPoint Presentation</vt:lpstr>
      <vt:lpstr>PowerPoint Presentation</vt:lpstr>
      <vt:lpstr>PowerPoint Presentation</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The k-Medoids algorithm</vt:lpstr>
      <vt:lpstr>The k-Medoids algorithm</vt:lpstr>
      <vt:lpstr>Hard Vs Soft Clustering</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INT247 Clustering</dc:title>
  <dc:creator>ismail - [2010]</dc:creator>
  <cp:lastModifiedBy>Kamal Kant Verma</cp:lastModifiedBy>
  <cp:revision>30</cp:revision>
  <dcterms:created xsi:type="dcterms:W3CDTF">2021-02-10T07:04:55Z</dcterms:created>
  <dcterms:modified xsi:type="dcterms:W3CDTF">2024-07-31T08:31:45Z</dcterms:modified>
</cp:coreProperties>
</file>