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93" r:id="rId2"/>
    <p:sldId id="494" r:id="rId3"/>
    <p:sldId id="495" r:id="rId4"/>
    <p:sldId id="496" r:id="rId5"/>
    <p:sldId id="497" r:id="rId6"/>
    <p:sldId id="498" r:id="rId7"/>
    <p:sldId id="500" r:id="rId8"/>
    <p:sldId id="501" r:id="rId9"/>
    <p:sldId id="499" r:id="rId10"/>
    <p:sldId id="502" r:id="rId11"/>
    <p:sldId id="503" r:id="rId12"/>
    <p:sldId id="504" r:id="rId13"/>
    <p:sldId id="505" r:id="rId14"/>
    <p:sldId id="507" r:id="rId15"/>
    <p:sldId id="508" r:id="rId16"/>
    <p:sldId id="509" r:id="rId17"/>
    <p:sldId id="511" r:id="rId18"/>
    <p:sldId id="512" r:id="rId19"/>
    <p:sldId id="513" r:id="rId20"/>
    <p:sldId id="51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AD64B-D06C-4E16-AC5B-07C9F0647EF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A443B-E35A-42C8-8F6D-285A6BC3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2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A443B-E35A-42C8-8F6D-285A6BC32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1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3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9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6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3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7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73B7-BBCC-4543-A978-1F6980C7A14E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7DC8-5868-4F08-8355-019100BD0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B314-995D-5024-B2AE-F0687D86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9" y="987775"/>
            <a:ext cx="7631723" cy="833882"/>
          </a:xfrm>
        </p:spPr>
        <p:txBody>
          <a:bodyPr anchor="ctr">
            <a:normAutofit/>
          </a:bodyPr>
          <a:lstStyle/>
          <a:p>
            <a:pPr algn="ctr"/>
            <a:r>
              <a:rPr lang="en-US" sz="3000"/>
              <a:t>Hard vs Soft Clustering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0A767349-A1AB-D76E-3754-49EE93AC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2" y="2312387"/>
            <a:ext cx="7886696" cy="28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6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ABF1-FC03-43BD-9AD8-4A809149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Elbow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elbow point is the optimal k value.</a:t>
            </a:r>
          </a:p>
          <a:p>
            <a:endParaRPr lang="en-US" dirty="0"/>
          </a:p>
          <a:p>
            <a:r>
              <a:rPr lang="en-US" dirty="0"/>
              <a:t>It is the point where inertia starts to level off or decreases at a slower rate.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more clusters beyond this point may not significantly improve clustering quality.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8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on elbow method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C39F8-1DA3-4A11-AFE1-796564AE1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7" t="19884" r="15939" b="30069"/>
          <a:stretch/>
        </p:blipFill>
        <p:spPr>
          <a:xfrm>
            <a:off x="228599" y="914400"/>
            <a:ext cx="8547613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B4F0C-5844-44D3-BCFC-CA65BC68E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24803" r="10000" b="21194"/>
          <a:stretch/>
        </p:blipFill>
        <p:spPr>
          <a:xfrm>
            <a:off x="453571" y="417285"/>
            <a:ext cx="8461829" cy="57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8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07DA1-54DD-4752-90F9-A3A9D428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0" t="23027" r="11667" b="27767"/>
          <a:stretch/>
        </p:blipFill>
        <p:spPr>
          <a:xfrm>
            <a:off x="152400" y="731837"/>
            <a:ext cx="8839200" cy="5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5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8A4C2-E039-4FED-911C-1748D6BA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18875" r="11666" b="45762"/>
          <a:stretch/>
        </p:blipFill>
        <p:spPr>
          <a:xfrm>
            <a:off x="315149" y="609599"/>
            <a:ext cx="8229601" cy="3139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7EAEC-40F9-423C-A881-0799C05F3E58}"/>
              </a:ext>
            </a:extLst>
          </p:cNvPr>
          <p:cNvSpPr txBox="1"/>
          <p:nvPr/>
        </p:nvSpPr>
        <p:spPr>
          <a:xfrm>
            <a:off x="451338" y="3779115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For K=4</a:t>
            </a:r>
          </a:p>
          <a:p>
            <a:r>
              <a:rPr lang="en-US" sz="2400" dirty="0"/>
              <a:t>Divide the data points into 4 clusters: </a:t>
            </a:r>
          </a:p>
          <a:p>
            <a:r>
              <a:rPr lang="en-US" sz="2400" dirty="0"/>
              <a:t>{(1,2), (2,3))}, {(3,4)}  {(5,6)}, {(6,7), (7,8)}</a:t>
            </a:r>
          </a:p>
          <a:p>
            <a:r>
              <a:rPr lang="en-US" sz="2400" dirty="0"/>
              <a:t>Centroid of cluster 1: (1.5,2.5)</a:t>
            </a:r>
          </a:p>
          <a:p>
            <a:r>
              <a:rPr lang="en-US" sz="2400" dirty="0"/>
              <a:t>Centroid of cluster 2: (3, 4)</a:t>
            </a:r>
          </a:p>
          <a:p>
            <a:r>
              <a:rPr lang="en-US" sz="2400" dirty="0"/>
              <a:t>Centroid of cluster 3: (5,6)</a:t>
            </a:r>
          </a:p>
          <a:p>
            <a:r>
              <a:rPr lang="en-US" sz="2400" dirty="0"/>
              <a:t>Centroid of cluster 4: (6.5, 7.5)</a:t>
            </a:r>
          </a:p>
        </p:txBody>
      </p:sp>
    </p:spTree>
    <p:extLst>
      <p:ext uri="{BB962C8B-B14F-4D97-AF65-F5344CB8AC3E}">
        <p14:creationId xmlns:p14="http://schemas.microsoft.com/office/powerpoint/2010/main" val="43452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8A4C2-E039-4FED-911C-1748D6BA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18875" r="11666" b="45762"/>
          <a:stretch/>
        </p:blipFill>
        <p:spPr>
          <a:xfrm>
            <a:off x="315149" y="609599"/>
            <a:ext cx="8229601" cy="3139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7EAEC-40F9-423C-A881-0799C05F3E58}"/>
              </a:ext>
            </a:extLst>
          </p:cNvPr>
          <p:cNvSpPr txBox="1"/>
          <p:nvPr/>
        </p:nvSpPr>
        <p:spPr>
          <a:xfrm>
            <a:off x="451338" y="3779115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For K=4</a:t>
            </a:r>
          </a:p>
          <a:p>
            <a:r>
              <a:rPr lang="en-US" sz="2400" dirty="0"/>
              <a:t>Divide the data points into 4 clusters: </a:t>
            </a:r>
          </a:p>
          <a:p>
            <a:r>
              <a:rPr lang="en-US" sz="2400" dirty="0"/>
              <a:t>{(1,2), (2,3))}, {(3,4)}  {(5,6)}, {(6,7), (7,8)}</a:t>
            </a:r>
          </a:p>
          <a:p>
            <a:r>
              <a:rPr lang="en-US" sz="2400" dirty="0"/>
              <a:t>Centroid of cluster 1: (1.5,2.5)</a:t>
            </a:r>
          </a:p>
          <a:p>
            <a:r>
              <a:rPr lang="en-US" sz="2400" dirty="0"/>
              <a:t>Centroid of cluster 2: (3, 4)</a:t>
            </a:r>
          </a:p>
          <a:p>
            <a:r>
              <a:rPr lang="en-US" sz="2400" dirty="0"/>
              <a:t>Centroid of cluster 3: (5,6)</a:t>
            </a:r>
          </a:p>
          <a:p>
            <a:r>
              <a:rPr lang="en-US" sz="2400" dirty="0"/>
              <a:t>Centroid of cluster 4: (6.5, 7.5)</a:t>
            </a:r>
          </a:p>
        </p:txBody>
      </p:sp>
    </p:spTree>
    <p:extLst>
      <p:ext uri="{BB962C8B-B14F-4D97-AF65-F5344CB8AC3E}">
        <p14:creationId xmlns:p14="http://schemas.microsoft.com/office/powerpoint/2010/main" val="383695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7EAEC-40F9-423C-A881-0799C05F3E58}"/>
              </a:ext>
            </a:extLst>
          </p:cNvPr>
          <p:cNvSpPr txBox="1"/>
          <p:nvPr/>
        </p:nvSpPr>
        <p:spPr>
          <a:xfrm>
            <a:off x="291318" y="91549"/>
            <a:ext cx="856136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WCSS for cluster 1: (1-1.5)</a:t>
            </a:r>
            <a:r>
              <a:rPr lang="en-US" sz="2400" baseline="30000" dirty="0"/>
              <a:t>2</a:t>
            </a:r>
            <a:r>
              <a:rPr lang="en-US" sz="2400" dirty="0"/>
              <a:t>+(2-2.5)</a:t>
            </a:r>
            <a:r>
              <a:rPr lang="en-US" sz="2400" baseline="30000" dirty="0"/>
              <a:t>2</a:t>
            </a:r>
            <a:r>
              <a:rPr lang="en-US" sz="2400" dirty="0"/>
              <a:t>+(2-1.5)</a:t>
            </a:r>
            <a:r>
              <a:rPr lang="en-US" sz="2400" baseline="30000" dirty="0"/>
              <a:t>2</a:t>
            </a:r>
            <a:r>
              <a:rPr lang="en-US" sz="2400" dirty="0"/>
              <a:t>+(3-2.5)</a:t>
            </a:r>
            <a:r>
              <a:rPr lang="en-US" sz="2400" baseline="30000" dirty="0"/>
              <a:t>2</a:t>
            </a:r>
            <a:endParaRPr lang="en-US" sz="2400" dirty="0"/>
          </a:p>
          <a:p>
            <a:r>
              <a:rPr lang="en-US" sz="2400" dirty="0"/>
              <a:t>                                    =    1</a:t>
            </a:r>
          </a:p>
          <a:p>
            <a:r>
              <a:rPr lang="en-US" sz="2400" dirty="0"/>
              <a:t>WCSS for cluster 2:  =    (3-3)</a:t>
            </a:r>
            <a:r>
              <a:rPr lang="en-US" sz="2400" baseline="30000" dirty="0"/>
              <a:t>2</a:t>
            </a:r>
            <a:r>
              <a:rPr lang="en-US" sz="2400" dirty="0"/>
              <a:t> + (4-4)</a:t>
            </a:r>
            <a:r>
              <a:rPr lang="en-US" sz="2400" baseline="30000" dirty="0"/>
              <a:t>2</a:t>
            </a:r>
            <a:endParaRPr lang="en-US" sz="2400" dirty="0"/>
          </a:p>
          <a:p>
            <a:r>
              <a:rPr lang="en-US" sz="2400" dirty="0"/>
              <a:t>                                    =     0</a:t>
            </a:r>
          </a:p>
          <a:p>
            <a:r>
              <a:rPr lang="en-US" sz="2400" dirty="0"/>
              <a:t>WCSS for cluster 3:  =    (5-5)</a:t>
            </a:r>
            <a:r>
              <a:rPr lang="en-US" sz="2400" baseline="30000" dirty="0"/>
              <a:t>2</a:t>
            </a:r>
            <a:r>
              <a:rPr lang="en-US" sz="2400" dirty="0"/>
              <a:t> + (6-6)</a:t>
            </a:r>
            <a:r>
              <a:rPr lang="en-US" sz="2400" baseline="30000" dirty="0"/>
              <a:t>2</a:t>
            </a:r>
            <a:endParaRPr lang="en-US" sz="2400" dirty="0"/>
          </a:p>
          <a:p>
            <a:r>
              <a:rPr lang="en-US" sz="2400" dirty="0"/>
              <a:t>                                     =    0</a:t>
            </a:r>
          </a:p>
          <a:p>
            <a:r>
              <a:rPr lang="en-US" sz="2400" dirty="0"/>
              <a:t>WCSS for cluster 4:   = (6-6.5)</a:t>
            </a:r>
            <a:r>
              <a:rPr lang="en-US" sz="2400" baseline="30000" dirty="0"/>
              <a:t>2</a:t>
            </a:r>
            <a:r>
              <a:rPr lang="en-US" sz="2400" dirty="0"/>
              <a:t>+(7-7.5)</a:t>
            </a:r>
            <a:r>
              <a:rPr lang="en-US" sz="2400" baseline="30000" dirty="0"/>
              <a:t>2</a:t>
            </a:r>
            <a:r>
              <a:rPr lang="en-US" sz="2400" dirty="0"/>
              <a:t>+(7-6.5)</a:t>
            </a:r>
            <a:r>
              <a:rPr lang="en-US" sz="2400" baseline="30000" dirty="0"/>
              <a:t>2</a:t>
            </a:r>
            <a:r>
              <a:rPr lang="en-US" sz="2400" dirty="0"/>
              <a:t>+(8-7.5)</a:t>
            </a:r>
            <a:r>
              <a:rPr lang="en-US" sz="2400" baseline="30000" dirty="0"/>
              <a:t>2</a:t>
            </a:r>
            <a:r>
              <a:rPr lang="en-US" sz="2400" dirty="0"/>
              <a:t> = 1</a:t>
            </a:r>
          </a:p>
          <a:p>
            <a:r>
              <a:rPr lang="en-US" sz="2400" dirty="0"/>
              <a:t>Total WCSS = 1+0+0+0 = 1</a:t>
            </a:r>
          </a:p>
          <a:p>
            <a:r>
              <a:rPr lang="en-US" sz="2400" dirty="0"/>
              <a:t>Similarly for k=5: WCSS will be=1</a:t>
            </a:r>
          </a:p>
          <a:p>
            <a:endParaRPr lang="en-US" sz="2400" dirty="0"/>
          </a:p>
          <a:p>
            <a:r>
              <a:rPr lang="en-US" sz="2400" dirty="0"/>
              <a:t>Step 3: Plot the WCSS Values</a:t>
            </a:r>
          </a:p>
          <a:p>
            <a:r>
              <a:rPr lang="en-US" sz="2400" dirty="0"/>
              <a:t>Let's summarize the WCSS values for different values of k: </a:t>
            </a:r>
          </a:p>
          <a:p>
            <a:r>
              <a:rPr lang="en-US" sz="2400" dirty="0"/>
              <a:t>For k=1: WCSS = 65               elbow point would be k =2.   </a:t>
            </a:r>
          </a:p>
          <a:p>
            <a:r>
              <a:rPr lang="en-US" sz="2400" dirty="0"/>
              <a:t>For k=2: WCSS = 8</a:t>
            </a:r>
          </a:p>
          <a:p>
            <a:r>
              <a:rPr lang="en-US" sz="2400" dirty="0"/>
              <a:t>For k=3: WCSS = 6</a:t>
            </a:r>
          </a:p>
          <a:p>
            <a:r>
              <a:rPr lang="en-US" sz="2400" dirty="0"/>
              <a:t>For k=4: WCSS = 4</a:t>
            </a:r>
          </a:p>
          <a:p>
            <a:r>
              <a:rPr lang="en-US" sz="2400" dirty="0"/>
              <a:t>For k=5: WCSS = 1</a:t>
            </a:r>
          </a:p>
          <a:p>
            <a:r>
              <a:rPr lang="en-US" sz="2400" baseline="30000" dirty="0"/>
              <a:t>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8863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FB910-1FA8-41A0-B0C2-597C95EA8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6" t="17391" r="12500" b="30732"/>
          <a:stretch/>
        </p:blipFill>
        <p:spPr>
          <a:xfrm>
            <a:off x="457200" y="731837"/>
            <a:ext cx="8438272" cy="50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3EC78-535B-45DD-8E56-F641F24B9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1" t="18874" r="14166" b="18873"/>
          <a:stretch/>
        </p:blipFill>
        <p:spPr>
          <a:xfrm>
            <a:off x="457200" y="325902"/>
            <a:ext cx="8424186" cy="58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031E3-D681-468F-81A5-7336712D2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7" t="17391" r="13333" b="15909"/>
          <a:stretch/>
        </p:blipFill>
        <p:spPr>
          <a:xfrm>
            <a:off x="457200" y="328246"/>
            <a:ext cx="8149906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530E-FBE3-6E6E-6652-92EB8F71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A599-643F-4167-B09D-2C0BC6E5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Exclusive Clustering or Crisp Clustering.</a:t>
            </a:r>
          </a:p>
          <a:p>
            <a:r>
              <a:rPr lang="en-US" dirty="0"/>
              <a:t>Each data point is assigned to exactly one cluster.</a:t>
            </a:r>
          </a:p>
          <a:p>
            <a:r>
              <a:rPr lang="en-US" dirty="0"/>
              <a:t>Results in non-overlapping clusters with clear boundaries.</a:t>
            </a:r>
          </a:p>
          <a:p>
            <a:r>
              <a:rPr lang="en-US" dirty="0"/>
              <a:t>E.g., K-means or hierarchical clustering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3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835-CAA7-8D81-A52A-FAF6D0F6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Step 4: Determine the "Elbow Point"</a:t>
            </a:r>
          </a:p>
          <a:p>
            <a:pPr algn="just"/>
            <a:r>
              <a:rPr lang="en-US" dirty="0"/>
              <a:t>When you plot these values on a graph, the "elbow" is typically where the WCSS begins to level off. In this case, the significant drop occurs between k=1 and k=2, and then the decrease slows down significantly after k=3. Therefore, the optimal number of clusters could be k=2 or k=3.</a:t>
            </a:r>
          </a:p>
          <a:p>
            <a:endParaRPr lang="en-US" b="1" dirty="0"/>
          </a:p>
          <a:p>
            <a:r>
              <a:rPr lang="en-US" b="1" dirty="0"/>
              <a:t>Conclusion</a:t>
            </a:r>
          </a:p>
          <a:p>
            <a:endParaRPr lang="en-US" dirty="0"/>
          </a:p>
          <a:p>
            <a:pPr algn="just"/>
            <a:r>
              <a:rPr lang="en-US" dirty="0"/>
              <a:t>Based on the elbow method, the optimal number of clusters for this dataset appears to be either 2 or 3, depending on how sharply you perceive the "elbow."</a:t>
            </a:r>
          </a:p>
          <a:p>
            <a:pPr algn="just"/>
            <a:r>
              <a:rPr lang="en-US" dirty="0"/>
              <a:t>This method helps in identifying the most appropriate number of clusters to use in clustering algorithms such as K-means.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6A46-3129-48E4-5490-1E9A0700E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5492"/>
            <a:ext cx="7886700" cy="4049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u="sng" dirty="0"/>
              <a:t>Advantages</a:t>
            </a:r>
          </a:p>
          <a:p>
            <a:endParaRPr lang="en-US" sz="1500" dirty="0"/>
          </a:p>
          <a:p>
            <a:r>
              <a:rPr lang="en-US" sz="1500" u="sng" dirty="0"/>
              <a:t>Simplicity and Ease of Implementation</a:t>
            </a:r>
            <a:r>
              <a:rPr lang="en-US" sz="1500" dirty="0"/>
              <a:t>: Hard clustering algorithms are straightforward to understand and implement.</a:t>
            </a:r>
          </a:p>
          <a:p>
            <a:endParaRPr lang="en-US" sz="1500" dirty="0"/>
          </a:p>
          <a:p>
            <a:r>
              <a:rPr lang="en-US" sz="1500" u="sng" dirty="0"/>
              <a:t>Computational Efficiency</a:t>
            </a:r>
            <a:r>
              <a:rPr lang="en-US" sz="1500" dirty="0"/>
              <a:t>: Ideal for handling large datasets efficiently.</a:t>
            </a:r>
          </a:p>
          <a:p>
            <a:endParaRPr lang="en-US" sz="1500" dirty="0"/>
          </a:p>
          <a:p>
            <a:r>
              <a:rPr lang="en-US" sz="1500" u="sng" dirty="0"/>
              <a:t>Clear Cluster Membership</a:t>
            </a:r>
            <a:r>
              <a:rPr lang="en-US" sz="1500" dirty="0"/>
              <a:t>: Each data point unambiguously belongs to a single cluster.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500" b="1" u="sng" dirty="0"/>
              <a:t>Disadvantages</a:t>
            </a:r>
          </a:p>
          <a:p>
            <a:pPr marL="0" indent="0">
              <a:buNone/>
            </a:pPr>
            <a:endParaRPr lang="en-US" sz="1500" b="1" u="sng" dirty="0"/>
          </a:p>
          <a:p>
            <a:r>
              <a:rPr lang="en-US" sz="1500" u="sng" dirty="0"/>
              <a:t>Sensitive to Initial Placement</a:t>
            </a:r>
            <a:r>
              <a:rPr lang="en-US" sz="1500" dirty="0"/>
              <a:t>: Results can vary depending on the initial cluster centroids.</a:t>
            </a:r>
          </a:p>
          <a:p>
            <a:endParaRPr lang="en-US" sz="1500" dirty="0"/>
          </a:p>
          <a:p>
            <a:r>
              <a:rPr lang="en-US" sz="1500" u="sng" dirty="0"/>
              <a:t>Limited Handling of Overlapping Data</a:t>
            </a:r>
            <a:r>
              <a:rPr lang="en-US" sz="1500" dirty="0"/>
              <a:t>: May struggle with complex data structures that have overlapping clusters.</a:t>
            </a:r>
          </a:p>
          <a:p>
            <a:endParaRPr lang="en-US" sz="1500" dirty="0"/>
          </a:p>
          <a:p>
            <a:r>
              <a:rPr lang="en-US" sz="1500" u="sng" dirty="0"/>
              <a:t>Impact of Outliers</a:t>
            </a:r>
            <a:r>
              <a:rPr lang="en-US" sz="1500" dirty="0"/>
              <a:t>: Outliers can significantly affect cluster assignments.</a:t>
            </a:r>
          </a:p>
          <a:p>
            <a:pPr marL="0" indent="0">
              <a:buNone/>
            </a:pP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5278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79B7-D9AA-D465-EA9C-7F7B1D6E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BC11-0686-21FD-3DE7-8A123A15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 known as Fuzzy Clustering.</a:t>
            </a:r>
          </a:p>
          <a:p>
            <a:endParaRPr lang="en-US" dirty="0"/>
          </a:p>
          <a:p>
            <a:r>
              <a:rPr lang="en-US" dirty="0"/>
              <a:t>Allows data points to belong to multiple clusters with varying membership degrees.</a:t>
            </a:r>
          </a:p>
          <a:p>
            <a:endParaRPr lang="en-US" dirty="0"/>
          </a:p>
          <a:p>
            <a:r>
              <a:rPr lang="en-US" dirty="0"/>
              <a:t>Provides more flexibility and captures uncertainty in cluster assignments.</a:t>
            </a:r>
          </a:p>
          <a:p>
            <a:endParaRPr lang="en-US" dirty="0"/>
          </a:p>
          <a:p>
            <a:r>
              <a:rPr lang="en-US" dirty="0"/>
              <a:t>E.g., Fuzzy C-means (FCM)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DF01-200E-D6A8-733A-E1F26C89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912"/>
            <a:ext cx="7886700" cy="43410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/>
              <a:t>Advantages</a:t>
            </a:r>
          </a:p>
          <a:p>
            <a:r>
              <a:rPr lang="en-US" u="sng" dirty="0"/>
              <a:t>Nuanced Cluster Assignments</a:t>
            </a:r>
            <a:r>
              <a:rPr lang="en-US" dirty="0"/>
              <a:t>: Data points can have partial membership in multiple clusters, providing a more nuanced representation.</a:t>
            </a:r>
          </a:p>
          <a:p>
            <a:endParaRPr lang="en-US" dirty="0"/>
          </a:p>
          <a:p>
            <a:r>
              <a:rPr lang="en-US" u="sng" dirty="0"/>
              <a:t>Handling Overlapping Data</a:t>
            </a:r>
            <a:r>
              <a:rPr lang="en-US" dirty="0"/>
              <a:t>: Well-suited for datasets with complex or overlapping structures.</a:t>
            </a:r>
          </a:p>
          <a:p>
            <a:endParaRPr lang="en-US" dirty="0"/>
          </a:p>
          <a:p>
            <a:r>
              <a:rPr lang="en-US" u="sng" dirty="0"/>
              <a:t>Robustness to outliers:</a:t>
            </a:r>
            <a:r>
              <a:rPr lang="en-US" dirty="0"/>
              <a:t> The ability of a clustering algorithm to minimize the influence of outliers on the assignment of data points to clusters. (probability distribution over clusters instead of a hard assignment to a single cluster)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Disadvantages</a:t>
            </a:r>
          </a:p>
          <a:p>
            <a:r>
              <a:rPr lang="en-US" u="sng" dirty="0"/>
              <a:t>Computational Complexity</a:t>
            </a:r>
            <a:r>
              <a:rPr lang="en-US" dirty="0"/>
              <a:t>: Soft clustering methods can be more computationally expensive than their hard clustering counterparts.</a:t>
            </a:r>
          </a:p>
          <a:p>
            <a:endParaRPr lang="en-US" dirty="0"/>
          </a:p>
          <a:p>
            <a:r>
              <a:rPr lang="en-US" u="sng" dirty="0"/>
              <a:t>Determining the Number of Clusters</a:t>
            </a:r>
            <a:r>
              <a:rPr lang="en-US" dirty="0"/>
              <a:t>: Requires the pre-specification of the number of clusters or fuzziness coefficient.</a:t>
            </a:r>
          </a:p>
          <a:p>
            <a:endParaRPr lang="en-US" dirty="0"/>
          </a:p>
          <a:p>
            <a:r>
              <a:rPr lang="en-US" u="sng" dirty="0"/>
              <a:t>Interpretability Challenges</a:t>
            </a:r>
            <a:r>
              <a:rPr lang="en-US" dirty="0"/>
              <a:t>: Fuzzy memberships might be more challenging to interpret.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DD88-D3C3-09F8-392A-9C5DDCD6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Find the Optimal 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B587-19E8-A4CC-3045-43A0FDC1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elbow method is a popular technique used to determine the optimal number of clusters (k) in a clustering algorithm, such as K-means. </a:t>
            </a:r>
          </a:p>
          <a:p>
            <a:endParaRPr lang="en-US" dirty="0"/>
          </a:p>
          <a:p>
            <a:r>
              <a:rPr lang="en-US" dirty="0"/>
              <a:t>It involves plotting the cost (inertia) of clustering as a function of the number of clusters and looking for the "elbow point" in the plot. </a:t>
            </a:r>
          </a:p>
          <a:p>
            <a:endParaRPr lang="en-US" dirty="0"/>
          </a:p>
          <a:p>
            <a:r>
              <a:rPr lang="en-US" dirty="0"/>
              <a:t>The elbow point is the value of k at which the inertia starts to level off or decrease at a slower rate.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This point indicates that adding more clusters does not significantly improve the clustering quality and suggests the appropriate number of clusters for the data.</a:t>
            </a:r>
          </a:p>
        </p:txBody>
      </p:sp>
    </p:spTree>
    <p:extLst>
      <p:ext uri="{BB962C8B-B14F-4D97-AF65-F5344CB8AC3E}">
        <p14:creationId xmlns:p14="http://schemas.microsoft.com/office/powerpoint/2010/main" val="117970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7C92-6B5F-ED61-897A-9ADC6EE6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495B-414B-910D-6916-417B1445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elbow method helps us find the optimal number of clusters for our data.</a:t>
            </a:r>
          </a:p>
          <a:p>
            <a:endParaRPr lang="en-US" dirty="0"/>
          </a:p>
          <a:p>
            <a:r>
              <a:rPr lang="en-US" dirty="0"/>
              <a:t>It involves analyzing the inertia (within-cluster sum of squares) as a function of the number of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7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9964-E50C-4B12-B673-E650F5E6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Method: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B1C8-7321-7701-F274-5EB61790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Choose a range of k values to consider (e.g., 1 to 10).</a:t>
            </a:r>
          </a:p>
          <a:p>
            <a:endParaRPr lang="en-US" dirty="0"/>
          </a:p>
          <a:p>
            <a:r>
              <a:rPr lang="en-US" dirty="0"/>
              <a:t>For each k value, run the K-means algorithm with k clusters on the data.</a:t>
            </a:r>
          </a:p>
          <a:p>
            <a:endParaRPr lang="en-US" dirty="0"/>
          </a:p>
          <a:p>
            <a:r>
              <a:rPr lang="en-US" dirty="0"/>
              <a:t>Calculate the inertia (sum of squared distances within clusters) for each k.</a:t>
            </a:r>
          </a:p>
          <a:p>
            <a:endParaRPr lang="en-US" dirty="0"/>
          </a:p>
          <a:p>
            <a:r>
              <a:rPr lang="en-US" dirty="0"/>
              <a:t>Plot the inertia values against the corresponding k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D4DA-8382-1468-B358-94066FD8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Content Placeholder 4" descr="A graph of a hand with a line drawn on it&#10;&#10;Description automatically generated">
            <a:extLst>
              <a:ext uri="{FF2B5EF4-FFF2-40B4-BE49-F238E27FC236}">
                <a16:creationId xmlns:a16="http://schemas.microsoft.com/office/drawing/2014/main" id="{03290195-C4D4-E54F-9B23-178D078DA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258021"/>
            <a:ext cx="4305300" cy="3200400"/>
          </a:xfrm>
        </p:spPr>
      </p:pic>
    </p:spTree>
    <p:extLst>
      <p:ext uri="{BB962C8B-B14F-4D97-AF65-F5344CB8AC3E}">
        <p14:creationId xmlns:p14="http://schemas.microsoft.com/office/powerpoint/2010/main" val="385023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976</Words>
  <Application>Microsoft Office PowerPoint</Application>
  <PresentationFormat>On-screen Show (4:3)</PresentationFormat>
  <Paragraphs>122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Hard vs Soft Clustering</vt:lpstr>
      <vt:lpstr>Hard Clustering</vt:lpstr>
      <vt:lpstr>PowerPoint Presentation</vt:lpstr>
      <vt:lpstr>Soft Clustering</vt:lpstr>
      <vt:lpstr>PowerPoint Presentation</vt:lpstr>
      <vt:lpstr>How to Find the Optimal Number of Clusters</vt:lpstr>
      <vt:lpstr>Cont.</vt:lpstr>
      <vt:lpstr>Elbow Method: Step by Step</vt:lpstr>
      <vt:lpstr>Cont.</vt:lpstr>
      <vt:lpstr>Identifying the Elbow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Kamal Kant Verma</cp:lastModifiedBy>
  <cp:revision>36</cp:revision>
  <dcterms:created xsi:type="dcterms:W3CDTF">2023-08-08T06:57:03Z</dcterms:created>
  <dcterms:modified xsi:type="dcterms:W3CDTF">2024-08-28T06:54:03Z</dcterms:modified>
</cp:coreProperties>
</file>