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74" r:id="rId5"/>
    <p:sldId id="268" r:id="rId6"/>
    <p:sldId id="276" r:id="rId7"/>
    <p:sldId id="258" r:id="rId8"/>
    <p:sldId id="259" r:id="rId9"/>
    <p:sldId id="264" r:id="rId10"/>
    <p:sldId id="265" r:id="rId11"/>
    <p:sldId id="260" r:id="rId12"/>
    <p:sldId id="261" r:id="rId13"/>
    <p:sldId id="266" r:id="rId14"/>
    <p:sldId id="275" r:id="rId15"/>
    <p:sldId id="270" r:id="rId16"/>
    <p:sldId id="271" r:id="rId17"/>
    <p:sldId id="272" r:id="rId18"/>
    <p:sldId id="273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99172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900" y="1865349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183801"/>
            <a:ext cx="6813876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 smtClean="0"/>
              <a:t>Identify </a:t>
            </a:r>
            <a:r>
              <a:rPr lang="en-US" sz="1400" dirty="0"/>
              <a:t>which of the 1000 customers Sprocket Central Pty Ltd should target. 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85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Top </a:t>
            </a:r>
            <a:r>
              <a:rPr lang="en-IN" dirty="0" smtClean="0"/>
              <a:t>bike model </a:t>
            </a:r>
            <a:r>
              <a:rPr lang="en-IN" dirty="0"/>
              <a:t>analysis</a:t>
            </a:r>
          </a:p>
        </p:txBody>
      </p:sp>
      <p:sp>
        <p:nvSpPr>
          <p:cNvPr id="133" name="Shape 82"/>
          <p:cNvSpPr/>
          <p:nvPr/>
        </p:nvSpPr>
        <p:spPr>
          <a:xfrm>
            <a:off x="313152" y="1399938"/>
            <a:ext cx="8655484" cy="103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>
                <a:solidFill>
                  <a:schemeClr val="tx1"/>
                </a:solidFill>
              </a:rPr>
              <a:t>1. Standard Bicycles gives highest </a:t>
            </a:r>
            <a:r>
              <a:rPr lang="en-IN" sz="1600" dirty="0" smtClean="0">
                <a:solidFill>
                  <a:schemeClr val="tx1"/>
                </a:solidFill>
              </a:rPr>
              <a:t>profit(9796) in </a:t>
            </a:r>
            <a:r>
              <a:rPr lang="en-IN" sz="1600" dirty="0">
                <a:solidFill>
                  <a:schemeClr val="tx1"/>
                </a:solidFill>
              </a:rPr>
              <a:t>medium product </a:t>
            </a:r>
            <a:r>
              <a:rPr lang="en-IN" sz="1600" dirty="0" smtClean="0">
                <a:solidFill>
                  <a:schemeClr val="tx1"/>
                </a:solidFill>
              </a:rPr>
              <a:t>class </a:t>
            </a:r>
            <a:r>
              <a:rPr lang="en-IN" sz="1600" dirty="0">
                <a:solidFill>
                  <a:schemeClr val="tx1"/>
                </a:solidFill>
              </a:rPr>
              <a:t>so try to promote that </a:t>
            </a:r>
            <a:r>
              <a:rPr lang="en-IN" sz="1600" dirty="0" smtClean="0">
                <a:solidFill>
                  <a:schemeClr val="tx1"/>
                </a:solidFill>
              </a:rPr>
              <a:t>most after that promote Road product line.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2</a:t>
            </a:r>
            <a:r>
              <a:rPr lang="en-IN" sz="1600" dirty="0">
                <a:solidFill>
                  <a:schemeClr val="tx1"/>
                </a:solidFill>
              </a:rPr>
              <a:t>. </a:t>
            </a:r>
            <a:r>
              <a:rPr lang="en-IN" sz="1600" dirty="0" err="1">
                <a:solidFill>
                  <a:schemeClr val="tx1"/>
                </a:solidFill>
              </a:rPr>
              <a:t>Solex</a:t>
            </a:r>
            <a:r>
              <a:rPr lang="en-IN" sz="1600" dirty="0">
                <a:solidFill>
                  <a:schemeClr val="tx1"/>
                </a:solidFill>
              </a:rPr>
              <a:t> brand has highest sales in medium product class.	</a:t>
            </a:r>
            <a:endParaRPr lang="en-IN" sz="1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2" y="2512337"/>
            <a:ext cx="8367385" cy="25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9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0" y="1050275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Bike purchases last 3 years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78761"/>
            <a:ext cx="4454658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As we can see, our new customers mostly Female with 51.30% purchases and Male contributed to 47% purchases. So, we should focus on advertises on Female customers than Male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Focus on Mass customer more.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Focus on QLD and VIC state more because they don’t own cars so high chance they will purchase bikes.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3" y="896784"/>
            <a:ext cx="4282800" cy="2032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3" y="3005225"/>
            <a:ext cx="4282800" cy="1693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6846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Job Industry category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161581"/>
            <a:ext cx="8565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Mostly our new customers are on Finance industries, Manufacturing and Health are still on top3.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mtClean="0"/>
              <a:t>The rest industries is still same</a:t>
            </a:r>
            <a:r>
              <a:rPr smtClean="0"/>
              <a:t>.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3430096"/>
            <a:ext cx="8724558" cy="18015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" y="2108035"/>
            <a:ext cx="8724558" cy="14115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-15501" y="29159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Insight Conclusion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5501" y="67096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 smtClean="0"/>
              <a:t>Top targeted customer</a:t>
            </a:r>
            <a:endParaRPr lang="en-IN" dirty="0"/>
          </a:p>
        </p:txBody>
      </p:sp>
      <p:sp>
        <p:nvSpPr>
          <p:cNvPr id="151" name="Shape 100"/>
          <p:cNvSpPr/>
          <p:nvPr/>
        </p:nvSpPr>
        <p:spPr>
          <a:xfrm>
            <a:off x="134414" y="934161"/>
            <a:ext cx="9041487" cy="473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1400" dirty="0" smtClean="0">
                <a:solidFill>
                  <a:srgbClr val="FF0000"/>
                </a:solidFill>
                <a:latin typeface="+mn-lt"/>
              </a:rPr>
              <a:t>New Customer insights-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tx1"/>
                </a:solidFill>
                <a:latin typeface="+mn-lt"/>
              </a:rPr>
              <a:t>F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ocus on females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whose age is 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41-61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and males 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whose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age is between 21-31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IN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sym typeface="Cambria"/>
              </a:rPr>
              <a:t>F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ocus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on mass customer followed by High Net Worth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Focus on QLD and VIC state more because they don’t own cars so high chance they will purchase bikes.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Financial Service, Manufacturing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, and Health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Customers are more  so focus on that one</a:t>
            </a:r>
          </a:p>
          <a:p>
            <a:pPr>
              <a:lnSpc>
                <a:spcPct val="100000"/>
              </a:lnSpc>
            </a:pPr>
            <a:endParaRPr lang="en-IN" sz="1400" dirty="0">
              <a:solidFill>
                <a:srgbClr val="FF0000"/>
              </a:solidFill>
              <a:latin typeface="+mn-lt"/>
            </a:endParaRPr>
          </a:p>
          <a:p>
            <a:r>
              <a:rPr lang="en-IN" sz="1400" dirty="0" smtClean="0">
                <a:solidFill>
                  <a:srgbClr val="FF0000"/>
                </a:solidFill>
                <a:latin typeface="+mn-lt"/>
              </a:rPr>
              <a:t>Customer Demographic insights-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According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to previous data Manufacturing, Financial Service and 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Health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Customers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are more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sym typeface="Cambria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Mass customer are 51 % means almost half so focus more on this 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wealth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segment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customers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Female customers are more in each field according to previous </a:t>
            </a:r>
            <a:r>
              <a:rPr lang="en-IN" sz="1400" dirty="0" smtClean="0">
                <a:solidFill>
                  <a:schemeClr val="tx1"/>
                </a:solidFill>
                <a:latin typeface="+mn-lt"/>
                <a:ea typeface="Cambria"/>
                <a:cs typeface="Cambria"/>
                <a:sym typeface="Cambria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>
              <a:solidFill>
                <a:schemeClr val="tx1"/>
              </a:solidFill>
              <a:latin typeface="+mn-lt"/>
              <a:ea typeface="Cambria"/>
              <a:cs typeface="Cambria"/>
              <a:sym typeface="Cambria"/>
            </a:endParaRPr>
          </a:p>
          <a:p>
            <a:r>
              <a:rPr lang="en-IN" sz="1400" dirty="0" smtClean="0">
                <a:solidFill>
                  <a:srgbClr val="FF0000"/>
                </a:solidFill>
                <a:latin typeface="+mn-lt"/>
              </a:rPr>
              <a:t>Transaction insights-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Standard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Bicycles gives highest profit in medium product 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class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so try to </a:t>
            </a:r>
            <a:endParaRPr lang="en-IN" sz="1400" dirty="0" smtClean="0">
              <a:solidFill>
                <a:schemeClr val="tx1"/>
              </a:solidFill>
              <a:latin typeface="+mn-lt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+mn-lt"/>
              </a:rPr>
              <a:t>promote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that most.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err="1" smtClean="0">
                <a:solidFill>
                  <a:schemeClr val="tx1"/>
                </a:solidFill>
                <a:latin typeface="+mn-lt"/>
              </a:rPr>
              <a:t>Solex</a:t>
            </a:r>
            <a:r>
              <a:rPr lang="en-IN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brand has highest sales in medium product class.</a:t>
            </a:r>
            <a:endParaRPr lang="en-IN" sz="1400" dirty="0" smtClean="0">
              <a:solidFill>
                <a:schemeClr val="tx1"/>
              </a:solidFill>
              <a:latin typeface="+mn-lt"/>
            </a:endParaRPr>
          </a:p>
          <a:p>
            <a:endParaRPr lang="en-IN" sz="1400" dirty="0" smtClean="0"/>
          </a:p>
          <a:p>
            <a:endParaRPr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00885"/>
              </p:ext>
            </p:extLst>
          </p:nvPr>
        </p:nvGraphicFramePr>
        <p:xfrm>
          <a:off x="6832599" y="2997200"/>
          <a:ext cx="2146301" cy="11906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2205"/>
                <a:gridCol w="109996"/>
                <a:gridCol w="1054100"/>
              </a:tblGrid>
              <a:tr h="14921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Top 1000 customers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92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5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old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Top customer who gives you highest profit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296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3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28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17982"/>
            <a:ext cx="9191402" cy="67784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6" y="11069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Purchase trends of customer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-1" y="962225"/>
            <a:ext cx="2664421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According to Age Distribution analysis 1978 DOB customer purchase highest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NSW state mass </a:t>
            </a:r>
            <a:r>
              <a:rPr lang="en-IN" dirty="0"/>
              <a:t>customer Wealth segment </a:t>
            </a:r>
            <a:r>
              <a:rPr lang="en-IN" dirty="0" smtClean="0"/>
              <a:t>purchase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Females purchase more than males.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23" y="172876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21" y="862782"/>
            <a:ext cx="6479579" cy="42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0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Profit Insight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678454" y="917878"/>
            <a:ext cx="146554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</a:t>
            </a:r>
            <a:endParaRPr kumimoji="0" lang="en-IN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454" y="3091160"/>
            <a:ext cx="146554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000" dirty="0" smtClean="0"/>
              <a:t>Old</a:t>
            </a:r>
            <a:r>
              <a:rPr kumimoji="0" lang="en-I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  <a:endParaRPr kumimoji="0" lang="en-IN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25" y="1047303"/>
            <a:ext cx="29264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1 In Quarter 4 we got highest purchase and profit too.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2</a:t>
            </a: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In Feb minimum profit we got 545.58$ and in Oct we got highest profit 567.06$.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3. Highest purchase brand was </a:t>
            </a:r>
            <a:r>
              <a:rPr lang="en-IN" dirty="0" err="1" smtClean="0">
                <a:solidFill>
                  <a:schemeClr val="tx1"/>
                </a:solidFill>
              </a:rPr>
              <a:t>Solex</a:t>
            </a:r>
            <a:r>
              <a:rPr lang="en-IN" dirty="0" smtClean="0">
                <a:solidFill>
                  <a:schemeClr val="tx1"/>
                </a:solidFill>
              </a:rPr>
              <a:t> and highest profit given by WeareA2B.</a:t>
            </a:r>
          </a:p>
          <a:p>
            <a:endParaRPr lang="en-IN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4. Highest profit by female, medium product size bike and standard product line.</a:t>
            </a:r>
            <a:endParaRPr lang="en-IN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07" y="839623"/>
            <a:ext cx="6012493" cy="43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Customer Segment Details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0" y="820524"/>
            <a:ext cx="6588690" cy="432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358" y="1259436"/>
            <a:ext cx="255531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kumimoji="0" lang="en-I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Highest</a:t>
            </a: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from</a:t>
            </a:r>
          </a:p>
          <a:p>
            <a:pPr marL="285750" lvl="7" indent="-285750">
              <a:buFont typeface="Wingdings" panose="05000000000000000000" pitchFamily="2" charset="2"/>
              <a:buChar char="à"/>
            </a:pP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Financial Service- 392 females and 375 males</a:t>
            </a:r>
          </a:p>
          <a:p>
            <a:pPr marL="285750" lvl="7" indent="-285750">
              <a:buFont typeface="Wingdings" panose="05000000000000000000" pitchFamily="2" charset="2"/>
              <a:buChar char="à"/>
            </a:pP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Manufacturing- 425 females and 371 males</a:t>
            </a:r>
          </a:p>
          <a:p>
            <a:pPr marL="285750" lvl="7" indent="-285750">
              <a:buFont typeface="Wingdings" panose="05000000000000000000" pitchFamily="2" charset="2"/>
              <a:buChar char="à"/>
            </a:pPr>
            <a:endParaRPr lang="en-IN" baseline="0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 customer Females are more in number as compare to others.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304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91402" cy="65990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-15501" y="6772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ashboard 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0" y="724487"/>
            <a:ext cx="9821573" cy="451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400" dirty="0">
                <a:solidFill>
                  <a:srgbClr val="FF0000"/>
                </a:solidFill>
              </a:rPr>
              <a:t>Purchase trends of </a:t>
            </a:r>
            <a:r>
              <a:rPr lang="en-IN" sz="1400" dirty="0" smtClean="0">
                <a:solidFill>
                  <a:srgbClr val="FF0000"/>
                </a:solidFill>
              </a:rPr>
              <a:t>customer-</a:t>
            </a:r>
            <a:endParaRPr lang="en-I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According to Age Distribution analysis 1978 DOB customer purchase highest bikes.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 NSW state mass customer Wealth segment purchase highest.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Females purchase more than males.</a:t>
            </a:r>
          </a:p>
          <a:p>
            <a:endParaRPr lang="en-IN" sz="1400" dirty="0" smtClean="0"/>
          </a:p>
          <a:p>
            <a:r>
              <a:rPr lang="en-IN" sz="1400" dirty="0" smtClean="0">
                <a:solidFill>
                  <a:srgbClr val="FF0000"/>
                </a:solidFill>
              </a:rPr>
              <a:t>Profit Insight-</a:t>
            </a:r>
            <a:endParaRPr lang="en-I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In </a:t>
            </a:r>
            <a:r>
              <a:rPr lang="en-IN" sz="1400" dirty="0">
                <a:solidFill>
                  <a:schemeClr val="tx1"/>
                </a:solidFill>
              </a:rPr>
              <a:t>Quarter 4 we got highest purchase and profit too</a:t>
            </a:r>
            <a:r>
              <a:rPr lang="en-IN" sz="1400" dirty="0" smtClean="0">
                <a:solidFill>
                  <a:schemeClr val="tx1"/>
                </a:solidFill>
              </a:rPr>
              <a:t>.</a:t>
            </a:r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In </a:t>
            </a:r>
            <a:r>
              <a:rPr lang="en-IN" sz="1400" dirty="0">
                <a:solidFill>
                  <a:schemeClr val="tx1"/>
                </a:solidFill>
              </a:rPr>
              <a:t>Feb minimum profit we got 545.58$ and in Oct we got highest profit 567.06</a:t>
            </a:r>
            <a:r>
              <a:rPr lang="en-IN" sz="1400" dirty="0" smtClean="0">
                <a:solidFill>
                  <a:schemeClr val="tx1"/>
                </a:solidFill>
              </a:rPr>
              <a:t>$.</a:t>
            </a:r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</a:rPr>
              <a:t>Highest </a:t>
            </a:r>
            <a:r>
              <a:rPr lang="en-IN" sz="1400" dirty="0">
                <a:solidFill>
                  <a:schemeClr val="tx1"/>
                </a:solidFill>
              </a:rPr>
              <a:t>purchase brand was </a:t>
            </a:r>
            <a:r>
              <a:rPr lang="en-IN" sz="1400" dirty="0" err="1">
                <a:solidFill>
                  <a:schemeClr val="tx1"/>
                </a:solidFill>
              </a:rPr>
              <a:t>Solex</a:t>
            </a:r>
            <a:r>
              <a:rPr lang="en-IN" sz="1400" dirty="0">
                <a:solidFill>
                  <a:schemeClr val="tx1"/>
                </a:solidFill>
              </a:rPr>
              <a:t> and highest profit given by WeareA2B</a:t>
            </a:r>
            <a:r>
              <a:rPr lang="en-IN" sz="1400" dirty="0" smtClean="0">
                <a:solidFill>
                  <a:schemeClr val="tx1"/>
                </a:solidFill>
              </a:rPr>
              <a:t>.</a:t>
            </a:r>
            <a:endParaRPr lang="en-IN" sz="14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Highest </a:t>
            </a:r>
            <a:r>
              <a:rPr lang="en-IN" sz="14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profit by female, medium product size bike and standard product line.</a:t>
            </a:r>
          </a:p>
          <a:p>
            <a:endParaRPr lang="en-IN" sz="1400" dirty="0">
              <a:solidFill>
                <a:srgbClr val="FF0000"/>
              </a:solidFill>
              <a:latin typeface="+mn-lt"/>
              <a:ea typeface="Cambria"/>
              <a:cs typeface="Cambria"/>
              <a:sym typeface="Cambria"/>
            </a:endParaRPr>
          </a:p>
          <a:p>
            <a:r>
              <a:rPr lang="en-IN" sz="1400" dirty="0">
                <a:solidFill>
                  <a:srgbClr val="FF0000"/>
                </a:solidFill>
              </a:rPr>
              <a:t>Customer Segment </a:t>
            </a:r>
            <a:r>
              <a:rPr lang="en-IN" sz="1400" dirty="0" smtClean="0">
                <a:solidFill>
                  <a:srgbClr val="FF0000"/>
                </a:solidFill>
              </a:rPr>
              <a:t>Details-</a:t>
            </a:r>
            <a:endParaRPr lang="en-IN" sz="1400" dirty="0">
              <a:solidFill>
                <a:srgbClr val="FF0000"/>
              </a:solidFill>
            </a:endParaRPr>
          </a:p>
          <a:p>
            <a:pPr marL="285750" lvl="7" indent="-285750">
              <a:buFont typeface="Wingdings" panose="05000000000000000000" pitchFamily="2" charset="2"/>
              <a:buChar char="q"/>
            </a:pPr>
            <a:r>
              <a:rPr lang="en-IN" dirty="0"/>
              <a:t>Highest customers from</a:t>
            </a:r>
          </a:p>
          <a:p>
            <a:pPr marL="285750" lvl="7" indent="-285750">
              <a:buFont typeface="Wingdings" panose="05000000000000000000" pitchFamily="2" charset="2"/>
              <a:buChar char="à"/>
            </a:pPr>
            <a:r>
              <a:rPr lang="en-IN" dirty="0"/>
              <a:t>Financial Service- 392 females and 375 males</a:t>
            </a:r>
          </a:p>
          <a:p>
            <a:pPr marL="285750" lvl="7" indent="-285750">
              <a:buFont typeface="Wingdings" panose="05000000000000000000" pitchFamily="2" charset="2"/>
              <a:buChar char="à"/>
            </a:pPr>
            <a:r>
              <a:rPr lang="en-IN" dirty="0"/>
              <a:t>Manufacturing- 425 females and 371 </a:t>
            </a:r>
            <a:r>
              <a:rPr lang="en-IN" dirty="0" smtClean="0"/>
              <a:t>males</a:t>
            </a:r>
            <a:endParaRPr lang="en-IN" dirty="0"/>
          </a:p>
          <a:p>
            <a:pPr marL="285750" lvl="7" indent="-285750">
              <a:buFont typeface="Wingdings" panose="05000000000000000000" pitchFamily="2" charset="2"/>
              <a:buChar char="q"/>
            </a:pPr>
            <a:r>
              <a:rPr lang="en-IN" dirty="0"/>
              <a:t>Mass customer Females are more in number as compare to others. </a:t>
            </a:r>
          </a:p>
          <a:p>
            <a:endParaRPr lang="en-IN" sz="1400" dirty="0" smtClean="0"/>
          </a:p>
          <a:p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24764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-450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615415" y="1646458"/>
            <a:ext cx="5153327" cy="153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You!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sz="1800" dirty="0" err="1" smtClean="0"/>
              <a:t>Khushi</a:t>
            </a:r>
            <a:r>
              <a:rPr lang="en-US" sz="1800" dirty="0" smtClean="0"/>
              <a:t> Yadav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14-04-2023</a:t>
            </a:r>
            <a:endParaRPr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8653822" cy="28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/>
              <a:t>Problem1: Datasets </a:t>
            </a:r>
            <a:r>
              <a:rPr lang="en-US" sz="1200" dirty="0"/>
              <a:t>provided by Sprocket Central Pty </a:t>
            </a:r>
            <a:r>
              <a:rPr lang="en-US" sz="1200" dirty="0" smtClean="0"/>
              <a:t>Ltd. We have to identify </a:t>
            </a:r>
            <a:r>
              <a:rPr lang="en-US" sz="1200" dirty="0"/>
              <a:t>all data quality issues. </a:t>
            </a:r>
            <a:r>
              <a:rPr lang="en-US" sz="1200" dirty="0" smtClean="0"/>
              <a:t>Dataset have four </a:t>
            </a:r>
            <a:r>
              <a:rPr lang="en-US" sz="1200" dirty="0" smtClean="0">
                <a:sym typeface="Open Sans"/>
              </a:rPr>
              <a:t>sheets "Customer Demographic</a:t>
            </a:r>
            <a:r>
              <a:rPr lang="en-US" sz="1200" dirty="0">
                <a:sym typeface="Open Sans"/>
              </a:rPr>
              <a:t>", "</a:t>
            </a:r>
            <a:r>
              <a:rPr lang="en-US" sz="1200" dirty="0" smtClean="0">
                <a:sym typeface="Open Sans"/>
              </a:rPr>
              <a:t>Customer Address</a:t>
            </a:r>
            <a:r>
              <a:rPr lang="en-US" sz="1200" dirty="0">
                <a:sym typeface="Open Sans"/>
              </a:rPr>
              <a:t>", "Transactions" and "</a:t>
            </a:r>
            <a:r>
              <a:rPr lang="en-US" sz="1200" dirty="0" smtClean="0">
                <a:sym typeface="Open Sans"/>
              </a:rPr>
              <a:t>New Customer List</a:t>
            </a:r>
            <a:r>
              <a:rPr lang="en-US" sz="1200" dirty="0">
                <a:sym typeface="Open Sans"/>
              </a:rPr>
              <a:t>" </a:t>
            </a:r>
            <a:r>
              <a:rPr lang="en-US" sz="1200" dirty="0" smtClean="0"/>
              <a:t>Once we've </a:t>
            </a:r>
            <a:r>
              <a:rPr lang="en-US" sz="1200" dirty="0"/>
              <a:t>had a look at these datasets, draft an email to the client identifying all data quality issues. </a:t>
            </a: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/>
              <a:t>Problem2: Create </a:t>
            </a:r>
            <a:r>
              <a:rPr lang="en-US" sz="1200" dirty="0"/>
              <a:t>a PowerPoint presentation </a:t>
            </a:r>
            <a:r>
              <a:rPr lang="en-US" sz="1200" dirty="0" smtClean="0"/>
              <a:t>which </a:t>
            </a:r>
            <a:r>
              <a:rPr lang="en-US" sz="1200" dirty="0"/>
              <a:t>outlines the approach we will be taking to identify which of the 1000 customers Sprocket Central Pty Ltd should target, based on </a:t>
            </a:r>
            <a:r>
              <a:rPr lang="en-US" sz="1200" dirty="0" smtClean="0"/>
              <a:t>the </a:t>
            </a:r>
            <a:r>
              <a:rPr lang="en-US" sz="1200" dirty="0"/>
              <a:t>dataset. Explain the three phases:  Data Exploration; Model Development and Interpretation</a:t>
            </a:r>
            <a:r>
              <a:rPr lang="en-US" sz="1200" dirty="0" smtClean="0"/>
              <a:t>.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/>
              <a:t>Problem3:  </a:t>
            </a:r>
            <a:r>
              <a:rPr lang="en-US" sz="1200" dirty="0" smtClean="0"/>
              <a:t>Develop </a:t>
            </a:r>
            <a:r>
              <a:rPr lang="en-US" sz="1200" dirty="0"/>
              <a:t>a dashboard that we can present to the client at our next meeting</a:t>
            </a:r>
            <a:r>
              <a:rPr lang="en-US" sz="1200" dirty="0" smtClean="0"/>
              <a:t>. Display </a:t>
            </a:r>
            <a:r>
              <a:rPr lang="en-US" sz="1200" dirty="0"/>
              <a:t>your data summary and results of the analysis in a dashboard (see tools/references for assistance). Specifically, your presentation should specify who Sprocket Central Pty Ltd' should be targeting out of the new 1000 customer list. </a:t>
            </a: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63366"/>
            <a:ext cx="9191402" cy="7144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Tasks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-11023" y="651053"/>
            <a:ext cx="8997696" cy="59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 smtClean="0"/>
              <a:t>Problem1: </a:t>
            </a:r>
            <a:r>
              <a:rPr lang="en-US" sz="1200" dirty="0" smtClean="0"/>
              <a:t>Data quality issue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/>
              <a:t>Analyse statistics summary from the </a:t>
            </a:r>
            <a:r>
              <a:rPr lang="en-IN" sz="1200" dirty="0" smtClean="0"/>
              <a:t>datasets.</a:t>
            </a:r>
            <a:endParaRPr lang="en-IN" sz="1200" dirty="0"/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/>
              <a:t>Found </a:t>
            </a:r>
            <a:r>
              <a:rPr lang="en-US" sz="1200" dirty="0"/>
              <a:t>outliers, </a:t>
            </a:r>
            <a:r>
              <a:rPr lang="en-IN" sz="1200" dirty="0"/>
              <a:t>reoccurrence of data and empty values in certain </a:t>
            </a:r>
            <a:r>
              <a:rPr lang="en-IN" sz="1200" dirty="0" smtClean="0"/>
              <a:t>records.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Found </a:t>
            </a:r>
            <a:r>
              <a:rPr lang="en-IN" sz="1200" dirty="0"/>
              <a:t>Inconsistent values for the same attribute</a:t>
            </a:r>
            <a:r>
              <a:rPr lang="en-IN" sz="1200" dirty="0" smtClean="0"/>
              <a:t>.</a:t>
            </a:r>
            <a:endParaRPr lang="en-US" sz="1200" dirty="0" smtClean="0"/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200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 smtClean="0"/>
              <a:t>Problem2:</a:t>
            </a:r>
            <a:r>
              <a:rPr lang="en-US" sz="1200" dirty="0" smtClean="0"/>
              <a:t> Data Exploration, Model Development and Interpretation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/>
              <a:t>Customer Analysis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/>
              <a:t>Customers Age </a:t>
            </a:r>
            <a:r>
              <a:rPr lang="en-IN" sz="1200" dirty="0" smtClean="0"/>
              <a:t>distribution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Job </a:t>
            </a:r>
            <a:r>
              <a:rPr lang="en-IN" sz="1200" dirty="0"/>
              <a:t>Industry category </a:t>
            </a:r>
            <a:r>
              <a:rPr lang="en-IN" sz="1200" dirty="0" smtClean="0"/>
              <a:t>analysis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Top </a:t>
            </a:r>
            <a:r>
              <a:rPr lang="en-IN" sz="1200" dirty="0"/>
              <a:t>bike model </a:t>
            </a:r>
            <a:r>
              <a:rPr lang="en-IN" sz="1200" dirty="0" smtClean="0"/>
              <a:t>analysis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/>
              <a:t>Bike </a:t>
            </a:r>
            <a:r>
              <a:rPr lang="en-US" sz="1200" dirty="0"/>
              <a:t>purchases last 3 years </a:t>
            </a:r>
            <a:r>
              <a:rPr lang="en-US" sz="1200" dirty="0" smtClean="0"/>
              <a:t>analysis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Job </a:t>
            </a:r>
            <a:r>
              <a:rPr lang="en-IN" sz="1200" dirty="0"/>
              <a:t>Industry category </a:t>
            </a:r>
            <a:r>
              <a:rPr lang="en-IN" sz="1200" dirty="0" smtClean="0"/>
              <a:t>analysis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Top </a:t>
            </a:r>
            <a:r>
              <a:rPr lang="en-IN" sz="1200" dirty="0"/>
              <a:t>targeted </a:t>
            </a:r>
            <a:r>
              <a:rPr lang="en-IN" sz="1200" dirty="0" smtClean="0"/>
              <a:t>customer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 smtClean="0"/>
              <a:t>Problem3:</a:t>
            </a:r>
            <a:r>
              <a:rPr lang="en-US" sz="1200" dirty="0" smtClean="0"/>
              <a:t> Dashboards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Purchase </a:t>
            </a:r>
            <a:r>
              <a:rPr lang="en-IN" sz="1200" dirty="0"/>
              <a:t>trends of </a:t>
            </a:r>
            <a:r>
              <a:rPr lang="en-IN" sz="1200" dirty="0" smtClean="0"/>
              <a:t>customer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Profit </a:t>
            </a:r>
            <a:r>
              <a:rPr lang="en-IN" sz="1200" dirty="0"/>
              <a:t>Insight</a:t>
            </a:r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/>
              <a:t>Customer </a:t>
            </a:r>
            <a:r>
              <a:rPr lang="en-IN" sz="1200" dirty="0"/>
              <a:t>segment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273050" indent="-1714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200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 smtClean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02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1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8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8736"/>
            <a:ext cx="9191402" cy="58274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139189" y="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Quality issue Solution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7665" y="1609890"/>
            <a:ext cx="8968236" cy="413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 smtClean="0"/>
              <a:t>Various </a:t>
            </a:r>
            <a:r>
              <a:rPr lang="en-IN" sz="1200" dirty="0"/>
              <a:t>columns, such as the brand of a purchase, or job title, have empty values </a:t>
            </a:r>
            <a:r>
              <a:rPr lang="en-IN" sz="1200" dirty="0" smtClean="0"/>
              <a:t>in</a:t>
            </a:r>
            <a:r>
              <a:rPr lang="en-IN" sz="1200" dirty="0"/>
              <a:t> </a:t>
            </a:r>
            <a:r>
              <a:rPr lang="en-IN" sz="1200" dirty="0" smtClean="0"/>
              <a:t>certain records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Inconsistent values for the same attribute</a:t>
            </a:r>
          </a:p>
          <a:p>
            <a:r>
              <a:rPr lang="en-IN" sz="1200" i="1" dirty="0" smtClean="0"/>
              <a:t>e.g</a:t>
            </a:r>
            <a:r>
              <a:rPr lang="en-IN" sz="1200" i="1" dirty="0"/>
              <a:t>. </a:t>
            </a:r>
            <a:r>
              <a:rPr lang="en-IN" sz="1200" i="1" dirty="0" smtClean="0"/>
              <a:t>-&gt; Victoria </a:t>
            </a:r>
            <a:r>
              <a:rPr lang="en-IN" sz="1200" i="1" dirty="0"/>
              <a:t>being represented as “V”, “Vic</a:t>
            </a:r>
            <a:r>
              <a:rPr lang="en-IN" sz="1200" i="1" dirty="0" smtClean="0"/>
              <a:t>”</a:t>
            </a:r>
          </a:p>
          <a:p>
            <a:r>
              <a:rPr lang="en-US" sz="1200" i="1" dirty="0"/>
              <a:t> </a:t>
            </a:r>
            <a:r>
              <a:rPr lang="en-US" sz="1200" i="1" dirty="0" smtClean="0"/>
              <a:t>            </a:t>
            </a:r>
            <a:r>
              <a:rPr lang="en-IN" sz="1200" i="1" dirty="0" smtClean="0"/>
              <a:t>and </a:t>
            </a:r>
            <a:r>
              <a:rPr lang="en-IN" sz="1200" i="1" dirty="0"/>
              <a:t>“Victoria</a:t>
            </a:r>
            <a:r>
              <a:rPr lang="en-IN" sz="1200" i="1" dirty="0" smtClean="0"/>
              <a:t>”</a:t>
            </a:r>
          </a:p>
          <a:p>
            <a:r>
              <a:rPr lang="en-US" sz="1200" i="1" dirty="0"/>
              <a:t> </a:t>
            </a:r>
            <a:r>
              <a:rPr lang="en-US" sz="1200" i="1" dirty="0" smtClean="0"/>
              <a:t>       -&gt; Male being represented as “M”</a:t>
            </a:r>
          </a:p>
          <a:p>
            <a:r>
              <a:rPr lang="en-US" sz="1200" i="1" dirty="0"/>
              <a:t> </a:t>
            </a:r>
            <a:r>
              <a:rPr lang="en-US" sz="1200" i="1" dirty="0" smtClean="0"/>
              <a:t>       -&gt; Female being represented as “F”</a:t>
            </a:r>
            <a:endParaRPr lang="en-IN" sz="1200" dirty="0"/>
          </a:p>
          <a:p>
            <a:r>
              <a:rPr lang="en-IN" sz="1200" dirty="0"/>
              <a:t>Mitigation: Use regular expression to replaced extended values into abbreviations to ensure </a:t>
            </a:r>
            <a:r>
              <a:rPr lang="en-IN" sz="1200" dirty="0" smtClean="0"/>
              <a:t>consistency across </a:t>
            </a:r>
            <a:r>
              <a:rPr lang="en-IN" sz="1200" dirty="0"/>
              <a:t>addresses</a:t>
            </a:r>
            <a:r>
              <a:rPr lang="en-IN" sz="1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200" dirty="0"/>
              <a:t>Inconsistent data type for the same </a:t>
            </a:r>
            <a:r>
              <a:rPr lang="en-IN" sz="1200" dirty="0" smtClean="0"/>
              <a:t>attribute</a:t>
            </a:r>
          </a:p>
          <a:p>
            <a:r>
              <a:rPr lang="en-US" sz="1200" dirty="0" smtClean="0"/>
              <a:t>e.g. -&gt; Change the date type to date format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-&gt; Currency in currency format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-&gt; Numbers in number format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en-IN" sz="1200" dirty="0"/>
              <a:t>For key datasets, such as transactions, less than 1% of transactions (totalling less than 0.1% </a:t>
            </a:r>
            <a:r>
              <a:rPr lang="en-IN" sz="1200" dirty="0" smtClean="0"/>
              <a:t>of revenue</a:t>
            </a:r>
            <a:r>
              <a:rPr lang="en-IN" sz="1200" dirty="0"/>
              <a:t>) have missing fields. These records have been removed from the training dataset</a:t>
            </a:r>
            <a:r>
              <a:rPr lang="en-IN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/>
              <a:t>Some Customer’s age showing more that 120 years may be it outliers so filter the data.</a:t>
            </a:r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endParaRPr lang="en-IN" sz="1400" dirty="0"/>
          </a:p>
          <a:p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88884"/>
              </p:ext>
            </p:extLst>
          </p:nvPr>
        </p:nvGraphicFramePr>
        <p:xfrm>
          <a:off x="1964081" y="582746"/>
          <a:ext cx="4398772" cy="978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6095"/>
                <a:gridCol w="1466095"/>
                <a:gridCol w="146658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Table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No. of records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Distinct Customer IDs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Customer Demographic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3912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Customer 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Transaction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19640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New Customer list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0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2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596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6336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91649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Job Industry category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Top model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Wealth segment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Profit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23" y="172876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78" y="1591804"/>
            <a:ext cx="4804375" cy="28488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85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3031832"/>
            <a:ext cx="4603987" cy="1924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69" y="820525"/>
            <a:ext cx="4403856" cy="1990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8454" y="917878"/>
            <a:ext cx="146554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</a:t>
            </a:r>
            <a:endParaRPr kumimoji="0" lang="en-IN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454" y="3091160"/>
            <a:ext cx="146554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000" dirty="0" smtClean="0"/>
              <a:t>Old</a:t>
            </a:r>
            <a:r>
              <a:rPr kumimoji="0" lang="en-I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  <a:endParaRPr kumimoji="0" lang="en-IN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25" y="1642645"/>
            <a:ext cx="413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1. According </a:t>
            </a:r>
            <a:r>
              <a:rPr lang="en-IN" dirty="0">
                <a:solidFill>
                  <a:schemeClr val="tx1"/>
                </a:solidFill>
              </a:rPr>
              <a:t>to new customer data we have to focus mostly on the customer </a:t>
            </a:r>
            <a:r>
              <a:rPr lang="en-IN" dirty="0" smtClean="0">
                <a:solidFill>
                  <a:schemeClr val="tx1"/>
                </a:solidFill>
              </a:rPr>
              <a:t>females whose </a:t>
            </a:r>
            <a:r>
              <a:rPr lang="en-IN" dirty="0">
                <a:solidFill>
                  <a:schemeClr val="tx1"/>
                </a:solidFill>
              </a:rPr>
              <a:t>age is 41-51 and males </a:t>
            </a:r>
            <a:r>
              <a:rPr lang="en-IN" dirty="0" smtClean="0">
                <a:solidFill>
                  <a:schemeClr val="tx1"/>
                </a:solidFill>
              </a:rPr>
              <a:t>whose </a:t>
            </a:r>
            <a:r>
              <a:rPr lang="en-IN" dirty="0">
                <a:solidFill>
                  <a:schemeClr val="tx1"/>
                </a:solidFill>
              </a:rPr>
              <a:t>age is between 21-31.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2</a:t>
            </a:r>
            <a:r>
              <a:rPr lang="en-IN" dirty="0">
                <a:solidFill>
                  <a:schemeClr val="tx1"/>
                </a:solidFill>
              </a:rPr>
              <a:t>. If you want more customers then </a:t>
            </a:r>
            <a:r>
              <a:rPr lang="en-IN" dirty="0" smtClean="0">
                <a:solidFill>
                  <a:schemeClr val="tx1"/>
                </a:solidFill>
              </a:rPr>
              <a:t>target </a:t>
            </a:r>
            <a:r>
              <a:rPr lang="en-IN" dirty="0">
                <a:solidFill>
                  <a:schemeClr val="tx1"/>
                </a:solidFill>
              </a:rPr>
              <a:t>females </a:t>
            </a:r>
            <a:r>
              <a:rPr lang="en-IN" dirty="0" smtClean="0">
                <a:solidFill>
                  <a:schemeClr val="tx1"/>
                </a:solidFill>
              </a:rPr>
              <a:t>whose </a:t>
            </a:r>
            <a:r>
              <a:rPr lang="en-IN" dirty="0">
                <a:solidFill>
                  <a:schemeClr val="tx1"/>
                </a:solidFill>
              </a:rPr>
              <a:t>age between 51-71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3. According to old customers </a:t>
            </a:r>
            <a:r>
              <a:rPr lang="en-IN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Females are more than males </a:t>
            </a:r>
            <a:endParaRPr lang="en-IN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3684765"/>
            <a:ext cx="4134600" cy="12827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85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Job Industry category analysis</a:t>
            </a:r>
          </a:p>
        </p:txBody>
      </p:sp>
      <p:sp>
        <p:nvSpPr>
          <p:cNvPr id="133" name="Shape 82"/>
          <p:cNvSpPr/>
          <p:nvPr/>
        </p:nvSpPr>
        <p:spPr>
          <a:xfrm>
            <a:off x="313152" y="1502350"/>
            <a:ext cx="8342334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1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Note:  Financial Service, Manufacturing</a:t>
            </a:r>
            <a:r>
              <a:rPr lang="en-IN" sz="1600" dirty="0">
                <a:solidFill>
                  <a:schemeClr val="tx1"/>
                </a:solidFill>
              </a:rPr>
              <a:t>, and Health </a:t>
            </a:r>
            <a:r>
              <a:rPr lang="en-IN" sz="1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Customers are more  so focus on that 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" y="2179426"/>
            <a:ext cx="8724558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1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1154</Words>
  <Application>Microsoft Office PowerPoint</Application>
  <PresentationFormat>On-screen Show (16:9)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</vt:lpstr>
      <vt:lpstr>Courier New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</dc:creator>
  <cp:lastModifiedBy>Microsoft account</cp:lastModifiedBy>
  <cp:revision>25</cp:revision>
  <dcterms:modified xsi:type="dcterms:W3CDTF">2023-04-14T03:05:18Z</dcterms:modified>
</cp:coreProperties>
</file>