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61" r:id="rId5"/>
    <p:sldId id="259" r:id="rId6"/>
    <p:sldId id="260" r:id="rId7"/>
  </p:sldIdLst>
  <p:sldSz cx="9144000" cy="5143500" type="screen16x9"/>
  <p:notesSz cx="6858000" cy="9144000"/>
  <p:embeddedFontLst>
    <p:embeddedFont>
      <p:font typeface="Georgia" panose="02040502050405020303" pitchFamily="18" charset="0"/>
      <p:regular r:id="rId9"/>
      <p:bold r:id="rId10"/>
      <p:italic r:id="rId11"/>
      <p:boldItalic r:id="rId12"/>
    </p:embeddedFont>
    <p:embeddedFont>
      <p:font typeface="Roboto" panose="020B0604020202020204" charset="0"/>
      <p:regular r:id="rId13"/>
      <p:bold r:id="rId14"/>
      <p:italic r:id="rId15"/>
      <p:boldItalic r:id="rId16"/>
    </p:embeddedFont>
    <p:embeddedFont>
      <p:font typeface="Roboto Slab" panose="020B0604020202020204"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80f458a351_0_1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80f458a351_0_1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0f458a351_0_1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0f458a351_0_1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80f458a351_0_10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80f458a351_0_10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80f458a351_0_10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80f458a351_0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0f458a413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80f458a41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2" name="Google Shape;12;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3" name="Google Shape;13;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4" name="Google Shape;14;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
        <p:nvSpPr>
          <p:cNvPr id="15" name="Google Shape;15;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6" name="Google Shape;16;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3"/>
        <p:cNvGrpSpPr/>
        <p:nvPr/>
      </p:nvGrpSpPr>
      <p:grpSpPr>
        <a:xfrm>
          <a:off x="0" y="0"/>
          <a:ext cx="0" cy="0"/>
          <a:chOff x="0" y="0"/>
          <a:chExt cx="0" cy="0"/>
        </a:xfrm>
      </p:grpSpPr>
      <p:sp>
        <p:nvSpPr>
          <p:cNvPr id="54" name="Google Shape;54;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13000"/>
              <a:buNone/>
              <a:defRPr sz="13000">
                <a:solidFill>
                  <a:schemeClr val="accent5"/>
                </a:solidFill>
              </a:defRPr>
            </a:lvl1pPr>
            <a:lvl2pPr lvl="1" algn="ctr" rtl="0">
              <a:spcBef>
                <a:spcPts val="0"/>
              </a:spcBef>
              <a:spcAft>
                <a:spcPts val="0"/>
              </a:spcAft>
              <a:buClr>
                <a:schemeClr val="accent5"/>
              </a:buClr>
              <a:buSzPts val="13000"/>
              <a:buNone/>
              <a:defRPr sz="13000">
                <a:solidFill>
                  <a:schemeClr val="accent5"/>
                </a:solidFill>
              </a:defRPr>
            </a:lvl2pPr>
            <a:lvl3pPr lvl="2" algn="ctr" rtl="0">
              <a:spcBef>
                <a:spcPts val="0"/>
              </a:spcBef>
              <a:spcAft>
                <a:spcPts val="0"/>
              </a:spcAft>
              <a:buClr>
                <a:schemeClr val="accent5"/>
              </a:buClr>
              <a:buSzPts val="13000"/>
              <a:buNone/>
              <a:defRPr sz="13000">
                <a:solidFill>
                  <a:schemeClr val="accent5"/>
                </a:solidFill>
              </a:defRPr>
            </a:lvl3pPr>
            <a:lvl4pPr lvl="3" algn="ctr" rtl="0">
              <a:spcBef>
                <a:spcPts val="0"/>
              </a:spcBef>
              <a:spcAft>
                <a:spcPts val="0"/>
              </a:spcAft>
              <a:buClr>
                <a:schemeClr val="accent5"/>
              </a:buClr>
              <a:buSzPts val="13000"/>
              <a:buNone/>
              <a:defRPr sz="13000">
                <a:solidFill>
                  <a:schemeClr val="accent5"/>
                </a:solidFill>
              </a:defRPr>
            </a:lvl4pPr>
            <a:lvl5pPr lvl="4" algn="ctr" rtl="0">
              <a:spcBef>
                <a:spcPts val="0"/>
              </a:spcBef>
              <a:spcAft>
                <a:spcPts val="0"/>
              </a:spcAft>
              <a:buClr>
                <a:schemeClr val="accent5"/>
              </a:buClr>
              <a:buSzPts val="13000"/>
              <a:buNone/>
              <a:defRPr sz="13000">
                <a:solidFill>
                  <a:schemeClr val="accent5"/>
                </a:solidFill>
              </a:defRPr>
            </a:lvl5pPr>
            <a:lvl6pPr lvl="5" algn="ctr" rtl="0">
              <a:spcBef>
                <a:spcPts val="0"/>
              </a:spcBef>
              <a:spcAft>
                <a:spcPts val="0"/>
              </a:spcAft>
              <a:buClr>
                <a:schemeClr val="accent5"/>
              </a:buClr>
              <a:buSzPts val="13000"/>
              <a:buNone/>
              <a:defRPr sz="13000">
                <a:solidFill>
                  <a:schemeClr val="accent5"/>
                </a:solidFill>
              </a:defRPr>
            </a:lvl6pPr>
            <a:lvl7pPr lvl="6" algn="ctr" rtl="0">
              <a:spcBef>
                <a:spcPts val="0"/>
              </a:spcBef>
              <a:spcAft>
                <a:spcPts val="0"/>
              </a:spcAft>
              <a:buClr>
                <a:schemeClr val="accent5"/>
              </a:buClr>
              <a:buSzPts val="13000"/>
              <a:buNone/>
              <a:defRPr sz="13000">
                <a:solidFill>
                  <a:schemeClr val="accent5"/>
                </a:solidFill>
              </a:defRPr>
            </a:lvl7pPr>
            <a:lvl8pPr lvl="7" algn="ctr" rtl="0">
              <a:spcBef>
                <a:spcPts val="0"/>
              </a:spcBef>
              <a:spcAft>
                <a:spcPts val="0"/>
              </a:spcAft>
              <a:buClr>
                <a:schemeClr val="accent5"/>
              </a:buClr>
              <a:buSzPts val="13000"/>
              <a:buNone/>
              <a:defRPr sz="13000">
                <a:solidFill>
                  <a:schemeClr val="accent5"/>
                </a:solidFill>
              </a:defRPr>
            </a:lvl8pPr>
            <a:lvl9pPr lvl="8" algn="ctr" rtl="0">
              <a:spcBef>
                <a:spcPts val="0"/>
              </a:spcBef>
              <a:spcAft>
                <a:spcPts val="0"/>
              </a:spcAft>
              <a:buClr>
                <a:schemeClr val="accent5"/>
              </a:buClr>
              <a:buSzPts val="13000"/>
              <a:buNone/>
              <a:defRPr sz="13000">
                <a:solidFill>
                  <a:schemeClr val="accent5"/>
                </a:solidFill>
              </a:defRPr>
            </a:lvl9pPr>
          </a:lstStyle>
          <a:p>
            <a:r>
              <a:t>xx%</a:t>
            </a:r>
          </a:p>
        </p:txBody>
      </p:sp>
      <p:sp>
        <p:nvSpPr>
          <p:cNvPr id="56" name="Google Shape;56;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cxnSp>
        <p:nvCxnSpPr>
          <p:cNvPr id="18" name="Google Shape;18;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9" name="Google Shape;19;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0" name="Google Shape;2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3" name="Google Shape;23;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4" name="Google Shape;24;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cxnSp>
        <p:nvCxnSpPr>
          <p:cNvPr id="27" name="Google Shape;27;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8" name="Google Shape;28;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9" name="Google Shape;29;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0" name="Google Shape;30;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4" name="Google Shape;34;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cxnSp>
        <p:nvCxnSpPr>
          <p:cNvPr id="36" name="Google Shape;36;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7" name="Google Shape;37;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8" name="Google Shape;38;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9" name="Google Shape;39;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2" name="Google Shape;42;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 name="Google Shape;45;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6" name="Google Shape;46;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47" name="Google Shape;47;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5"/>
              </a:buClr>
              <a:buSzPts val="2100"/>
              <a:buNone/>
              <a:defRPr sz="2100">
                <a:solidFill>
                  <a:schemeClr val="accent5"/>
                </a:solidFill>
              </a:defRPr>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8" name="Google Shape;48;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2" name="Google Shape;5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rtl="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Roboto"/>
                <a:ea typeface="Roboto"/>
                <a:cs typeface="Roboto"/>
                <a:sym typeface="Roboto"/>
              </a:defRPr>
            </a:lvl1pPr>
            <a:lvl2pPr lvl="1" algn="r" rtl="0">
              <a:buNone/>
              <a:defRPr sz="1000">
                <a:solidFill>
                  <a:schemeClr val="dk1"/>
                </a:solidFill>
                <a:latin typeface="Roboto"/>
                <a:ea typeface="Roboto"/>
                <a:cs typeface="Roboto"/>
                <a:sym typeface="Roboto"/>
              </a:defRPr>
            </a:lvl2pPr>
            <a:lvl3pPr lvl="2" algn="r" rtl="0">
              <a:buNone/>
              <a:defRPr sz="1000">
                <a:solidFill>
                  <a:schemeClr val="dk1"/>
                </a:solidFill>
                <a:latin typeface="Roboto"/>
                <a:ea typeface="Roboto"/>
                <a:cs typeface="Roboto"/>
                <a:sym typeface="Roboto"/>
              </a:defRPr>
            </a:lvl3pPr>
            <a:lvl4pPr lvl="3" algn="r" rtl="0">
              <a:buNone/>
              <a:defRPr sz="1000">
                <a:solidFill>
                  <a:schemeClr val="dk1"/>
                </a:solidFill>
                <a:latin typeface="Roboto"/>
                <a:ea typeface="Roboto"/>
                <a:cs typeface="Roboto"/>
                <a:sym typeface="Roboto"/>
              </a:defRPr>
            </a:lvl4pPr>
            <a:lvl5pPr lvl="4" algn="r" rtl="0">
              <a:buNone/>
              <a:defRPr sz="1000">
                <a:solidFill>
                  <a:schemeClr val="dk1"/>
                </a:solidFill>
                <a:latin typeface="Roboto"/>
                <a:ea typeface="Roboto"/>
                <a:cs typeface="Roboto"/>
                <a:sym typeface="Roboto"/>
              </a:defRPr>
            </a:lvl5pPr>
            <a:lvl6pPr lvl="5" algn="r" rtl="0">
              <a:buNone/>
              <a:defRPr sz="1000">
                <a:solidFill>
                  <a:schemeClr val="dk1"/>
                </a:solidFill>
                <a:latin typeface="Roboto"/>
                <a:ea typeface="Roboto"/>
                <a:cs typeface="Roboto"/>
                <a:sym typeface="Roboto"/>
              </a:defRPr>
            </a:lvl6pPr>
            <a:lvl7pPr lvl="6" algn="r" rtl="0">
              <a:buNone/>
              <a:defRPr sz="1000">
                <a:solidFill>
                  <a:schemeClr val="dk1"/>
                </a:solidFill>
                <a:latin typeface="Roboto"/>
                <a:ea typeface="Roboto"/>
                <a:cs typeface="Roboto"/>
                <a:sym typeface="Roboto"/>
              </a:defRPr>
            </a:lvl7pPr>
            <a:lvl8pPr lvl="7" algn="r" rtl="0">
              <a:buNone/>
              <a:defRPr sz="1000">
                <a:solidFill>
                  <a:schemeClr val="dk1"/>
                </a:solidFill>
                <a:latin typeface="Roboto"/>
                <a:ea typeface="Roboto"/>
                <a:cs typeface="Roboto"/>
                <a:sym typeface="Roboto"/>
              </a:defRPr>
            </a:lvl8pPr>
            <a:lvl9pPr lvl="8" algn="r" rtl="0">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3">
            <a:alphaModFix amt="56000"/>
          </a:blip>
          <a:stretch>
            <a:fillRect/>
          </a:stretch>
        </p:blipFill>
        <p:spPr>
          <a:xfrm>
            <a:off x="2810250" y="543225"/>
            <a:ext cx="3926100" cy="39261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idx="4294967295"/>
          </p:nvPr>
        </p:nvSpPr>
        <p:spPr>
          <a:xfrm>
            <a:off x="484094" y="2660876"/>
            <a:ext cx="8354726" cy="7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800" dirty="0"/>
              <a:t>To create a real time interactive assessment platform for analysing the student’s understanding</a:t>
            </a:r>
            <a:endParaRPr sz="2800" dirty="0"/>
          </a:p>
        </p:txBody>
      </p:sp>
      <p:sp>
        <p:nvSpPr>
          <p:cNvPr id="65" name="Google Shape;65;p13"/>
          <p:cNvSpPr txBox="1">
            <a:spLocks noGrp="1"/>
          </p:cNvSpPr>
          <p:nvPr>
            <p:ph type="subTitle" idx="4294967295"/>
          </p:nvPr>
        </p:nvSpPr>
        <p:spPr>
          <a:xfrm>
            <a:off x="77550" y="3734000"/>
            <a:ext cx="3495674" cy="1409500"/>
          </a:xfrm>
          <a:prstGeom prst="rect">
            <a:avLst/>
          </a:prstGeom>
        </p:spPr>
        <p:txBody>
          <a:bodyPr spcFirstLastPara="1" wrap="square" lIns="91425" tIns="91425" rIns="91425" bIns="91425" anchor="t" anchorCtr="0">
            <a:noAutofit/>
          </a:bodyPr>
          <a:lstStyle/>
          <a:p>
            <a:pPr marL="0" lvl="0" indent="0" rtl="0">
              <a:lnSpc>
                <a:spcPts val="1000"/>
              </a:lnSpc>
              <a:spcBef>
                <a:spcPts val="0"/>
              </a:spcBef>
              <a:spcAft>
                <a:spcPts val="1600"/>
              </a:spcAft>
              <a:buNone/>
            </a:pPr>
            <a:r>
              <a:rPr lang="en-IN" sz="1600" dirty="0">
                <a:solidFill>
                  <a:srgbClr val="FFFFFF"/>
                </a:solidFill>
              </a:rPr>
              <a:t>THE HIVE</a:t>
            </a:r>
          </a:p>
          <a:p>
            <a:pPr marL="0" lvl="0" indent="0" algn="l" rtl="0">
              <a:lnSpc>
                <a:spcPts val="1000"/>
              </a:lnSpc>
              <a:spcBef>
                <a:spcPts val="0"/>
              </a:spcBef>
              <a:spcAft>
                <a:spcPts val="1600"/>
              </a:spcAft>
              <a:buNone/>
            </a:pPr>
            <a:r>
              <a:rPr lang="en-IN" sz="1600" dirty="0">
                <a:solidFill>
                  <a:srgbClr val="FFFFFF"/>
                </a:solidFill>
              </a:rPr>
              <a:t>Leader:      </a:t>
            </a:r>
            <a:r>
              <a:rPr lang="en-IN" sz="1600" dirty="0" err="1">
                <a:solidFill>
                  <a:srgbClr val="FFFFFF"/>
                </a:solidFill>
              </a:rPr>
              <a:t>Salonee</a:t>
            </a:r>
            <a:r>
              <a:rPr lang="en-IN" sz="1600" dirty="0">
                <a:solidFill>
                  <a:srgbClr val="FFFFFF"/>
                </a:solidFill>
              </a:rPr>
              <a:t> </a:t>
            </a:r>
            <a:r>
              <a:rPr lang="en-IN" sz="1600" dirty="0" err="1">
                <a:solidFill>
                  <a:srgbClr val="FFFFFF"/>
                </a:solidFill>
              </a:rPr>
              <a:t>Velonde</a:t>
            </a:r>
            <a:endParaRPr lang="en-IN" sz="1600" dirty="0">
              <a:solidFill>
                <a:srgbClr val="FFFFFF"/>
              </a:solidFill>
            </a:endParaRPr>
          </a:p>
          <a:p>
            <a:pPr marL="0" lvl="0" indent="0" algn="l" rtl="0">
              <a:lnSpc>
                <a:spcPts val="1000"/>
              </a:lnSpc>
              <a:spcBef>
                <a:spcPts val="0"/>
              </a:spcBef>
              <a:spcAft>
                <a:spcPts val="1600"/>
              </a:spcAft>
              <a:buNone/>
            </a:pPr>
            <a:r>
              <a:rPr lang="en-IN" sz="1600" dirty="0">
                <a:solidFill>
                  <a:srgbClr val="FFFFFF"/>
                </a:solidFill>
              </a:rPr>
              <a:t>Members: Khushi </a:t>
            </a:r>
            <a:r>
              <a:rPr lang="en-IN" sz="1600" dirty="0" err="1">
                <a:solidFill>
                  <a:srgbClr val="FFFFFF"/>
                </a:solidFill>
              </a:rPr>
              <a:t>Zawar</a:t>
            </a:r>
            <a:endParaRPr lang="en-IN" sz="1600" dirty="0">
              <a:solidFill>
                <a:srgbClr val="FFFFFF"/>
              </a:solidFill>
            </a:endParaRPr>
          </a:p>
          <a:p>
            <a:pPr marL="0" lvl="0" indent="0" algn="l" rtl="0">
              <a:lnSpc>
                <a:spcPts val="1000"/>
              </a:lnSpc>
              <a:spcBef>
                <a:spcPts val="0"/>
              </a:spcBef>
              <a:spcAft>
                <a:spcPts val="1600"/>
              </a:spcAft>
              <a:buNone/>
            </a:pPr>
            <a:r>
              <a:rPr lang="en-IN" sz="1600" dirty="0">
                <a:solidFill>
                  <a:srgbClr val="FFFFFF"/>
                </a:solidFill>
              </a:rPr>
              <a:t>	 Manoj Ayyappan</a:t>
            </a:r>
            <a:endParaRPr sz="1600" dirty="0">
              <a:solidFill>
                <a:srgbClr val="FFFFFF"/>
              </a:solidFill>
            </a:endParaRPr>
          </a:p>
        </p:txBody>
      </p:sp>
      <p:sp>
        <p:nvSpPr>
          <p:cNvPr id="66" name="Google Shape;66;p13"/>
          <p:cNvSpPr txBox="1">
            <a:spLocks noGrp="1"/>
          </p:cNvSpPr>
          <p:nvPr>
            <p:ph type="subTitle" idx="4294967295"/>
          </p:nvPr>
        </p:nvSpPr>
        <p:spPr>
          <a:xfrm>
            <a:off x="1170875" y="189100"/>
            <a:ext cx="6543600" cy="8871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400">
                <a:solidFill>
                  <a:srgbClr val="FFFFFF"/>
                </a:solidFill>
                <a:latin typeface="Georgia"/>
                <a:ea typeface="Georgia"/>
                <a:cs typeface="Georgia"/>
                <a:sym typeface="Georgia"/>
              </a:rPr>
              <a:t>Vivekananda Education Society’s Institute of Technology, Computer Department</a:t>
            </a:r>
            <a:endParaRPr sz="2400">
              <a:solidFill>
                <a:srgbClr val="FFFFFF"/>
              </a:solidFill>
              <a:latin typeface="Georgia"/>
              <a:ea typeface="Georgia"/>
              <a:cs typeface="Georgia"/>
              <a:sym typeface="Georgia"/>
            </a:endParaRPr>
          </a:p>
        </p:txBody>
      </p:sp>
      <p:pic>
        <p:nvPicPr>
          <p:cNvPr id="67" name="Google Shape;67;p13"/>
          <p:cNvPicPr preferRelativeResize="0"/>
          <p:nvPr/>
        </p:nvPicPr>
        <p:blipFill>
          <a:blip r:embed="rId3">
            <a:alphaModFix/>
          </a:blip>
          <a:stretch>
            <a:fillRect/>
          </a:stretch>
        </p:blipFill>
        <p:spPr>
          <a:xfrm>
            <a:off x="77550" y="142875"/>
            <a:ext cx="1204075" cy="1204075"/>
          </a:xfrm>
          <a:prstGeom prst="rect">
            <a:avLst/>
          </a:prstGeom>
          <a:noFill/>
          <a:ln>
            <a:noFill/>
          </a:ln>
        </p:spPr>
      </p:pic>
      <p:pic>
        <p:nvPicPr>
          <p:cNvPr id="68" name="Google Shape;68;p13"/>
          <p:cNvPicPr preferRelativeResize="0"/>
          <p:nvPr/>
        </p:nvPicPr>
        <p:blipFill>
          <a:blip r:embed="rId4">
            <a:alphaModFix/>
          </a:blip>
          <a:stretch>
            <a:fillRect/>
          </a:stretch>
        </p:blipFill>
        <p:spPr>
          <a:xfrm>
            <a:off x="7714475" y="105900"/>
            <a:ext cx="1278026" cy="1278026"/>
          </a:xfrm>
          <a:prstGeom prst="rect">
            <a:avLst/>
          </a:prstGeom>
          <a:noFill/>
          <a:ln>
            <a:noFill/>
          </a:ln>
        </p:spPr>
      </p:pic>
      <p:sp>
        <p:nvSpPr>
          <p:cNvPr id="69" name="Google Shape;69;p13"/>
          <p:cNvSpPr txBox="1"/>
          <p:nvPr/>
        </p:nvSpPr>
        <p:spPr>
          <a:xfrm>
            <a:off x="7589388" y="4703725"/>
            <a:ext cx="1528200" cy="25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06 March 2020</a:t>
            </a:r>
            <a:endParaRPr>
              <a:solidFill>
                <a:srgbClr val="FFFF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Abstract.</a:t>
            </a:r>
            <a:endParaRPr/>
          </a:p>
        </p:txBody>
      </p:sp>
      <p:sp>
        <p:nvSpPr>
          <p:cNvPr id="75" name="Google Shape;75;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THE HIVE is an interactive assessment tool for teachers to analyse the students understanding during the lecture in real time. The platform will enable teachers to quiz the students at regular intervals on the ongoing concepts and the students can ask doubts on the same platform which can be discussed at the end of the lecture. A teacher can add MCQ type questions according to the subject they teach. The students can log in using only their college IDs and can also give feedback through the same platform.</a:t>
            </a:r>
            <a:endParaRPr dirty="0"/>
          </a:p>
        </p:txBody>
      </p:sp>
      <p:sp>
        <p:nvSpPr>
          <p:cNvPr id="76" name="Google Shape;76;p14"/>
          <p:cNvSpPr txBox="1"/>
          <p:nvPr/>
        </p:nvSpPr>
        <p:spPr>
          <a:xfrm>
            <a:off x="7589388" y="4703725"/>
            <a:ext cx="1528200" cy="25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06 March 2020</a:t>
            </a:r>
            <a:endParaRPr>
              <a:solidFill>
                <a:srgbClr val="FFFFF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Proposed Architecture/Diagram</a:t>
            </a:r>
            <a:endParaRPr/>
          </a:p>
        </p:txBody>
      </p:sp>
      <p:sp>
        <p:nvSpPr>
          <p:cNvPr id="82" name="Google Shape;82;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285750" indent="-285750">
              <a:spcAft>
                <a:spcPts val="1600"/>
              </a:spcAft>
            </a:pPr>
            <a:r>
              <a:rPr lang="en-IN" dirty="0"/>
              <a:t>The website consists of total 12 pages. </a:t>
            </a:r>
          </a:p>
          <a:p>
            <a:pPr marL="285750" indent="-285750">
              <a:spcAft>
                <a:spcPts val="1600"/>
              </a:spcAft>
            </a:pPr>
            <a:r>
              <a:rPr lang="en-IN" dirty="0"/>
              <a:t>There is a separate dashboard for students and teachers.</a:t>
            </a:r>
          </a:p>
          <a:p>
            <a:pPr marL="285750" indent="-285750">
              <a:spcAft>
                <a:spcPts val="1600"/>
              </a:spcAft>
            </a:pPr>
            <a:r>
              <a:rPr lang="en-IN" dirty="0"/>
              <a:t>After login the students can answer the questions, post queries and give feedback.</a:t>
            </a:r>
          </a:p>
          <a:p>
            <a:pPr marL="285750" indent="-285750">
              <a:spcAft>
                <a:spcPts val="1600"/>
              </a:spcAft>
            </a:pPr>
            <a:r>
              <a:rPr lang="en-IN" dirty="0"/>
              <a:t>The teachers can post questions, view results and view queries.</a:t>
            </a:r>
          </a:p>
          <a:p>
            <a:pPr marL="285750" indent="-285750">
              <a:spcAft>
                <a:spcPts val="1600"/>
              </a:spcAft>
            </a:pPr>
            <a:endParaRPr dirty="0"/>
          </a:p>
        </p:txBody>
      </p:sp>
      <p:sp>
        <p:nvSpPr>
          <p:cNvPr id="83" name="Google Shape;83;p15"/>
          <p:cNvSpPr txBox="1"/>
          <p:nvPr/>
        </p:nvSpPr>
        <p:spPr>
          <a:xfrm>
            <a:off x="7589388" y="4703725"/>
            <a:ext cx="1528200" cy="25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06 March 2020</a:t>
            </a:r>
            <a:endParaRPr>
              <a:solidFill>
                <a:srgbClr val="FFFFF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E3FA2EB1-0DD1-4ABD-A396-1B36E2F4292A}"/>
              </a:ext>
            </a:extLst>
          </p:cNvPr>
          <p:cNvSpPr/>
          <p:nvPr/>
        </p:nvSpPr>
        <p:spPr>
          <a:xfrm>
            <a:off x="818348" y="391886"/>
            <a:ext cx="1275549" cy="414938"/>
          </a:xfrm>
          <a:prstGeom prst="flowChartAlternate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START</a:t>
            </a:r>
          </a:p>
        </p:txBody>
      </p:sp>
      <p:sp>
        <p:nvSpPr>
          <p:cNvPr id="6" name="Flowchart: Decision 5">
            <a:extLst>
              <a:ext uri="{FF2B5EF4-FFF2-40B4-BE49-F238E27FC236}">
                <a16:creationId xmlns:a16="http://schemas.microsoft.com/office/drawing/2014/main" id="{016872B6-2378-4437-93F5-5CCA4566034F}"/>
              </a:ext>
            </a:extLst>
          </p:cNvPr>
          <p:cNvSpPr/>
          <p:nvPr/>
        </p:nvSpPr>
        <p:spPr>
          <a:xfrm>
            <a:off x="729982" y="1283234"/>
            <a:ext cx="1452283" cy="1091132"/>
          </a:xfrm>
          <a:prstGeom prst="flowChartDecisi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Login page</a:t>
            </a:r>
          </a:p>
        </p:txBody>
      </p:sp>
      <p:sp>
        <p:nvSpPr>
          <p:cNvPr id="7" name="Rectangle 6">
            <a:extLst>
              <a:ext uri="{FF2B5EF4-FFF2-40B4-BE49-F238E27FC236}">
                <a16:creationId xmlns:a16="http://schemas.microsoft.com/office/drawing/2014/main" id="{51BB5880-EAE1-4ACA-8EFE-F757567783BA}"/>
              </a:ext>
            </a:extLst>
          </p:cNvPr>
          <p:cNvSpPr/>
          <p:nvPr/>
        </p:nvSpPr>
        <p:spPr>
          <a:xfrm>
            <a:off x="518670" y="2749925"/>
            <a:ext cx="1874904" cy="5609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Post a question</a:t>
            </a:r>
          </a:p>
        </p:txBody>
      </p:sp>
      <p:cxnSp>
        <p:nvCxnSpPr>
          <p:cNvPr id="9" name="Straight Arrow Connector 8">
            <a:extLst>
              <a:ext uri="{FF2B5EF4-FFF2-40B4-BE49-F238E27FC236}">
                <a16:creationId xmlns:a16="http://schemas.microsoft.com/office/drawing/2014/main" id="{07D20261-EF2F-498D-916C-A09BCAEF256C}"/>
              </a:ext>
            </a:extLst>
          </p:cNvPr>
          <p:cNvCxnSpPr>
            <a:stCxn id="4" idx="2"/>
            <a:endCxn id="6" idx="0"/>
          </p:cNvCxnSpPr>
          <p:nvPr/>
        </p:nvCxnSpPr>
        <p:spPr>
          <a:xfrm>
            <a:off x="1456123" y="806824"/>
            <a:ext cx="1" cy="476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789E199C-41CA-43F7-BFF9-E496188EA506}"/>
              </a:ext>
            </a:extLst>
          </p:cNvPr>
          <p:cNvCxnSpPr>
            <a:stCxn id="6" idx="2"/>
            <a:endCxn id="7" idx="0"/>
          </p:cNvCxnSpPr>
          <p:nvPr/>
        </p:nvCxnSpPr>
        <p:spPr>
          <a:xfrm flipH="1">
            <a:off x="1456122" y="2374366"/>
            <a:ext cx="2" cy="3755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 name="Rectangle 16">
            <a:extLst>
              <a:ext uri="{FF2B5EF4-FFF2-40B4-BE49-F238E27FC236}">
                <a16:creationId xmlns:a16="http://schemas.microsoft.com/office/drawing/2014/main" id="{BE6E7D5A-C9FB-4B8E-AE86-C84CF6117CC4}"/>
              </a:ext>
            </a:extLst>
          </p:cNvPr>
          <p:cNvSpPr/>
          <p:nvPr/>
        </p:nvSpPr>
        <p:spPr>
          <a:xfrm>
            <a:off x="3258031" y="1548332"/>
            <a:ext cx="1967112" cy="56093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Answer the question</a:t>
            </a:r>
          </a:p>
        </p:txBody>
      </p:sp>
      <p:cxnSp>
        <p:nvCxnSpPr>
          <p:cNvPr id="22" name="Straight Arrow Connector 21">
            <a:extLst>
              <a:ext uri="{FF2B5EF4-FFF2-40B4-BE49-F238E27FC236}">
                <a16:creationId xmlns:a16="http://schemas.microsoft.com/office/drawing/2014/main" id="{D39AA40B-8A53-42AC-ACB0-B169F38692CC}"/>
              </a:ext>
            </a:extLst>
          </p:cNvPr>
          <p:cNvCxnSpPr>
            <a:stCxn id="6" idx="3"/>
            <a:endCxn id="17" idx="1"/>
          </p:cNvCxnSpPr>
          <p:nvPr/>
        </p:nvCxnSpPr>
        <p:spPr>
          <a:xfrm>
            <a:off x="2182265" y="1828800"/>
            <a:ext cx="107576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4" name="Rectangle 23">
            <a:extLst>
              <a:ext uri="{FF2B5EF4-FFF2-40B4-BE49-F238E27FC236}">
                <a16:creationId xmlns:a16="http://schemas.microsoft.com/office/drawing/2014/main" id="{889EB7B2-AB2E-4051-AFBB-07C2066DF35B}"/>
              </a:ext>
            </a:extLst>
          </p:cNvPr>
          <p:cNvSpPr/>
          <p:nvPr/>
        </p:nvSpPr>
        <p:spPr>
          <a:xfrm>
            <a:off x="5916706" y="2757610"/>
            <a:ext cx="1905639" cy="46584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Post Query</a:t>
            </a:r>
          </a:p>
        </p:txBody>
      </p:sp>
      <p:sp>
        <p:nvSpPr>
          <p:cNvPr id="25" name="Flowchart: Decision 24">
            <a:extLst>
              <a:ext uri="{FF2B5EF4-FFF2-40B4-BE49-F238E27FC236}">
                <a16:creationId xmlns:a16="http://schemas.microsoft.com/office/drawing/2014/main" id="{80BDDBC9-77E5-4FCA-A8C8-9FCDFA68B317}"/>
              </a:ext>
            </a:extLst>
          </p:cNvPr>
          <p:cNvSpPr/>
          <p:nvPr/>
        </p:nvSpPr>
        <p:spPr>
          <a:xfrm>
            <a:off x="6089599" y="1337021"/>
            <a:ext cx="1559851" cy="983556"/>
          </a:xfrm>
          <a:prstGeom prst="flowChartDecisi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Is there a doubt?</a:t>
            </a:r>
          </a:p>
        </p:txBody>
      </p:sp>
      <p:cxnSp>
        <p:nvCxnSpPr>
          <p:cNvPr id="27" name="Straight Arrow Connector 26">
            <a:extLst>
              <a:ext uri="{FF2B5EF4-FFF2-40B4-BE49-F238E27FC236}">
                <a16:creationId xmlns:a16="http://schemas.microsoft.com/office/drawing/2014/main" id="{5B14115D-79A0-4E0B-86BD-644855FB212D}"/>
              </a:ext>
            </a:extLst>
          </p:cNvPr>
          <p:cNvCxnSpPr>
            <a:stCxn id="17" idx="3"/>
            <a:endCxn id="25" idx="1"/>
          </p:cNvCxnSpPr>
          <p:nvPr/>
        </p:nvCxnSpPr>
        <p:spPr>
          <a:xfrm flipV="1">
            <a:off x="5225143" y="1828799"/>
            <a:ext cx="86445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D729813-A57B-4977-8BDF-5FAF9CCBAE0B}"/>
              </a:ext>
            </a:extLst>
          </p:cNvPr>
          <p:cNvCxnSpPr>
            <a:cxnSpLocks/>
            <a:stCxn id="25" idx="2"/>
            <a:endCxn id="24" idx="0"/>
          </p:cNvCxnSpPr>
          <p:nvPr/>
        </p:nvCxnSpPr>
        <p:spPr>
          <a:xfrm>
            <a:off x="6869525" y="2320577"/>
            <a:ext cx="1" cy="437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DF66BD02-CF1E-42C3-8938-8873993C9112}"/>
              </a:ext>
            </a:extLst>
          </p:cNvPr>
          <p:cNvSpPr/>
          <p:nvPr/>
        </p:nvSpPr>
        <p:spPr>
          <a:xfrm>
            <a:off x="5916703" y="3619180"/>
            <a:ext cx="1905642" cy="47256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Feedback</a:t>
            </a:r>
          </a:p>
        </p:txBody>
      </p:sp>
      <p:cxnSp>
        <p:nvCxnSpPr>
          <p:cNvPr id="39" name="Straight Arrow Connector 38">
            <a:extLst>
              <a:ext uri="{FF2B5EF4-FFF2-40B4-BE49-F238E27FC236}">
                <a16:creationId xmlns:a16="http://schemas.microsoft.com/office/drawing/2014/main" id="{404E3CFF-B319-4B13-9218-2F7458B79A2C}"/>
              </a:ext>
            </a:extLst>
          </p:cNvPr>
          <p:cNvCxnSpPr>
            <a:stCxn id="24" idx="2"/>
            <a:endCxn id="32" idx="0"/>
          </p:cNvCxnSpPr>
          <p:nvPr/>
        </p:nvCxnSpPr>
        <p:spPr>
          <a:xfrm flipH="1">
            <a:off x="6869524" y="3223452"/>
            <a:ext cx="2" cy="395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Flowchart: Data 42">
            <a:extLst>
              <a:ext uri="{FF2B5EF4-FFF2-40B4-BE49-F238E27FC236}">
                <a16:creationId xmlns:a16="http://schemas.microsoft.com/office/drawing/2014/main" id="{D7CF0D7A-2D9F-4924-B7A6-785FD3706B8E}"/>
              </a:ext>
            </a:extLst>
          </p:cNvPr>
          <p:cNvSpPr/>
          <p:nvPr/>
        </p:nvSpPr>
        <p:spPr>
          <a:xfrm>
            <a:off x="518670" y="3692184"/>
            <a:ext cx="1874904" cy="472569"/>
          </a:xfrm>
          <a:prstGeom prst="flowChartInputOutp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Get results</a:t>
            </a:r>
          </a:p>
        </p:txBody>
      </p:sp>
      <p:sp>
        <p:nvSpPr>
          <p:cNvPr id="44" name="Flowchart: Alternate Process 43">
            <a:extLst>
              <a:ext uri="{FF2B5EF4-FFF2-40B4-BE49-F238E27FC236}">
                <a16:creationId xmlns:a16="http://schemas.microsoft.com/office/drawing/2014/main" id="{C16BF8AD-CA28-42C9-BCC7-13D35454E8B4}"/>
              </a:ext>
            </a:extLst>
          </p:cNvPr>
          <p:cNvSpPr/>
          <p:nvPr/>
        </p:nvSpPr>
        <p:spPr>
          <a:xfrm>
            <a:off x="6170277" y="4487477"/>
            <a:ext cx="1398493" cy="472569"/>
          </a:xfrm>
          <a:prstGeom prst="flowChartAlternate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END</a:t>
            </a:r>
          </a:p>
        </p:txBody>
      </p:sp>
      <p:sp>
        <p:nvSpPr>
          <p:cNvPr id="45" name="Rectangle 44">
            <a:extLst>
              <a:ext uri="{FF2B5EF4-FFF2-40B4-BE49-F238E27FC236}">
                <a16:creationId xmlns:a16="http://schemas.microsoft.com/office/drawing/2014/main" id="{5CA915DC-C563-4AEC-957E-D0884511A64D}"/>
              </a:ext>
            </a:extLst>
          </p:cNvPr>
          <p:cNvSpPr/>
          <p:nvPr/>
        </p:nvSpPr>
        <p:spPr>
          <a:xfrm>
            <a:off x="2873828" y="4487477"/>
            <a:ext cx="1767328" cy="47255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View Queries</a:t>
            </a:r>
          </a:p>
        </p:txBody>
      </p:sp>
      <p:cxnSp>
        <p:nvCxnSpPr>
          <p:cNvPr id="47" name="Straight Arrow Connector 46">
            <a:extLst>
              <a:ext uri="{FF2B5EF4-FFF2-40B4-BE49-F238E27FC236}">
                <a16:creationId xmlns:a16="http://schemas.microsoft.com/office/drawing/2014/main" id="{5EF5F9F0-227C-495C-8633-E50BA99645CC}"/>
              </a:ext>
            </a:extLst>
          </p:cNvPr>
          <p:cNvCxnSpPr>
            <a:stCxn id="7" idx="2"/>
            <a:endCxn id="43" idx="1"/>
          </p:cNvCxnSpPr>
          <p:nvPr/>
        </p:nvCxnSpPr>
        <p:spPr>
          <a:xfrm>
            <a:off x="1456122" y="3310859"/>
            <a:ext cx="0" cy="3813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49">
            <a:extLst>
              <a:ext uri="{FF2B5EF4-FFF2-40B4-BE49-F238E27FC236}">
                <a16:creationId xmlns:a16="http://schemas.microsoft.com/office/drawing/2014/main" id="{8CE195C0-B4AB-4ACA-9B21-2E641C9F8B9D}"/>
              </a:ext>
            </a:extLst>
          </p:cNvPr>
          <p:cNvCxnSpPr>
            <a:stCxn id="32" idx="2"/>
            <a:endCxn id="44" idx="0"/>
          </p:cNvCxnSpPr>
          <p:nvPr/>
        </p:nvCxnSpPr>
        <p:spPr>
          <a:xfrm>
            <a:off x="6869524" y="4091749"/>
            <a:ext cx="0" cy="395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B124ED57-FD3E-4ABF-991F-34AAE8BBA8A1}"/>
              </a:ext>
            </a:extLst>
          </p:cNvPr>
          <p:cNvCxnSpPr>
            <a:stCxn id="43" idx="4"/>
            <a:endCxn id="45" idx="1"/>
          </p:cNvCxnSpPr>
          <p:nvPr/>
        </p:nvCxnSpPr>
        <p:spPr>
          <a:xfrm rot="16200000" flipH="1">
            <a:off x="1885474" y="3735401"/>
            <a:ext cx="559003" cy="14177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A95ACE25-87CE-40DF-9CA7-19924B287521}"/>
              </a:ext>
            </a:extLst>
          </p:cNvPr>
          <p:cNvCxnSpPr>
            <a:stCxn id="45" idx="3"/>
            <a:endCxn id="44" idx="1"/>
          </p:cNvCxnSpPr>
          <p:nvPr/>
        </p:nvCxnSpPr>
        <p:spPr>
          <a:xfrm>
            <a:off x="4641156" y="4723756"/>
            <a:ext cx="1529121" cy="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FE9CDE0A-518E-40C9-85D1-F175F6FB816A}"/>
              </a:ext>
            </a:extLst>
          </p:cNvPr>
          <p:cNvCxnSpPr>
            <a:stCxn id="25" idx="3"/>
          </p:cNvCxnSpPr>
          <p:nvPr/>
        </p:nvCxnSpPr>
        <p:spPr>
          <a:xfrm>
            <a:off x="7649450" y="1828799"/>
            <a:ext cx="933616" cy="159251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62B5B865-5B4C-4294-85AA-B55712DF02D8}"/>
              </a:ext>
            </a:extLst>
          </p:cNvPr>
          <p:cNvCxnSpPr/>
          <p:nvPr/>
        </p:nvCxnSpPr>
        <p:spPr>
          <a:xfrm flipH="1">
            <a:off x="6869523" y="3421316"/>
            <a:ext cx="17327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D1F67F09-0FFB-42E4-95AA-10B534D6766A}"/>
              </a:ext>
            </a:extLst>
          </p:cNvPr>
          <p:cNvCxnSpPr/>
          <p:nvPr/>
        </p:nvCxnSpPr>
        <p:spPr>
          <a:xfrm flipV="1">
            <a:off x="5225144" y="1828800"/>
            <a:ext cx="864456"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0" name="Straight Arrow Connector 69">
            <a:extLst>
              <a:ext uri="{FF2B5EF4-FFF2-40B4-BE49-F238E27FC236}">
                <a16:creationId xmlns:a16="http://schemas.microsoft.com/office/drawing/2014/main" id="{11985011-CF12-4094-96D2-50649AAD24DF}"/>
              </a:ext>
            </a:extLst>
          </p:cNvPr>
          <p:cNvCxnSpPr>
            <a:cxnSpLocks/>
          </p:cNvCxnSpPr>
          <p:nvPr/>
        </p:nvCxnSpPr>
        <p:spPr>
          <a:xfrm>
            <a:off x="6869526" y="2320578"/>
            <a:ext cx="1" cy="4370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1" name="Straight Arrow Connector 70">
            <a:extLst>
              <a:ext uri="{FF2B5EF4-FFF2-40B4-BE49-F238E27FC236}">
                <a16:creationId xmlns:a16="http://schemas.microsoft.com/office/drawing/2014/main" id="{B709889F-B0A7-4370-89B7-090896D90EBA}"/>
              </a:ext>
            </a:extLst>
          </p:cNvPr>
          <p:cNvCxnSpPr/>
          <p:nvPr/>
        </p:nvCxnSpPr>
        <p:spPr>
          <a:xfrm flipH="1">
            <a:off x="6869525" y="3223453"/>
            <a:ext cx="2" cy="39572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2" name="Straight Arrow Connector 71">
            <a:extLst>
              <a:ext uri="{FF2B5EF4-FFF2-40B4-BE49-F238E27FC236}">
                <a16:creationId xmlns:a16="http://schemas.microsoft.com/office/drawing/2014/main" id="{64EFCEFF-9DB0-490F-87DD-B02BBF1B1825}"/>
              </a:ext>
            </a:extLst>
          </p:cNvPr>
          <p:cNvCxnSpPr/>
          <p:nvPr/>
        </p:nvCxnSpPr>
        <p:spPr>
          <a:xfrm>
            <a:off x="6869525" y="4091750"/>
            <a:ext cx="0" cy="39572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3" name="Connector: Elbow 72">
            <a:extLst>
              <a:ext uri="{FF2B5EF4-FFF2-40B4-BE49-F238E27FC236}">
                <a16:creationId xmlns:a16="http://schemas.microsoft.com/office/drawing/2014/main" id="{871D90BD-9C60-47A3-9399-D65640746DA3}"/>
              </a:ext>
            </a:extLst>
          </p:cNvPr>
          <p:cNvCxnSpPr/>
          <p:nvPr/>
        </p:nvCxnSpPr>
        <p:spPr>
          <a:xfrm rot="16200000" flipH="1">
            <a:off x="1885475" y="3735402"/>
            <a:ext cx="559003" cy="1417706"/>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74" name="Straight Arrow Connector 73">
            <a:extLst>
              <a:ext uri="{FF2B5EF4-FFF2-40B4-BE49-F238E27FC236}">
                <a16:creationId xmlns:a16="http://schemas.microsoft.com/office/drawing/2014/main" id="{C58A220E-528D-42C3-8BCE-123CBB23A189}"/>
              </a:ext>
            </a:extLst>
          </p:cNvPr>
          <p:cNvCxnSpPr/>
          <p:nvPr/>
        </p:nvCxnSpPr>
        <p:spPr>
          <a:xfrm>
            <a:off x="4641157" y="4723757"/>
            <a:ext cx="1529121" cy="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5" name="Connector: Elbow 74">
            <a:extLst>
              <a:ext uri="{FF2B5EF4-FFF2-40B4-BE49-F238E27FC236}">
                <a16:creationId xmlns:a16="http://schemas.microsoft.com/office/drawing/2014/main" id="{04A1CED5-0AAB-48D5-A26A-2B52ACA4684E}"/>
              </a:ext>
            </a:extLst>
          </p:cNvPr>
          <p:cNvCxnSpPr/>
          <p:nvPr/>
        </p:nvCxnSpPr>
        <p:spPr>
          <a:xfrm>
            <a:off x="7649451" y="1828800"/>
            <a:ext cx="933616" cy="1592517"/>
          </a:xfrm>
          <a:prstGeom prst="bentConnector2">
            <a:avLst/>
          </a:prstGeom>
        </p:spPr>
        <p:style>
          <a:lnRef idx="2">
            <a:schemeClr val="dk1"/>
          </a:lnRef>
          <a:fillRef idx="0">
            <a:schemeClr val="dk1"/>
          </a:fillRef>
          <a:effectRef idx="1">
            <a:schemeClr val="dk1"/>
          </a:effectRef>
          <a:fontRef idx="minor">
            <a:schemeClr val="tx1"/>
          </a:fontRef>
        </p:style>
      </p:cxnSp>
      <p:cxnSp>
        <p:nvCxnSpPr>
          <p:cNvPr id="76" name="Straight Arrow Connector 75">
            <a:extLst>
              <a:ext uri="{FF2B5EF4-FFF2-40B4-BE49-F238E27FC236}">
                <a16:creationId xmlns:a16="http://schemas.microsoft.com/office/drawing/2014/main" id="{D252BE37-C61F-45DE-8107-A49B75C83328}"/>
              </a:ext>
            </a:extLst>
          </p:cNvPr>
          <p:cNvCxnSpPr/>
          <p:nvPr/>
        </p:nvCxnSpPr>
        <p:spPr>
          <a:xfrm flipH="1">
            <a:off x="6869524" y="3421317"/>
            <a:ext cx="17327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7" name="TextBox 76">
            <a:extLst>
              <a:ext uri="{FF2B5EF4-FFF2-40B4-BE49-F238E27FC236}">
                <a16:creationId xmlns:a16="http://schemas.microsoft.com/office/drawing/2014/main" id="{B6A7B7EE-8615-4C12-8958-78B7D1243BD1}"/>
              </a:ext>
            </a:extLst>
          </p:cNvPr>
          <p:cNvSpPr txBox="1"/>
          <p:nvPr/>
        </p:nvSpPr>
        <p:spPr>
          <a:xfrm>
            <a:off x="2282157" y="1548332"/>
            <a:ext cx="922085" cy="307777"/>
          </a:xfrm>
          <a:prstGeom prst="rect">
            <a:avLst/>
          </a:prstGeom>
          <a:noFill/>
        </p:spPr>
        <p:txBody>
          <a:bodyPr wrap="square" rtlCol="0">
            <a:spAutoFit/>
          </a:bodyPr>
          <a:lstStyle/>
          <a:p>
            <a:r>
              <a:rPr lang="en-IN" dirty="0">
                <a:solidFill>
                  <a:schemeClr val="tx1"/>
                </a:solidFill>
              </a:rPr>
              <a:t>Student</a:t>
            </a:r>
          </a:p>
        </p:txBody>
      </p:sp>
      <p:sp>
        <p:nvSpPr>
          <p:cNvPr id="78" name="TextBox 77">
            <a:extLst>
              <a:ext uri="{FF2B5EF4-FFF2-40B4-BE49-F238E27FC236}">
                <a16:creationId xmlns:a16="http://schemas.microsoft.com/office/drawing/2014/main" id="{80865523-82E3-4360-8A0C-D0F01B404867}"/>
              </a:ext>
            </a:extLst>
          </p:cNvPr>
          <p:cNvSpPr txBox="1"/>
          <p:nvPr/>
        </p:nvSpPr>
        <p:spPr>
          <a:xfrm>
            <a:off x="560933" y="2359758"/>
            <a:ext cx="983551" cy="307777"/>
          </a:xfrm>
          <a:prstGeom prst="rect">
            <a:avLst/>
          </a:prstGeom>
          <a:noFill/>
        </p:spPr>
        <p:txBody>
          <a:bodyPr wrap="square" rtlCol="0">
            <a:spAutoFit/>
          </a:bodyPr>
          <a:lstStyle/>
          <a:p>
            <a:r>
              <a:rPr lang="en-IN" dirty="0">
                <a:solidFill>
                  <a:schemeClr val="tx1"/>
                </a:solidFill>
              </a:rPr>
              <a:t>Teacher</a:t>
            </a:r>
          </a:p>
        </p:txBody>
      </p:sp>
      <p:sp>
        <p:nvSpPr>
          <p:cNvPr id="79" name="TextBox 78">
            <a:extLst>
              <a:ext uri="{FF2B5EF4-FFF2-40B4-BE49-F238E27FC236}">
                <a16:creationId xmlns:a16="http://schemas.microsoft.com/office/drawing/2014/main" id="{472A2FA6-1E90-4959-9091-D773811A2C1C}"/>
              </a:ext>
            </a:extLst>
          </p:cNvPr>
          <p:cNvSpPr txBox="1"/>
          <p:nvPr/>
        </p:nvSpPr>
        <p:spPr>
          <a:xfrm>
            <a:off x="7735895" y="1499686"/>
            <a:ext cx="601281" cy="307777"/>
          </a:xfrm>
          <a:prstGeom prst="rect">
            <a:avLst/>
          </a:prstGeom>
          <a:noFill/>
        </p:spPr>
        <p:txBody>
          <a:bodyPr wrap="square" rtlCol="0">
            <a:spAutoFit/>
          </a:bodyPr>
          <a:lstStyle/>
          <a:p>
            <a:r>
              <a:rPr lang="en-IN" dirty="0">
                <a:solidFill>
                  <a:schemeClr val="tx1"/>
                </a:solidFill>
              </a:rPr>
              <a:t>No</a:t>
            </a:r>
          </a:p>
        </p:txBody>
      </p:sp>
      <p:sp>
        <p:nvSpPr>
          <p:cNvPr id="80" name="TextBox 79">
            <a:extLst>
              <a:ext uri="{FF2B5EF4-FFF2-40B4-BE49-F238E27FC236}">
                <a16:creationId xmlns:a16="http://schemas.microsoft.com/office/drawing/2014/main" id="{F0DF37C0-8C6E-4F60-A1EF-5AE39B890AD6}"/>
              </a:ext>
            </a:extLst>
          </p:cNvPr>
          <p:cNvSpPr txBox="1"/>
          <p:nvPr/>
        </p:nvSpPr>
        <p:spPr>
          <a:xfrm>
            <a:off x="6343164" y="2304801"/>
            <a:ext cx="610883" cy="307777"/>
          </a:xfrm>
          <a:prstGeom prst="rect">
            <a:avLst/>
          </a:prstGeom>
          <a:noFill/>
        </p:spPr>
        <p:txBody>
          <a:bodyPr wrap="square" rtlCol="0">
            <a:spAutoFit/>
          </a:bodyPr>
          <a:lstStyle/>
          <a:p>
            <a:r>
              <a:rPr lang="en-IN" dirty="0">
                <a:solidFill>
                  <a:schemeClr val="tx1"/>
                </a:solidFill>
              </a:rPr>
              <a:t>Yes</a:t>
            </a:r>
          </a:p>
        </p:txBody>
      </p:sp>
    </p:spTree>
    <p:extLst>
      <p:ext uri="{BB962C8B-B14F-4D97-AF65-F5344CB8AC3E}">
        <p14:creationId xmlns:p14="http://schemas.microsoft.com/office/powerpoint/2010/main" val="3982696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Technology Stack</a:t>
            </a:r>
            <a:endParaRPr/>
          </a:p>
        </p:txBody>
      </p:sp>
      <p:sp>
        <p:nvSpPr>
          <p:cNvPr id="89" name="Google Shape;89;p1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90" name="Google Shape;90;p16"/>
          <p:cNvSpPr txBox="1"/>
          <p:nvPr/>
        </p:nvSpPr>
        <p:spPr>
          <a:xfrm>
            <a:off x="7589388" y="4703725"/>
            <a:ext cx="1528200" cy="25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06 March 2020</a:t>
            </a:r>
            <a:endParaRPr>
              <a:solidFill>
                <a:srgbClr val="FFFFF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a:t>
            </a:r>
            <a:endParaRPr/>
          </a:p>
        </p:txBody>
      </p:sp>
      <p:sp>
        <p:nvSpPr>
          <p:cNvPr id="96" name="Google Shape;96;p1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220</Words>
  <Application>Microsoft Office PowerPoint</Application>
  <PresentationFormat>On-screen Show (16:9)</PresentationFormat>
  <Paragraphs>33</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Roboto Slab</vt:lpstr>
      <vt:lpstr>Georgia</vt:lpstr>
      <vt:lpstr>Roboto</vt:lpstr>
      <vt:lpstr>Arial</vt:lpstr>
      <vt:lpstr>Marina</vt:lpstr>
      <vt:lpstr>To create a real time interactive assessment platform for analysing the student’s understanding</vt:lpstr>
      <vt:lpstr>Abstract.</vt:lpstr>
      <vt:lpstr>Proposed Architecture/Diagram</vt:lpstr>
      <vt:lpstr>PowerPoint Presentation</vt:lpstr>
      <vt:lpstr>Technology Stack</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create a real time interactive assessment platform for analysing the student’s understanding</dc:title>
  <cp:lastModifiedBy>Manoj Ayyappan</cp:lastModifiedBy>
  <cp:revision>6</cp:revision>
  <dcterms:modified xsi:type="dcterms:W3CDTF">2020-03-04T17:20:51Z</dcterms:modified>
</cp:coreProperties>
</file>