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3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C413F-5AFE-43AF-9601-D3AFC894354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DE631-D7C6-4133-A7CB-3E40F6C06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Influencing Price</a:t>
          </a:r>
          <a:r>
            <a:rPr lang="en-US" dirty="0"/>
            <a:t>:</a:t>
          </a:r>
        </a:p>
      </dgm:t>
    </dgm:pt>
    <dgm:pt modelId="{FBA6C4C5-85FB-482F-95F3-A623957981D6}" type="parTrans" cxnId="{7C178F09-167B-4F89-9A55-2CD65C6B3699}">
      <dgm:prSet/>
      <dgm:spPr/>
      <dgm:t>
        <a:bodyPr/>
        <a:lstStyle/>
        <a:p>
          <a:endParaRPr lang="en-US"/>
        </a:p>
      </dgm:t>
    </dgm:pt>
    <dgm:pt modelId="{1A52521F-EFB2-4AFC-B541-C4F6A3C66378}" type="sibTrans" cxnId="{7C178F09-167B-4F89-9A55-2CD65C6B3699}">
      <dgm:prSet/>
      <dgm:spPr/>
      <dgm:t>
        <a:bodyPr/>
        <a:lstStyle/>
        <a:p>
          <a:endParaRPr lang="en-US"/>
        </a:p>
      </dgm:t>
    </dgm:pt>
    <dgm:pt modelId="{6EFFE291-A840-4CD2-820E-4D457F089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Summary of most significant features</a:t>
          </a:r>
          <a:r>
            <a:rPr lang="en-US" dirty="0"/>
            <a:t>.</a:t>
          </a:r>
        </a:p>
      </dgm:t>
    </dgm:pt>
    <dgm:pt modelId="{2AB45C91-44BC-4942-82F1-D702BFDCFE16}" type="parTrans" cxnId="{68ADB654-E5E3-412B-80E8-6CF8641126E0}">
      <dgm:prSet/>
      <dgm:spPr/>
      <dgm:t>
        <a:bodyPr/>
        <a:lstStyle/>
        <a:p>
          <a:endParaRPr lang="en-US"/>
        </a:p>
      </dgm:t>
    </dgm:pt>
    <dgm:pt modelId="{4B88F2E7-402B-46C3-A649-C173E23C61F7}" type="sibTrans" cxnId="{68ADB654-E5E3-412B-80E8-6CF8641126E0}">
      <dgm:prSet/>
      <dgm:spPr/>
      <dgm:t>
        <a:bodyPr/>
        <a:lstStyle/>
        <a:p>
          <a:endParaRPr lang="en-US"/>
        </a:p>
      </dgm:t>
    </dgm:pt>
    <dgm:pt modelId="{59C2C85D-2B44-484F-94B6-B15C5922BB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Pricing Strategy</a:t>
          </a:r>
          <a:r>
            <a:rPr lang="en-US" dirty="0"/>
            <a:t>:</a:t>
          </a:r>
        </a:p>
      </dgm:t>
    </dgm:pt>
    <dgm:pt modelId="{F4DBD359-AB97-4F62-9744-E9C69DAE3D25}" type="parTrans" cxnId="{8F2DB071-6EAB-44D1-9297-405838518DCA}">
      <dgm:prSet/>
      <dgm:spPr/>
      <dgm:t>
        <a:bodyPr/>
        <a:lstStyle/>
        <a:p>
          <a:endParaRPr lang="en-US"/>
        </a:p>
      </dgm:t>
    </dgm:pt>
    <dgm:pt modelId="{FC7EF4D9-4B8D-4FB3-86D2-C4AD7C82C45B}" type="sibTrans" cxnId="{8F2DB071-6EAB-44D1-9297-405838518DCA}">
      <dgm:prSet/>
      <dgm:spPr/>
      <dgm:t>
        <a:bodyPr/>
        <a:lstStyle/>
        <a:p>
          <a:endParaRPr lang="en-US"/>
        </a:p>
      </dgm:t>
    </dgm:pt>
    <dgm:pt modelId="{7E115889-8A9A-448D-AB08-A73B452B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Recommendations for the organization based on findings</a:t>
          </a:r>
          <a:r>
            <a:rPr lang="en-US" dirty="0"/>
            <a:t>.</a:t>
          </a:r>
        </a:p>
      </dgm:t>
    </dgm:pt>
    <dgm:pt modelId="{56423155-5C10-463B-A500-B6400142FDEC}" type="parTrans" cxnId="{AC66286D-7E6D-4BF3-8E3E-E3440B403702}">
      <dgm:prSet/>
      <dgm:spPr/>
      <dgm:t>
        <a:bodyPr/>
        <a:lstStyle/>
        <a:p>
          <a:endParaRPr lang="en-US"/>
        </a:p>
      </dgm:t>
    </dgm:pt>
    <dgm:pt modelId="{C8823505-02CC-4A6D-95BC-893AEE050A5E}" type="sibTrans" cxnId="{AC66286D-7E6D-4BF3-8E3E-E3440B403702}">
      <dgm:prSet/>
      <dgm:spPr/>
      <dgm:t>
        <a:bodyPr/>
        <a:lstStyle/>
        <a:p>
          <a:endParaRPr lang="en-US"/>
        </a:p>
      </dgm:t>
    </dgm:pt>
    <dgm:pt modelId="{AEC76639-E97F-4D3D-84AF-96CB574983E8}" type="pres">
      <dgm:prSet presAssocID="{A24C413F-5AFE-43AF-9601-D3AFC8943547}" presName="root" presStyleCnt="0">
        <dgm:presLayoutVars>
          <dgm:dir/>
          <dgm:resizeHandles val="exact"/>
        </dgm:presLayoutVars>
      </dgm:prSet>
      <dgm:spPr/>
    </dgm:pt>
    <dgm:pt modelId="{6BD457E9-3239-40AA-BEA1-AC156A40C64B}" type="pres">
      <dgm:prSet presAssocID="{B6EDE631-D7C6-4133-A7CB-3E40F6C06187}" presName="compNode" presStyleCnt="0"/>
      <dgm:spPr/>
    </dgm:pt>
    <dgm:pt modelId="{46FEF805-A0E9-48F4-9ADA-5BACEE44E66D}" type="pres">
      <dgm:prSet presAssocID="{B6EDE631-D7C6-4133-A7CB-3E40F6C061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5B40D91-89B4-431E-8D00-931E919A1CAD}" type="pres">
      <dgm:prSet presAssocID="{B6EDE631-D7C6-4133-A7CB-3E40F6C06187}" presName="spaceRect" presStyleCnt="0"/>
      <dgm:spPr/>
    </dgm:pt>
    <dgm:pt modelId="{64F98760-7D55-4524-9C44-56C8C420DECC}" type="pres">
      <dgm:prSet presAssocID="{B6EDE631-D7C6-4133-A7CB-3E40F6C06187}" presName="textRect" presStyleLbl="revTx" presStyleIdx="0" presStyleCnt="4">
        <dgm:presLayoutVars>
          <dgm:chMax val="1"/>
          <dgm:chPref val="1"/>
        </dgm:presLayoutVars>
      </dgm:prSet>
      <dgm:spPr/>
    </dgm:pt>
    <dgm:pt modelId="{8FAC1D5F-CE31-49CC-B085-826875804977}" type="pres">
      <dgm:prSet presAssocID="{1A52521F-EFB2-4AFC-B541-C4F6A3C66378}" presName="sibTrans" presStyleCnt="0"/>
      <dgm:spPr/>
    </dgm:pt>
    <dgm:pt modelId="{43DC6973-E340-48AA-846B-699B345821BB}" type="pres">
      <dgm:prSet presAssocID="{6EFFE291-A840-4CD2-820E-4D457F089236}" presName="compNode" presStyleCnt="0"/>
      <dgm:spPr/>
    </dgm:pt>
    <dgm:pt modelId="{095EE5A7-F186-4998-AF40-2D0CE637AEF5}" type="pres">
      <dgm:prSet presAssocID="{6EFFE291-A840-4CD2-820E-4D457F0892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E351FD-944E-40B6-9798-9C5FCB81FF3E}" type="pres">
      <dgm:prSet presAssocID="{6EFFE291-A840-4CD2-820E-4D457F089236}" presName="spaceRect" presStyleCnt="0"/>
      <dgm:spPr/>
    </dgm:pt>
    <dgm:pt modelId="{79F90DD6-8438-45CA-8473-1EE78F93F0C0}" type="pres">
      <dgm:prSet presAssocID="{6EFFE291-A840-4CD2-820E-4D457F089236}" presName="textRect" presStyleLbl="revTx" presStyleIdx="1" presStyleCnt="4">
        <dgm:presLayoutVars>
          <dgm:chMax val="1"/>
          <dgm:chPref val="1"/>
        </dgm:presLayoutVars>
      </dgm:prSet>
      <dgm:spPr/>
    </dgm:pt>
    <dgm:pt modelId="{D2894140-5600-4A0B-B6D6-423BB0B3E859}" type="pres">
      <dgm:prSet presAssocID="{4B88F2E7-402B-46C3-A649-C173E23C61F7}" presName="sibTrans" presStyleCnt="0"/>
      <dgm:spPr/>
    </dgm:pt>
    <dgm:pt modelId="{43B14CFC-2F78-4D1B-8763-E9E73EAB1728}" type="pres">
      <dgm:prSet presAssocID="{59C2C85D-2B44-484F-94B6-B15C5922BB0B}" presName="compNode" presStyleCnt="0"/>
      <dgm:spPr/>
    </dgm:pt>
    <dgm:pt modelId="{690E823D-29CE-4393-B3D3-AF8C8CE7BF43}" type="pres">
      <dgm:prSet presAssocID="{59C2C85D-2B44-484F-94B6-B15C5922BB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B10DAE6-82F7-468A-9857-E9A76F154BC5}" type="pres">
      <dgm:prSet presAssocID="{59C2C85D-2B44-484F-94B6-B15C5922BB0B}" presName="spaceRect" presStyleCnt="0"/>
      <dgm:spPr/>
    </dgm:pt>
    <dgm:pt modelId="{226C38A0-3CB5-4A29-87E0-CD481AFDA14B}" type="pres">
      <dgm:prSet presAssocID="{59C2C85D-2B44-484F-94B6-B15C5922BB0B}" presName="textRect" presStyleLbl="revTx" presStyleIdx="2" presStyleCnt="4">
        <dgm:presLayoutVars>
          <dgm:chMax val="1"/>
          <dgm:chPref val="1"/>
        </dgm:presLayoutVars>
      </dgm:prSet>
      <dgm:spPr/>
    </dgm:pt>
    <dgm:pt modelId="{96D9C5C2-DE7D-4D17-B2A0-7A8B0C6842FB}" type="pres">
      <dgm:prSet presAssocID="{FC7EF4D9-4B8D-4FB3-86D2-C4AD7C82C45B}" presName="sibTrans" presStyleCnt="0"/>
      <dgm:spPr/>
    </dgm:pt>
    <dgm:pt modelId="{0027ED45-6512-48B2-9177-872E3B814ADF}" type="pres">
      <dgm:prSet presAssocID="{7E115889-8A9A-448D-AB08-A73B452BCFC2}" presName="compNode" presStyleCnt="0"/>
      <dgm:spPr/>
    </dgm:pt>
    <dgm:pt modelId="{9113757B-7324-40BB-AEAA-33430CFB2154}" type="pres">
      <dgm:prSet presAssocID="{7E115889-8A9A-448D-AB08-A73B452B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977C8D2-7919-476C-B658-0ACDD509517E}" type="pres">
      <dgm:prSet presAssocID="{7E115889-8A9A-448D-AB08-A73B452BCFC2}" presName="spaceRect" presStyleCnt="0"/>
      <dgm:spPr/>
    </dgm:pt>
    <dgm:pt modelId="{794008C5-8FC8-4833-B552-9126EF2E1A39}" type="pres">
      <dgm:prSet presAssocID="{7E115889-8A9A-448D-AB08-A73B452B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C3B704-5C9D-45B4-8488-EC9FB7158FB5}" type="presOf" srcId="{A24C413F-5AFE-43AF-9601-D3AFC8943547}" destId="{AEC76639-E97F-4D3D-84AF-96CB574983E8}" srcOrd="0" destOrd="0" presId="urn:microsoft.com/office/officeart/2018/2/layout/IconLabelList"/>
    <dgm:cxn modelId="{7C178F09-167B-4F89-9A55-2CD65C6B3699}" srcId="{A24C413F-5AFE-43AF-9601-D3AFC8943547}" destId="{B6EDE631-D7C6-4133-A7CB-3E40F6C06187}" srcOrd="0" destOrd="0" parTransId="{FBA6C4C5-85FB-482F-95F3-A623957981D6}" sibTransId="{1A52521F-EFB2-4AFC-B541-C4F6A3C66378}"/>
    <dgm:cxn modelId="{FBB42E0B-5825-496E-99CD-61899AF6CB33}" type="presOf" srcId="{59C2C85D-2B44-484F-94B6-B15C5922BB0B}" destId="{226C38A0-3CB5-4A29-87E0-CD481AFDA14B}" srcOrd="0" destOrd="0" presId="urn:microsoft.com/office/officeart/2018/2/layout/IconLabelList"/>
    <dgm:cxn modelId="{7F876524-4393-4CB8-9C11-AB1FEB82B7A1}" type="presOf" srcId="{6EFFE291-A840-4CD2-820E-4D457F089236}" destId="{79F90DD6-8438-45CA-8473-1EE78F93F0C0}" srcOrd="0" destOrd="0" presId="urn:microsoft.com/office/officeart/2018/2/layout/IconLabelList"/>
    <dgm:cxn modelId="{A46B2247-84CC-4CDF-BD3B-3613F9AB1A6F}" type="presOf" srcId="{7E115889-8A9A-448D-AB08-A73B452BCFC2}" destId="{794008C5-8FC8-4833-B552-9126EF2E1A39}" srcOrd="0" destOrd="0" presId="urn:microsoft.com/office/officeart/2018/2/layout/IconLabelList"/>
    <dgm:cxn modelId="{AC66286D-7E6D-4BF3-8E3E-E3440B403702}" srcId="{A24C413F-5AFE-43AF-9601-D3AFC8943547}" destId="{7E115889-8A9A-448D-AB08-A73B452BCFC2}" srcOrd="3" destOrd="0" parTransId="{56423155-5C10-463B-A500-B6400142FDEC}" sibTransId="{C8823505-02CC-4A6D-95BC-893AEE050A5E}"/>
    <dgm:cxn modelId="{8F2DB071-6EAB-44D1-9297-405838518DCA}" srcId="{A24C413F-5AFE-43AF-9601-D3AFC8943547}" destId="{59C2C85D-2B44-484F-94B6-B15C5922BB0B}" srcOrd="2" destOrd="0" parTransId="{F4DBD359-AB97-4F62-9744-E9C69DAE3D25}" sibTransId="{FC7EF4D9-4B8D-4FB3-86D2-C4AD7C82C45B}"/>
    <dgm:cxn modelId="{68ADB654-E5E3-412B-80E8-6CF8641126E0}" srcId="{A24C413F-5AFE-43AF-9601-D3AFC8943547}" destId="{6EFFE291-A840-4CD2-820E-4D457F089236}" srcOrd="1" destOrd="0" parTransId="{2AB45C91-44BC-4942-82F1-D702BFDCFE16}" sibTransId="{4B88F2E7-402B-46C3-A649-C173E23C61F7}"/>
    <dgm:cxn modelId="{27A7C9D1-7109-416F-B5AD-B785F462D4A0}" type="presOf" srcId="{B6EDE631-D7C6-4133-A7CB-3E40F6C06187}" destId="{64F98760-7D55-4524-9C44-56C8C420DECC}" srcOrd="0" destOrd="0" presId="urn:microsoft.com/office/officeart/2018/2/layout/IconLabelList"/>
    <dgm:cxn modelId="{9476FAC8-5955-4692-AA5A-78A2CA81DB08}" type="presParOf" srcId="{AEC76639-E97F-4D3D-84AF-96CB574983E8}" destId="{6BD457E9-3239-40AA-BEA1-AC156A40C64B}" srcOrd="0" destOrd="0" presId="urn:microsoft.com/office/officeart/2018/2/layout/IconLabelList"/>
    <dgm:cxn modelId="{36571C65-3D3D-4417-9A2F-0CC860B51EB1}" type="presParOf" srcId="{6BD457E9-3239-40AA-BEA1-AC156A40C64B}" destId="{46FEF805-A0E9-48F4-9ADA-5BACEE44E66D}" srcOrd="0" destOrd="0" presId="urn:microsoft.com/office/officeart/2018/2/layout/IconLabelList"/>
    <dgm:cxn modelId="{C7609763-7B03-44C3-9D6F-5B499A721B35}" type="presParOf" srcId="{6BD457E9-3239-40AA-BEA1-AC156A40C64B}" destId="{C5B40D91-89B4-431E-8D00-931E919A1CAD}" srcOrd="1" destOrd="0" presId="urn:microsoft.com/office/officeart/2018/2/layout/IconLabelList"/>
    <dgm:cxn modelId="{09CB3F58-594B-44FA-AE31-F4266FEA983E}" type="presParOf" srcId="{6BD457E9-3239-40AA-BEA1-AC156A40C64B}" destId="{64F98760-7D55-4524-9C44-56C8C420DECC}" srcOrd="2" destOrd="0" presId="urn:microsoft.com/office/officeart/2018/2/layout/IconLabelList"/>
    <dgm:cxn modelId="{8855F81B-F058-4F12-BA98-9E4FC051987D}" type="presParOf" srcId="{AEC76639-E97F-4D3D-84AF-96CB574983E8}" destId="{8FAC1D5F-CE31-49CC-B085-826875804977}" srcOrd="1" destOrd="0" presId="urn:microsoft.com/office/officeart/2018/2/layout/IconLabelList"/>
    <dgm:cxn modelId="{2273A48E-F7A8-49AF-A8D3-09DABBF03977}" type="presParOf" srcId="{AEC76639-E97F-4D3D-84AF-96CB574983E8}" destId="{43DC6973-E340-48AA-846B-699B345821BB}" srcOrd="2" destOrd="0" presId="urn:microsoft.com/office/officeart/2018/2/layout/IconLabelList"/>
    <dgm:cxn modelId="{81C59D07-2195-40BF-BF0D-8CD654EC8D23}" type="presParOf" srcId="{43DC6973-E340-48AA-846B-699B345821BB}" destId="{095EE5A7-F186-4998-AF40-2D0CE637AEF5}" srcOrd="0" destOrd="0" presId="urn:microsoft.com/office/officeart/2018/2/layout/IconLabelList"/>
    <dgm:cxn modelId="{FFBF3D55-E135-4C1D-BF02-EDD7925684EB}" type="presParOf" srcId="{43DC6973-E340-48AA-846B-699B345821BB}" destId="{B5E351FD-944E-40B6-9798-9C5FCB81FF3E}" srcOrd="1" destOrd="0" presId="urn:microsoft.com/office/officeart/2018/2/layout/IconLabelList"/>
    <dgm:cxn modelId="{C57BE644-DA1E-47AF-B528-4D5A5591DDA9}" type="presParOf" srcId="{43DC6973-E340-48AA-846B-699B345821BB}" destId="{79F90DD6-8438-45CA-8473-1EE78F93F0C0}" srcOrd="2" destOrd="0" presId="urn:microsoft.com/office/officeart/2018/2/layout/IconLabelList"/>
    <dgm:cxn modelId="{EA7B9E80-3049-463E-BD2D-3436FA9573AC}" type="presParOf" srcId="{AEC76639-E97F-4D3D-84AF-96CB574983E8}" destId="{D2894140-5600-4A0B-B6D6-423BB0B3E859}" srcOrd="3" destOrd="0" presId="urn:microsoft.com/office/officeart/2018/2/layout/IconLabelList"/>
    <dgm:cxn modelId="{30FE3606-D56E-459A-9B22-1B0662E56CA3}" type="presParOf" srcId="{AEC76639-E97F-4D3D-84AF-96CB574983E8}" destId="{43B14CFC-2F78-4D1B-8763-E9E73EAB1728}" srcOrd="4" destOrd="0" presId="urn:microsoft.com/office/officeart/2018/2/layout/IconLabelList"/>
    <dgm:cxn modelId="{F52A7017-7A0A-4BF7-98C9-7EC118CF886A}" type="presParOf" srcId="{43B14CFC-2F78-4D1B-8763-E9E73EAB1728}" destId="{690E823D-29CE-4393-B3D3-AF8C8CE7BF43}" srcOrd="0" destOrd="0" presId="urn:microsoft.com/office/officeart/2018/2/layout/IconLabelList"/>
    <dgm:cxn modelId="{875FFC28-8804-48AB-84A1-66C546631F08}" type="presParOf" srcId="{43B14CFC-2F78-4D1B-8763-E9E73EAB1728}" destId="{CB10DAE6-82F7-468A-9857-E9A76F154BC5}" srcOrd="1" destOrd="0" presId="urn:microsoft.com/office/officeart/2018/2/layout/IconLabelList"/>
    <dgm:cxn modelId="{2D2CCF1C-AC01-4744-92A3-691E99BD72DD}" type="presParOf" srcId="{43B14CFC-2F78-4D1B-8763-E9E73EAB1728}" destId="{226C38A0-3CB5-4A29-87E0-CD481AFDA14B}" srcOrd="2" destOrd="0" presId="urn:microsoft.com/office/officeart/2018/2/layout/IconLabelList"/>
    <dgm:cxn modelId="{11E0D8C6-5F97-4BF3-88C7-F82058998FAA}" type="presParOf" srcId="{AEC76639-E97F-4D3D-84AF-96CB574983E8}" destId="{96D9C5C2-DE7D-4D17-B2A0-7A8B0C6842FB}" srcOrd="5" destOrd="0" presId="urn:microsoft.com/office/officeart/2018/2/layout/IconLabelList"/>
    <dgm:cxn modelId="{E6C2ED7F-B913-403F-9E4E-548D4BD0FD2C}" type="presParOf" srcId="{AEC76639-E97F-4D3D-84AF-96CB574983E8}" destId="{0027ED45-6512-48B2-9177-872E3B814ADF}" srcOrd="6" destOrd="0" presId="urn:microsoft.com/office/officeart/2018/2/layout/IconLabelList"/>
    <dgm:cxn modelId="{AE99C07F-1D22-4AA9-940F-7CD92EB20042}" type="presParOf" srcId="{0027ED45-6512-48B2-9177-872E3B814ADF}" destId="{9113757B-7324-40BB-AEAA-33430CFB2154}" srcOrd="0" destOrd="0" presId="urn:microsoft.com/office/officeart/2018/2/layout/IconLabelList"/>
    <dgm:cxn modelId="{605C0E66-9894-4EA1-AFB3-357D1A85DA3F}" type="presParOf" srcId="{0027ED45-6512-48B2-9177-872E3B814ADF}" destId="{A977C8D2-7919-476C-B658-0ACDD509517E}" srcOrd="1" destOrd="0" presId="urn:microsoft.com/office/officeart/2018/2/layout/IconLabelList"/>
    <dgm:cxn modelId="{8E2D40A5-77E3-4ECE-8C95-60689A9BB010}" type="presParOf" srcId="{0027ED45-6512-48B2-9177-872E3B814ADF}" destId="{794008C5-8FC8-4833-B552-9126EF2E1A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EF805-A0E9-48F4-9ADA-5BACEE44E66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98760-7D55-4524-9C44-56C8C420DECC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Features Influencing Price</a:t>
          </a:r>
          <a:r>
            <a:rPr lang="en-US" sz="1600" kern="1200" dirty="0"/>
            <a:t>:</a:t>
          </a:r>
        </a:p>
      </dsp:txBody>
      <dsp:txXfrm>
        <a:off x="42299" y="2443760"/>
        <a:ext cx="1800000" cy="720000"/>
      </dsp:txXfrm>
    </dsp:sp>
    <dsp:sp modelId="{095EE5A7-F186-4998-AF40-2D0CE637AEF5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90DD6-8438-45CA-8473-1EE78F93F0C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Summary of most significant features</a:t>
          </a:r>
          <a:r>
            <a:rPr lang="en-US" sz="1600" kern="1200" dirty="0"/>
            <a:t>.</a:t>
          </a:r>
        </a:p>
      </dsp:txBody>
      <dsp:txXfrm>
        <a:off x="2157300" y="2443760"/>
        <a:ext cx="1800000" cy="720000"/>
      </dsp:txXfrm>
    </dsp:sp>
    <dsp:sp modelId="{690E823D-29CE-4393-B3D3-AF8C8CE7BF43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C38A0-3CB5-4A29-87E0-CD481AFDA14B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Pricing Strategy</a:t>
          </a:r>
          <a:r>
            <a:rPr lang="en-US" sz="1600" kern="1200" dirty="0"/>
            <a:t>:</a:t>
          </a:r>
        </a:p>
      </dsp:txBody>
      <dsp:txXfrm>
        <a:off x="4272300" y="2443760"/>
        <a:ext cx="1800000" cy="720000"/>
      </dsp:txXfrm>
    </dsp:sp>
    <dsp:sp modelId="{9113757B-7324-40BB-AEAA-33430CFB2154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008C5-8FC8-4833-B552-9126EF2E1A39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Recommendations for the organization based on findings</a:t>
          </a:r>
          <a:r>
            <a:rPr lang="en-US" sz="1600" kern="1200" dirty="0"/>
            <a:t>.</a:t>
          </a:r>
        </a:p>
      </dsp:txBody>
      <dsp:txXfrm>
        <a:off x="6387300" y="244376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Price Prediction for Mobile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&amp; AI </a:t>
            </a:r>
          </a:p>
          <a:p>
            <a:pPr algn="l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Inernship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Khushnaz</a:t>
            </a:r>
          </a:p>
          <a:p>
            <a:pPr algn="l">
              <a:lnSpc>
                <a:spcPct val="90000"/>
              </a:lnSpc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20/03/2025</a:t>
            </a:r>
          </a:p>
        </p:txBody>
      </p:sp>
      <p:pic>
        <p:nvPicPr>
          <p:cNvPr id="5" name="Picture 4" descr="Hand on a tablet with digital signs">
            <a:extLst>
              <a:ext uri="{FF2B5EF4-FFF2-40B4-BE49-F238E27FC236}">
                <a16:creationId xmlns:a16="http://schemas.microsoft.com/office/drawing/2014/main" id="{809D5F10-C2A7-C3B7-CD7E-C2C38F70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46" r="11355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11BB-9838-9A01-A9D7-62BC8341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and feature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52263A-9FF7-C705-04A0-1948AADF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211"/>
            <a:ext cx="4010541" cy="2749065"/>
          </a:xfrm>
          <a:prstGeom prst="rect">
            <a:avLst/>
          </a:prstGeom>
        </p:spPr>
      </p:pic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B174231B-4F8D-E6AC-96B4-5E575AEF6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8211"/>
            <a:ext cx="4207040" cy="2098427"/>
          </a:xfrm>
          <a:prstGeom prst="rect">
            <a:avLst/>
          </a:prstGeom>
        </p:spPr>
      </p:pic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00041857-536B-CFCC-617F-0C8890665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6137" y="4701975"/>
            <a:ext cx="5058137" cy="2156025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8FA914-7628-55DE-B8E3-F1CA63326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017287"/>
            <a:ext cx="4572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6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8ACD5-89B5-7978-3694-3496999F2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9681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CDC394F5-C4D3-628D-306B-DEDFA4AA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48" r="805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Findings: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- Recap of the project and key insights.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- Potential improvements and next steps.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2EF81-F1E8-AAA4-5F8A-B7F5926E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640080"/>
            <a:ext cx="4688333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id="{83878E74-9F89-32D7-4823-84E3181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59" r="25043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6DE9FE9F-E05D-8EC3-F41F-F22D9540B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0" r="51131" b="-44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Build a predictive model to estimate mobile phone prices based on features.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 Exploration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 Preprocessing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Feature Extraction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Model Building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Model Evaluation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Feature Importance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F01AE9C2-0C86-2B07-7D03-CFE5A355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60" r="15890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Information on various mobile phones (model, color, memory, RAM, battery capacity, cameras, AI lens, height, processor, price).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Steps: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Load and explore the dataset.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Understand data structure and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633178FF-4C6B-57C4-52E2-557CD606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35" r="29268" b="38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Techniques used (e.g., imputation).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and Inconsistencies: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Methods to address them.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Conversion to numerical format (e.g., one-hot encoding).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72BB1C1-EF93-4831-72F2-02A8DD7D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9" r="4828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Statistical methods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Visualizations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Feature importance techniques (e.g., correlation analysis, feature selection, dimensionality reduction).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Identified: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List of most relevant features affecting price</a:t>
            </a:r>
            <a:r>
              <a:rPr lang="en-US" sz="19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B3E4664E-186C-A464-FC3A-86297814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09" r="3709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Training and testing sets.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Linear Regression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Decision Trees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Random Forests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Gradient Boosting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5" name="Picture 4" descr="Stretched steel tapes in different lengths">
            <a:extLst>
              <a:ext uri="{FF2B5EF4-FFF2-40B4-BE49-F238E27FC236}">
                <a16:creationId xmlns:a16="http://schemas.microsoft.com/office/drawing/2014/main" id="{ED7680EE-A7DF-E970-C79C-D26F0EFCA9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98" r="331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Mean Absolute Error (MAE)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Root Mean Squared Error (RMSE)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Comparison of different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229749"/>
          </a:xfrm>
        </p:spPr>
        <p:txBody>
          <a:bodyPr anchor="b">
            <a:normAutofit fontScale="90000"/>
          </a:bodyPr>
          <a:lstStyle/>
          <a:p>
            <a:r>
              <a:rPr lang="en-I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679F75D-5A34-F237-2DB7-D0D9892F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9" r="4828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828" y="1747778"/>
            <a:ext cx="4688333" cy="1990845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Importance of each feature as determined by the model.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Confirmation of significant features.</a:t>
            </a:r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C90C8606-CF43-02F3-EE2D-E19B4583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08" y="3738623"/>
            <a:ext cx="5629167" cy="2679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4903802-EEF4-8955-4659-69B6F97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79" r="36988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and Charts: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Feature importance visualization.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Model performance comparison</a:t>
            </a:r>
            <a:r>
              <a:rPr lang="en-US" sz="1900" dirty="0"/>
              <a:t>.</a:t>
            </a:r>
          </a:p>
        </p:txBody>
      </p:sp>
      <p:pic>
        <p:nvPicPr>
          <p:cNvPr id="6" name="Picture 5" descr="A pie chart with numbers and a number of different colors&#10;&#10;AI-generated content may be incorrect.">
            <a:extLst>
              <a:ext uri="{FF2B5EF4-FFF2-40B4-BE49-F238E27FC236}">
                <a16:creationId xmlns:a16="http://schemas.microsoft.com/office/drawing/2014/main" id="{CED4EFEE-EFC2-CBB3-BC6F-FED065A34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451" y="3804945"/>
            <a:ext cx="4810222" cy="2979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372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Feature Extraction and Price Prediction for Mobile Phones</vt:lpstr>
      <vt:lpstr>Project Overview</vt:lpstr>
      <vt:lpstr>Data Exploration</vt:lpstr>
      <vt:lpstr>Data Preprocessing</vt:lpstr>
      <vt:lpstr>Feature Extraction</vt:lpstr>
      <vt:lpstr>Model Building</vt:lpstr>
      <vt:lpstr>Model Evaluation</vt:lpstr>
      <vt:lpstr>Feature Importance Analysis</vt:lpstr>
      <vt:lpstr>Visualizations</vt:lpstr>
      <vt:lpstr>Visulization model and feature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khushnaz khan</cp:lastModifiedBy>
  <cp:revision>2</cp:revision>
  <dcterms:created xsi:type="dcterms:W3CDTF">2013-01-27T09:14:16Z</dcterms:created>
  <dcterms:modified xsi:type="dcterms:W3CDTF">2025-03-20T18:58:32Z</dcterms:modified>
  <cp:category/>
</cp:coreProperties>
</file>