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2" r:id="rId3"/>
    <p:sldId id="264" r:id="rId4"/>
    <p:sldId id="265" r:id="rId5"/>
    <p:sldId id="266"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978A3B-F557-40E0-BF83-DF45583A278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AC236E4-234D-4886-A323-1B16ECD6E9B5}">
      <dgm:prSet/>
      <dgm:spPr/>
      <dgm:t>
        <a:bodyPr/>
        <a:lstStyle/>
        <a:p>
          <a:pPr>
            <a:lnSpc>
              <a:spcPct val="100000"/>
            </a:lnSpc>
          </a:pPr>
          <a:r>
            <a:rPr lang="en-US" b="1" dirty="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dgm:t>
    </dgm:pt>
    <dgm:pt modelId="{E9954508-7178-4C1E-86F7-1A19B6929AA6}" type="parTrans" cxnId="{82B88168-F4D3-4CC1-AA41-068D76A358A8}">
      <dgm:prSet/>
      <dgm:spPr/>
      <dgm:t>
        <a:bodyPr/>
        <a:lstStyle/>
        <a:p>
          <a:endParaRPr lang="en-US"/>
        </a:p>
      </dgm:t>
    </dgm:pt>
    <dgm:pt modelId="{C7274B38-A56B-4DC5-A2DA-016F4E20ABF8}" type="sibTrans" cxnId="{82B88168-F4D3-4CC1-AA41-068D76A358A8}">
      <dgm:prSet/>
      <dgm:spPr/>
      <dgm:t>
        <a:bodyPr/>
        <a:lstStyle/>
        <a:p>
          <a:pPr>
            <a:lnSpc>
              <a:spcPct val="100000"/>
            </a:lnSpc>
          </a:pPr>
          <a:endParaRPr lang="en-US"/>
        </a:p>
      </dgm:t>
    </dgm:pt>
    <dgm:pt modelId="{0F970F8A-5C63-4CDC-9131-2BDDD5DA2C73}">
      <dgm:prSet/>
      <dgm:spPr/>
      <dgm:t>
        <a:bodyPr/>
        <a:lstStyle/>
        <a:p>
          <a:pPr>
            <a:lnSpc>
              <a:spcPct val="100000"/>
            </a:lnSpc>
          </a:pPr>
          <a:r>
            <a:rPr lang="en-US" dirty="0">
              <a:latin typeface="Times New Roman" panose="02020603050405020304" pitchFamily="18" charset="0"/>
              <a:cs typeface="Times New Roman" panose="02020603050405020304" pitchFamily="18" charset="0"/>
            </a:rPr>
            <a:t>This project is main aim </a:t>
          </a:r>
          <a:r>
            <a:rPr lang="en-US" dirty="0" err="1">
              <a:latin typeface="Times New Roman" panose="02020603050405020304" pitchFamily="18" charset="0"/>
              <a:cs typeface="Times New Roman" panose="02020603050405020304" pitchFamily="18" charset="0"/>
            </a:rPr>
            <a:t>object“data</a:t>
          </a:r>
          <a:r>
            <a:rPr lang="en-US" dirty="0">
              <a:latin typeface="Times New Roman" panose="02020603050405020304" pitchFamily="18" charset="0"/>
              <a:cs typeface="Times New Roman" panose="02020603050405020304" pitchFamily="18" charset="0"/>
            </a:rPr>
            <a:t> preprocess, visualize, and merge dataset for generating actionable insights.”</a:t>
          </a:r>
        </a:p>
      </dgm:t>
    </dgm:pt>
    <dgm:pt modelId="{942EE226-3D78-4792-9DCC-6F9BB9AFABE4}" type="parTrans" cxnId="{E1784416-16F4-42BB-81E7-65EF4F49BB9E}">
      <dgm:prSet/>
      <dgm:spPr/>
      <dgm:t>
        <a:bodyPr/>
        <a:lstStyle/>
        <a:p>
          <a:endParaRPr lang="en-US"/>
        </a:p>
      </dgm:t>
    </dgm:pt>
    <dgm:pt modelId="{AF167DB3-9146-47AD-A9BA-D1067B0D0119}" type="sibTrans" cxnId="{E1784416-16F4-42BB-81E7-65EF4F49BB9E}">
      <dgm:prSet/>
      <dgm:spPr/>
      <dgm:t>
        <a:bodyPr/>
        <a:lstStyle/>
        <a:p>
          <a:pPr>
            <a:lnSpc>
              <a:spcPct val="100000"/>
            </a:lnSpc>
          </a:pPr>
          <a:endParaRPr lang="en-US"/>
        </a:p>
      </dgm:t>
    </dgm:pt>
    <dgm:pt modelId="{5EBBDC0F-03B3-4C3A-80CD-8C12C05B7ECC}">
      <dgm:prSet/>
      <dgm:spPr/>
      <dgm:t>
        <a:bodyPr/>
        <a:lstStyle/>
        <a:p>
          <a:pPr>
            <a:lnSpc>
              <a:spcPct val="100000"/>
            </a:lnSpc>
          </a:pPr>
          <a:r>
            <a:rPr lang="en-US" b="1" dirty="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dgm:t>
    </dgm:pt>
    <dgm:pt modelId="{A1F1D0F7-D5AF-49F7-BBDE-1E6D6824BEA0}" type="parTrans" cxnId="{5DCCF25A-F310-4BCD-B2E2-B7AEB1D50BC0}">
      <dgm:prSet/>
      <dgm:spPr/>
      <dgm:t>
        <a:bodyPr/>
        <a:lstStyle/>
        <a:p>
          <a:endParaRPr lang="en-US"/>
        </a:p>
      </dgm:t>
    </dgm:pt>
    <dgm:pt modelId="{AA6BEF69-65B4-4498-BDD9-504F1D626B4E}" type="sibTrans" cxnId="{5DCCF25A-F310-4BCD-B2E2-B7AEB1D50BC0}">
      <dgm:prSet/>
      <dgm:spPr/>
      <dgm:t>
        <a:bodyPr/>
        <a:lstStyle/>
        <a:p>
          <a:pPr>
            <a:lnSpc>
              <a:spcPct val="100000"/>
            </a:lnSpc>
          </a:pPr>
          <a:endParaRPr lang="en-US"/>
        </a:p>
      </dgm:t>
    </dgm:pt>
    <dgm:pt modelId="{25714A1A-8AA9-4E7D-8AAD-2D25C9D25ACC}">
      <dgm:prSet/>
      <dgm:spPr/>
      <dgm:t>
        <a:bodyPr/>
        <a:lstStyle/>
        <a:p>
          <a:pPr>
            <a:lnSpc>
              <a:spcPct val="100000"/>
            </a:lnSpc>
          </a:pPr>
          <a:r>
            <a:rPr lang="en-US" dirty="0">
              <a:latin typeface="Times New Roman" panose="02020603050405020304" pitchFamily="18" charset="0"/>
              <a:cs typeface="Times New Roman" panose="02020603050405020304" pitchFamily="18" charset="0"/>
            </a:rPr>
            <a:t>Mention datasets used and their relevance</a:t>
          </a:r>
        </a:p>
      </dgm:t>
    </dgm:pt>
    <dgm:pt modelId="{9D1671C5-052C-45EE-B544-5C38839DDD61}" type="parTrans" cxnId="{10C9CB4E-B6E6-4318-8C76-96762AA6B6EB}">
      <dgm:prSet/>
      <dgm:spPr/>
      <dgm:t>
        <a:bodyPr/>
        <a:lstStyle/>
        <a:p>
          <a:endParaRPr lang="en-US"/>
        </a:p>
      </dgm:t>
    </dgm:pt>
    <dgm:pt modelId="{3A2FE4A7-EE62-4D6B-B7BB-96128D0502F6}" type="sibTrans" cxnId="{10C9CB4E-B6E6-4318-8C76-96762AA6B6EB}">
      <dgm:prSet/>
      <dgm:spPr/>
      <dgm:t>
        <a:bodyPr/>
        <a:lstStyle/>
        <a:p>
          <a:pPr>
            <a:lnSpc>
              <a:spcPct val="100000"/>
            </a:lnSpc>
          </a:pPr>
          <a:endParaRPr lang="en-US"/>
        </a:p>
      </dgm:t>
    </dgm:pt>
    <dgm:pt modelId="{3F81B7DB-433F-4195-AFA8-B7E2D25D6927}">
      <dgm:prSet/>
      <dgm:spPr/>
      <dgm:t>
        <a:bodyPr/>
        <a:lstStyle/>
        <a:p>
          <a:pPr>
            <a:lnSpc>
              <a:spcPct val="100000"/>
            </a:lnSpc>
          </a:pPr>
          <a:r>
            <a:rPr lang="en-US" dirty="0">
              <a:latin typeface="Times New Roman" panose="02020603050405020304" pitchFamily="18" charset="0"/>
              <a:cs typeface="Times New Roman" panose="02020603050405020304" pitchFamily="18" charset="0"/>
            </a:rPr>
            <a:t>Outline the key steps:</a:t>
          </a:r>
        </a:p>
      </dgm:t>
    </dgm:pt>
    <dgm:pt modelId="{2EB7E4F3-7509-4CC0-BE30-CB2C5BED9508}" type="parTrans" cxnId="{633CE5BE-7C0C-4518-A1A0-14B536A52175}">
      <dgm:prSet/>
      <dgm:spPr/>
      <dgm:t>
        <a:bodyPr/>
        <a:lstStyle/>
        <a:p>
          <a:endParaRPr lang="en-US"/>
        </a:p>
      </dgm:t>
    </dgm:pt>
    <dgm:pt modelId="{728C2631-2D53-4B70-ABAF-B32F40F6855F}" type="sibTrans" cxnId="{633CE5BE-7C0C-4518-A1A0-14B536A52175}">
      <dgm:prSet/>
      <dgm:spPr/>
      <dgm:t>
        <a:bodyPr/>
        <a:lstStyle/>
        <a:p>
          <a:pPr>
            <a:lnSpc>
              <a:spcPct val="100000"/>
            </a:lnSpc>
          </a:pPr>
          <a:endParaRPr lang="en-US"/>
        </a:p>
      </dgm:t>
    </dgm:pt>
    <dgm:pt modelId="{2B9D97D6-2730-4E79-B5F4-E2976DDF55C3}">
      <dgm:prSet/>
      <dgm:spPr/>
      <dgm:t>
        <a:bodyPr/>
        <a:lstStyle/>
        <a:p>
          <a:pPr>
            <a:lnSpc>
              <a:spcPct val="100000"/>
            </a:lnSpc>
          </a:pPr>
          <a:r>
            <a:rPr lang="en-US" dirty="0">
              <a:latin typeface="Times New Roman" panose="02020603050405020304" pitchFamily="18" charset="0"/>
              <a:cs typeface="Times New Roman" panose="02020603050405020304" pitchFamily="18" charset="0"/>
            </a:rPr>
            <a:t>Preprocessing, Visualization, and merging</a:t>
          </a:r>
        </a:p>
      </dgm:t>
    </dgm:pt>
    <dgm:pt modelId="{05892FAE-C01A-43BD-9D17-6515E518AF7F}" type="parTrans" cxnId="{3A53D4D7-6D38-43E1-B732-4DA712808C91}">
      <dgm:prSet/>
      <dgm:spPr/>
      <dgm:t>
        <a:bodyPr/>
        <a:lstStyle/>
        <a:p>
          <a:endParaRPr lang="en-US"/>
        </a:p>
      </dgm:t>
    </dgm:pt>
    <dgm:pt modelId="{5AE7B375-2AA5-4BB6-BAE4-731B6B26187E}" type="sibTrans" cxnId="{3A53D4D7-6D38-43E1-B732-4DA712808C91}">
      <dgm:prSet/>
      <dgm:spPr/>
      <dgm:t>
        <a:bodyPr/>
        <a:lstStyle/>
        <a:p>
          <a:endParaRPr lang="en-US"/>
        </a:p>
      </dgm:t>
    </dgm:pt>
    <dgm:pt modelId="{2D4B6872-9472-4C63-AFF5-7819C8BFFD9B}" type="pres">
      <dgm:prSet presAssocID="{8A978A3B-F557-40E0-BF83-DF45583A2785}" presName="root" presStyleCnt="0">
        <dgm:presLayoutVars>
          <dgm:dir/>
          <dgm:resizeHandles val="exact"/>
        </dgm:presLayoutVars>
      </dgm:prSet>
      <dgm:spPr/>
    </dgm:pt>
    <dgm:pt modelId="{C4E09363-E8E1-4C3C-B355-6D9CC2BFF0C7}" type="pres">
      <dgm:prSet presAssocID="{8A978A3B-F557-40E0-BF83-DF45583A2785}" presName="container" presStyleCnt="0">
        <dgm:presLayoutVars>
          <dgm:dir/>
          <dgm:resizeHandles val="exact"/>
        </dgm:presLayoutVars>
      </dgm:prSet>
      <dgm:spPr/>
    </dgm:pt>
    <dgm:pt modelId="{94C33A5B-1808-4118-A73F-301A05F0CA7E}" type="pres">
      <dgm:prSet presAssocID="{DAC236E4-234D-4886-A323-1B16ECD6E9B5}" presName="compNode" presStyleCnt="0"/>
      <dgm:spPr/>
    </dgm:pt>
    <dgm:pt modelId="{D33889D2-96C9-4948-8006-E51C0AEA4C93}" type="pres">
      <dgm:prSet presAssocID="{DAC236E4-234D-4886-A323-1B16ECD6E9B5}" presName="iconBgRect" presStyleLbl="bgShp" presStyleIdx="0" presStyleCnt="6"/>
      <dgm:spPr/>
    </dgm:pt>
    <dgm:pt modelId="{60E01C5D-D8C1-4ADA-99DA-67C2E6257C09}" type="pres">
      <dgm:prSet presAssocID="{DAC236E4-234D-4886-A323-1B16ECD6E9B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D43060B8-AF7C-44F1-929F-12152D838483}" type="pres">
      <dgm:prSet presAssocID="{DAC236E4-234D-4886-A323-1B16ECD6E9B5}" presName="spaceRect" presStyleCnt="0"/>
      <dgm:spPr/>
    </dgm:pt>
    <dgm:pt modelId="{8CFD7F4D-F1E6-4232-B5E9-6AE1E45339DD}" type="pres">
      <dgm:prSet presAssocID="{DAC236E4-234D-4886-A323-1B16ECD6E9B5}" presName="textRect" presStyleLbl="revTx" presStyleIdx="0" presStyleCnt="6">
        <dgm:presLayoutVars>
          <dgm:chMax val="1"/>
          <dgm:chPref val="1"/>
        </dgm:presLayoutVars>
      </dgm:prSet>
      <dgm:spPr/>
    </dgm:pt>
    <dgm:pt modelId="{1BB042FB-40B5-47F7-874F-EC36D18A1E94}" type="pres">
      <dgm:prSet presAssocID="{C7274B38-A56B-4DC5-A2DA-016F4E20ABF8}" presName="sibTrans" presStyleLbl="sibTrans2D1" presStyleIdx="0" presStyleCnt="0"/>
      <dgm:spPr/>
    </dgm:pt>
    <dgm:pt modelId="{360E2AA0-A7C0-4407-BFE9-99B11FF17C4A}" type="pres">
      <dgm:prSet presAssocID="{0F970F8A-5C63-4CDC-9131-2BDDD5DA2C73}" presName="compNode" presStyleCnt="0"/>
      <dgm:spPr/>
    </dgm:pt>
    <dgm:pt modelId="{E295C879-FEFA-4535-819D-6D76F2DA4D7A}" type="pres">
      <dgm:prSet presAssocID="{0F970F8A-5C63-4CDC-9131-2BDDD5DA2C73}" presName="iconBgRect" presStyleLbl="bgShp" presStyleIdx="1" presStyleCnt="6"/>
      <dgm:spPr/>
    </dgm:pt>
    <dgm:pt modelId="{9AC40932-B4A7-42F8-86DF-69E2B197B615}" type="pres">
      <dgm:prSet presAssocID="{0F970F8A-5C63-4CDC-9131-2BDDD5DA2C7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9F9418A-C563-476F-88A0-1E05780C0D15}" type="pres">
      <dgm:prSet presAssocID="{0F970F8A-5C63-4CDC-9131-2BDDD5DA2C73}" presName="spaceRect" presStyleCnt="0"/>
      <dgm:spPr/>
    </dgm:pt>
    <dgm:pt modelId="{F9AF5EE0-4324-424A-9278-C89301A9E68E}" type="pres">
      <dgm:prSet presAssocID="{0F970F8A-5C63-4CDC-9131-2BDDD5DA2C73}" presName="textRect" presStyleLbl="revTx" presStyleIdx="1" presStyleCnt="6">
        <dgm:presLayoutVars>
          <dgm:chMax val="1"/>
          <dgm:chPref val="1"/>
        </dgm:presLayoutVars>
      </dgm:prSet>
      <dgm:spPr/>
    </dgm:pt>
    <dgm:pt modelId="{D151CECB-A553-49A0-A9C2-FDF80669712C}" type="pres">
      <dgm:prSet presAssocID="{AF167DB3-9146-47AD-A9BA-D1067B0D0119}" presName="sibTrans" presStyleLbl="sibTrans2D1" presStyleIdx="0" presStyleCnt="0"/>
      <dgm:spPr/>
    </dgm:pt>
    <dgm:pt modelId="{CDE63123-19DC-465A-8D39-1AE9ED798DD2}" type="pres">
      <dgm:prSet presAssocID="{5EBBDC0F-03B3-4C3A-80CD-8C12C05B7ECC}" presName="compNode" presStyleCnt="0"/>
      <dgm:spPr/>
    </dgm:pt>
    <dgm:pt modelId="{65BC6754-3644-4A0D-995A-B3C2973F0623}" type="pres">
      <dgm:prSet presAssocID="{5EBBDC0F-03B3-4C3A-80CD-8C12C05B7ECC}" presName="iconBgRect" presStyleLbl="bgShp" presStyleIdx="2" presStyleCnt="6"/>
      <dgm:spPr/>
    </dgm:pt>
    <dgm:pt modelId="{E1D8730D-7E06-40FB-BCD5-04203DA40C4F}" type="pres">
      <dgm:prSet presAssocID="{5EBBDC0F-03B3-4C3A-80CD-8C12C05B7EC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E79B64A-F146-4F09-B97E-247B229F336E}" type="pres">
      <dgm:prSet presAssocID="{5EBBDC0F-03B3-4C3A-80CD-8C12C05B7ECC}" presName="spaceRect" presStyleCnt="0"/>
      <dgm:spPr/>
    </dgm:pt>
    <dgm:pt modelId="{C1686EF0-06C0-49F0-8335-EF7FB832E63E}" type="pres">
      <dgm:prSet presAssocID="{5EBBDC0F-03B3-4C3A-80CD-8C12C05B7ECC}" presName="textRect" presStyleLbl="revTx" presStyleIdx="2" presStyleCnt="6">
        <dgm:presLayoutVars>
          <dgm:chMax val="1"/>
          <dgm:chPref val="1"/>
        </dgm:presLayoutVars>
      </dgm:prSet>
      <dgm:spPr/>
    </dgm:pt>
    <dgm:pt modelId="{201F5654-A365-4C52-A855-05C09DE7AC1D}" type="pres">
      <dgm:prSet presAssocID="{AA6BEF69-65B4-4498-BDD9-504F1D626B4E}" presName="sibTrans" presStyleLbl="sibTrans2D1" presStyleIdx="0" presStyleCnt="0"/>
      <dgm:spPr/>
    </dgm:pt>
    <dgm:pt modelId="{0C5F51CF-5720-4B94-8DEC-6527FAFE1C57}" type="pres">
      <dgm:prSet presAssocID="{25714A1A-8AA9-4E7D-8AAD-2D25C9D25ACC}" presName="compNode" presStyleCnt="0"/>
      <dgm:spPr/>
    </dgm:pt>
    <dgm:pt modelId="{7B4451FA-A359-40E3-848B-31963FA8C479}" type="pres">
      <dgm:prSet presAssocID="{25714A1A-8AA9-4E7D-8AAD-2D25C9D25ACC}" presName="iconBgRect" presStyleLbl="bgShp" presStyleIdx="3" presStyleCnt="6"/>
      <dgm:spPr/>
    </dgm:pt>
    <dgm:pt modelId="{833FB59E-F48B-4BBB-BC64-152EF1BB95DB}" type="pres">
      <dgm:prSet presAssocID="{25714A1A-8AA9-4E7D-8AAD-2D25C9D25AC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0D2741C-C14B-4393-8CE7-F587B8702A5C}" type="pres">
      <dgm:prSet presAssocID="{25714A1A-8AA9-4E7D-8AAD-2D25C9D25ACC}" presName="spaceRect" presStyleCnt="0"/>
      <dgm:spPr/>
    </dgm:pt>
    <dgm:pt modelId="{630872C1-FD5A-4BB6-997F-4E3A285B72E4}" type="pres">
      <dgm:prSet presAssocID="{25714A1A-8AA9-4E7D-8AAD-2D25C9D25ACC}" presName="textRect" presStyleLbl="revTx" presStyleIdx="3" presStyleCnt="6">
        <dgm:presLayoutVars>
          <dgm:chMax val="1"/>
          <dgm:chPref val="1"/>
        </dgm:presLayoutVars>
      </dgm:prSet>
      <dgm:spPr/>
    </dgm:pt>
    <dgm:pt modelId="{5BFF33D1-7665-4A21-A7C2-52D71CB21673}" type="pres">
      <dgm:prSet presAssocID="{3A2FE4A7-EE62-4D6B-B7BB-96128D0502F6}" presName="sibTrans" presStyleLbl="sibTrans2D1" presStyleIdx="0" presStyleCnt="0"/>
      <dgm:spPr/>
    </dgm:pt>
    <dgm:pt modelId="{8CDA21A0-2E75-4DCD-834F-D1BCDF67FC62}" type="pres">
      <dgm:prSet presAssocID="{3F81B7DB-433F-4195-AFA8-B7E2D25D6927}" presName="compNode" presStyleCnt="0"/>
      <dgm:spPr/>
    </dgm:pt>
    <dgm:pt modelId="{48361FCF-731F-4E6B-BFD9-1BB53073EEB1}" type="pres">
      <dgm:prSet presAssocID="{3F81B7DB-433F-4195-AFA8-B7E2D25D6927}" presName="iconBgRect" presStyleLbl="bgShp" presStyleIdx="4" presStyleCnt="6"/>
      <dgm:spPr/>
    </dgm:pt>
    <dgm:pt modelId="{98B76467-B9AE-445A-9511-35B407B90B35}" type="pres">
      <dgm:prSet presAssocID="{3F81B7DB-433F-4195-AFA8-B7E2D25D692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ey"/>
        </a:ext>
      </dgm:extLst>
    </dgm:pt>
    <dgm:pt modelId="{61755C37-6EF7-4F81-BD46-0470B2292C25}" type="pres">
      <dgm:prSet presAssocID="{3F81B7DB-433F-4195-AFA8-B7E2D25D6927}" presName="spaceRect" presStyleCnt="0"/>
      <dgm:spPr/>
    </dgm:pt>
    <dgm:pt modelId="{97702C06-6CC4-4B05-89CB-ECEDEAB9AADF}" type="pres">
      <dgm:prSet presAssocID="{3F81B7DB-433F-4195-AFA8-B7E2D25D6927}" presName="textRect" presStyleLbl="revTx" presStyleIdx="4" presStyleCnt="6">
        <dgm:presLayoutVars>
          <dgm:chMax val="1"/>
          <dgm:chPref val="1"/>
        </dgm:presLayoutVars>
      </dgm:prSet>
      <dgm:spPr/>
    </dgm:pt>
    <dgm:pt modelId="{F1F0864B-A19F-4AF0-A069-0A9B71C55A0D}" type="pres">
      <dgm:prSet presAssocID="{728C2631-2D53-4B70-ABAF-B32F40F6855F}" presName="sibTrans" presStyleLbl="sibTrans2D1" presStyleIdx="0" presStyleCnt="0"/>
      <dgm:spPr/>
    </dgm:pt>
    <dgm:pt modelId="{7F377BCE-62D4-4D3A-A16D-2C73155C672E}" type="pres">
      <dgm:prSet presAssocID="{2B9D97D6-2730-4E79-B5F4-E2976DDF55C3}" presName="compNode" presStyleCnt="0"/>
      <dgm:spPr/>
    </dgm:pt>
    <dgm:pt modelId="{B1CAB7CE-371A-4C5F-976B-3FBFA09A8AF2}" type="pres">
      <dgm:prSet presAssocID="{2B9D97D6-2730-4E79-B5F4-E2976DDF55C3}" presName="iconBgRect" presStyleLbl="bgShp" presStyleIdx="5" presStyleCnt="6"/>
      <dgm:spPr/>
    </dgm:pt>
    <dgm:pt modelId="{FA0766EB-7F36-43C4-956C-758560C41955}" type="pres">
      <dgm:prSet presAssocID="{2B9D97D6-2730-4E79-B5F4-E2976DDF55C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orkflow"/>
        </a:ext>
      </dgm:extLst>
    </dgm:pt>
    <dgm:pt modelId="{A1875046-6F16-4A7F-89A1-6BBE9D1497FE}" type="pres">
      <dgm:prSet presAssocID="{2B9D97D6-2730-4E79-B5F4-E2976DDF55C3}" presName="spaceRect" presStyleCnt="0"/>
      <dgm:spPr/>
    </dgm:pt>
    <dgm:pt modelId="{F497F24A-5664-4997-975C-8821F9CDFC68}" type="pres">
      <dgm:prSet presAssocID="{2B9D97D6-2730-4E79-B5F4-E2976DDF55C3}" presName="textRect" presStyleLbl="revTx" presStyleIdx="5" presStyleCnt="6">
        <dgm:presLayoutVars>
          <dgm:chMax val="1"/>
          <dgm:chPref val="1"/>
        </dgm:presLayoutVars>
      </dgm:prSet>
      <dgm:spPr/>
    </dgm:pt>
  </dgm:ptLst>
  <dgm:cxnLst>
    <dgm:cxn modelId="{E1784416-16F4-42BB-81E7-65EF4F49BB9E}" srcId="{8A978A3B-F557-40E0-BF83-DF45583A2785}" destId="{0F970F8A-5C63-4CDC-9131-2BDDD5DA2C73}" srcOrd="1" destOrd="0" parTransId="{942EE226-3D78-4792-9DCC-6F9BB9AFABE4}" sibTransId="{AF167DB3-9146-47AD-A9BA-D1067B0D0119}"/>
    <dgm:cxn modelId="{4C51522E-7E94-4CCD-AA81-1C9AFB028799}" type="presOf" srcId="{C7274B38-A56B-4DC5-A2DA-016F4E20ABF8}" destId="{1BB042FB-40B5-47F7-874F-EC36D18A1E94}" srcOrd="0" destOrd="0" presId="urn:microsoft.com/office/officeart/2018/2/layout/IconCircleList"/>
    <dgm:cxn modelId="{0C2B5933-165D-4CD8-B2E0-DD7DAD8CDBB6}" type="presOf" srcId="{DAC236E4-234D-4886-A323-1B16ECD6E9B5}" destId="{8CFD7F4D-F1E6-4232-B5E9-6AE1E45339DD}" srcOrd="0" destOrd="0" presId="urn:microsoft.com/office/officeart/2018/2/layout/IconCircleList"/>
    <dgm:cxn modelId="{AC5B7735-5C9B-451B-9DA2-5539FD394EE7}" type="presOf" srcId="{AA6BEF69-65B4-4498-BDD9-504F1D626B4E}" destId="{201F5654-A365-4C52-A855-05C09DE7AC1D}" srcOrd="0" destOrd="0" presId="urn:microsoft.com/office/officeart/2018/2/layout/IconCircleList"/>
    <dgm:cxn modelId="{DAEC6D62-A064-47E2-A652-C4EC16DE0205}" type="presOf" srcId="{8A978A3B-F557-40E0-BF83-DF45583A2785}" destId="{2D4B6872-9472-4C63-AFF5-7819C8BFFD9B}" srcOrd="0" destOrd="0" presId="urn:microsoft.com/office/officeart/2018/2/layout/IconCircleList"/>
    <dgm:cxn modelId="{82B88168-F4D3-4CC1-AA41-068D76A358A8}" srcId="{8A978A3B-F557-40E0-BF83-DF45583A2785}" destId="{DAC236E4-234D-4886-A323-1B16ECD6E9B5}" srcOrd="0" destOrd="0" parTransId="{E9954508-7178-4C1E-86F7-1A19B6929AA6}" sibTransId="{C7274B38-A56B-4DC5-A2DA-016F4E20ABF8}"/>
    <dgm:cxn modelId="{10C9CB4E-B6E6-4318-8C76-96762AA6B6EB}" srcId="{8A978A3B-F557-40E0-BF83-DF45583A2785}" destId="{25714A1A-8AA9-4E7D-8AAD-2D25C9D25ACC}" srcOrd="3" destOrd="0" parTransId="{9D1671C5-052C-45EE-B544-5C38839DDD61}" sibTransId="{3A2FE4A7-EE62-4D6B-B7BB-96128D0502F6}"/>
    <dgm:cxn modelId="{30480553-AD33-40F1-BA6B-28D32115FB70}" type="presOf" srcId="{2B9D97D6-2730-4E79-B5F4-E2976DDF55C3}" destId="{F497F24A-5664-4997-975C-8821F9CDFC68}" srcOrd="0" destOrd="0" presId="urn:microsoft.com/office/officeart/2018/2/layout/IconCircleList"/>
    <dgm:cxn modelId="{5DCCF25A-F310-4BCD-B2E2-B7AEB1D50BC0}" srcId="{8A978A3B-F557-40E0-BF83-DF45583A2785}" destId="{5EBBDC0F-03B3-4C3A-80CD-8C12C05B7ECC}" srcOrd="2" destOrd="0" parTransId="{A1F1D0F7-D5AF-49F7-BBDE-1E6D6824BEA0}" sibTransId="{AA6BEF69-65B4-4498-BDD9-504F1D626B4E}"/>
    <dgm:cxn modelId="{B75901A5-0DCB-43A3-A275-B0923149EBA2}" type="presOf" srcId="{AF167DB3-9146-47AD-A9BA-D1067B0D0119}" destId="{D151CECB-A553-49A0-A9C2-FDF80669712C}" srcOrd="0" destOrd="0" presId="urn:microsoft.com/office/officeart/2018/2/layout/IconCircleList"/>
    <dgm:cxn modelId="{667FCDAE-5823-42FC-88D2-ADBC8BBB84FD}" type="presOf" srcId="{0F970F8A-5C63-4CDC-9131-2BDDD5DA2C73}" destId="{F9AF5EE0-4324-424A-9278-C89301A9E68E}" srcOrd="0" destOrd="0" presId="urn:microsoft.com/office/officeart/2018/2/layout/IconCircleList"/>
    <dgm:cxn modelId="{C72A78BC-85E8-4743-B439-A3586A5D76C4}" type="presOf" srcId="{3F81B7DB-433F-4195-AFA8-B7E2D25D6927}" destId="{97702C06-6CC4-4B05-89CB-ECEDEAB9AADF}" srcOrd="0" destOrd="0" presId="urn:microsoft.com/office/officeart/2018/2/layout/IconCircleList"/>
    <dgm:cxn modelId="{633CE5BE-7C0C-4518-A1A0-14B536A52175}" srcId="{8A978A3B-F557-40E0-BF83-DF45583A2785}" destId="{3F81B7DB-433F-4195-AFA8-B7E2D25D6927}" srcOrd="4" destOrd="0" parTransId="{2EB7E4F3-7509-4CC0-BE30-CB2C5BED9508}" sibTransId="{728C2631-2D53-4B70-ABAF-B32F40F6855F}"/>
    <dgm:cxn modelId="{111AA5D3-0F13-4DFD-B8D1-B55AB95ADD52}" type="presOf" srcId="{3A2FE4A7-EE62-4D6B-B7BB-96128D0502F6}" destId="{5BFF33D1-7665-4A21-A7C2-52D71CB21673}" srcOrd="0" destOrd="0" presId="urn:microsoft.com/office/officeart/2018/2/layout/IconCircleList"/>
    <dgm:cxn modelId="{3A53D4D7-6D38-43E1-B732-4DA712808C91}" srcId="{8A978A3B-F557-40E0-BF83-DF45583A2785}" destId="{2B9D97D6-2730-4E79-B5F4-E2976DDF55C3}" srcOrd="5" destOrd="0" parTransId="{05892FAE-C01A-43BD-9D17-6515E518AF7F}" sibTransId="{5AE7B375-2AA5-4BB6-BAE4-731B6B26187E}"/>
    <dgm:cxn modelId="{CF19AADA-3641-4B2B-9589-C538E4993152}" type="presOf" srcId="{25714A1A-8AA9-4E7D-8AAD-2D25C9D25ACC}" destId="{630872C1-FD5A-4BB6-997F-4E3A285B72E4}" srcOrd="0" destOrd="0" presId="urn:microsoft.com/office/officeart/2018/2/layout/IconCircleList"/>
    <dgm:cxn modelId="{DE3A3FE1-ACA7-416D-BBA4-6B53E2FD6149}" type="presOf" srcId="{728C2631-2D53-4B70-ABAF-B32F40F6855F}" destId="{F1F0864B-A19F-4AF0-A069-0A9B71C55A0D}" srcOrd="0" destOrd="0" presId="urn:microsoft.com/office/officeart/2018/2/layout/IconCircleList"/>
    <dgm:cxn modelId="{99295DE8-CE95-4265-B582-AC4A3881E87B}" type="presOf" srcId="{5EBBDC0F-03B3-4C3A-80CD-8C12C05B7ECC}" destId="{C1686EF0-06C0-49F0-8335-EF7FB832E63E}" srcOrd="0" destOrd="0" presId="urn:microsoft.com/office/officeart/2018/2/layout/IconCircleList"/>
    <dgm:cxn modelId="{D72AA68F-3051-4F3B-9161-0F2C45F16322}" type="presParOf" srcId="{2D4B6872-9472-4C63-AFF5-7819C8BFFD9B}" destId="{C4E09363-E8E1-4C3C-B355-6D9CC2BFF0C7}" srcOrd="0" destOrd="0" presId="urn:microsoft.com/office/officeart/2018/2/layout/IconCircleList"/>
    <dgm:cxn modelId="{471FA38F-8A1E-4AFA-9AF1-FDD5E4BC0493}" type="presParOf" srcId="{C4E09363-E8E1-4C3C-B355-6D9CC2BFF0C7}" destId="{94C33A5B-1808-4118-A73F-301A05F0CA7E}" srcOrd="0" destOrd="0" presId="urn:microsoft.com/office/officeart/2018/2/layout/IconCircleList"/>
    <dgm:cxn modelId="{C221F4F8-4B6E-4E83-841E-DB1E0F2F730C}" type="presParOf" srcId="{94C33A5B-1808-4118-A73F-301A05F0CA7E}" destId="{D33889D2-96C9-4948-8006-E51C0AEA4C93}" srcOrd="0" destOrd="0" presId="urn:microsoft.com/office/officeart/2018/2/layout/IconCircleList"/>
    <dgm:cxn modelId="{E165112A-C003-4090-A047-13A9EB5ADF92}" type="presParOf" srcId="{94C33A5B-1808-4118-A73F-301A05F0CA7E}" destId="{60E01C5D-D8C1-4ADA-99DA-67C2E6257C09}" srcOrd="1" destOrd="0" presId="urn:microsoft.com/office/officeart/2018/2/layout/IconCircleList"/>
    <dgm:cxn modelId="{B5319EBF-AF29-4BF8-8359-A84000DE9C1F}" type="presParOf" srcId="{94C33A5B-1808-4118-A73F-301A05F0CA7E}" destId="{D43060B8-AF7C-44F1-929F-12152D838483}" srcOrd="2" destOrd="0" presId="urn:microsoft.com/office/officeart/2018/2/layout/IconCircleList"/>
    <dgm:cxn modelId="{7BFC635B-0366-4AC0-8D09-EC482F8CDCBB}" type="presParOf" srcId="{94C33A5B-1808-4118-A73F-301A05F0CA7E}" destId="{8CFD7F4D-F1E6-4232-B5E9-6AE1E45339DD}" srcOrd="3" destOrd="0" presId="urn:microsoft.com/office/officeart/2018/2/layout/IconCircleList"/>
    <dgm:cxn modelId="{592101E6-2A4C-43EE-9960-1FC4FC74B618}" type="presParOf" srcId="{C4E09363-E8E1-4C3C-B355-6D9CC2BFF0C7}" destId="{1BB042FB-40B5-47F7-874F-EC36D18A1E94}" srcOrd="1" destOrd="0" presId="urn:microsoft.com/office/officeart/2018/2/layout/IconCircleList"/>
    <dgm:cxn modelId="{BACBBB76-CF17-4E99-8FA5-0AB185573C5F}" type="presParOf" srcId="{C4E09363-E8E1-4C3C-B355-6D9CC2BFF0C7}" destId="{360E2AA0-A7C0-4407-BFE9-99B11FF17C4A}" srcOrd="2" destOrd="0" presId="urn:microsoft.com/office/officeart/2018/2/layout/IconCircleList"/>
    <dgm:cxn modelId="{AA1392D2-A762-4E4E-B28B-E33EDF41C2C1}" type="presParOf" srcId="{360E2AA0-A7C0-4407-BFE9-99B11FF17C4A}" destId="{E295C879-FEFA-4535-819D-6D76F2DA4D7A}" srcOrd="0" destOrd="0" presId="urn:microsoft.com/office/officeart/2018/2/layout/IconCircleList"/>
    <dgm:cxn modelId="{C6DE7EBD-FD73-4D24-98C8-26A5014AD249}" type="presParOf" srcId="{360E2AA0-A7C0-4407-BFE9-99B11FF17C4A}" destId="{9AC40932-B4A7-42F8-86DF-69E2B197B615}" srcOrd="1" destOrd="0" presId="urn:microsoft.com/office/officeart/2018/2/layout/IconCircleList"/>
    <dgm:cxn modelId="{82870B5B-6158-4BD8-99AA-1829B7DFB34C}" type="presParOf" srcId="{360E2AA0-A7C0-4407-BFE9-99B11FF17C4A}" destId="{99F9418A-C563-476F-88A0-1E05780C0D15}" srcOrd="2" destOrd="0" presId="urn:microsoft.com/office/officeart/2018/2/layout/IconCircleList"/>
    <dgm:cxn modelId="{DD0CCBCC-65F8-4D59-B8DD-5C7C10B05472}" type="presParOf" srcId="{360E2AA0-A7C0-4407-BFE9-99B11FF17C4A}" destId="{F9AF5EE0-4324-424A-9278-C89301A9E68E}" srcOrd="3" destOrd="0" presId="urn:microsoft.com/office/officeart/2018/2/layout/IconCircleList"/>
    <dgm:cxn modelId="{825B05CC-D23D-41D8-AC0A-CA021FD60512}" type="presParOf" srcId="{C4E09363-E8E1-4C3C-B355-6D9CC2BFF0C7}" destId="{D151CECB-A553-49A0-A9C2-FDF80669712C}" srcOrd="3" destOrd="0" presId="urn:microsoft.com/office/officeart/2018/2/layout/IconCircleList"/>
    <dgm:cxn modelId="{13A212A1-A391-416F-9F39-8D1E75734644}" type="presParOf" srcId="{C4E09363-E8E1-4C3C-B355-6D9CC2BFF0C7}" destId="{CDE63123-19DC-465A-8D39-1AE9ED798DD2}" srcOrd="4" destOrd="0" presId="urn:microsoft.com/office/officeart/2018/2/layout/IconCircleList"/>
    <dgm:cxn modelId="{9CC706EE-BF43-4277-98EA-93762D359FB9}" type="presParOf" srcId="{CDE63123-19DC-465A-8D39-1AE9ED798DD2}" destId="{65BC6754-3644-4A0D-995A-B3C2973F0623}" srcOrd="0" destOrd="0" presId="urn:microsoft.com/office/officeart/2018/2/layout/IconCircleList"/>
    <dgm:cxn modelId="{81102DEC-4923-4DD1-B28E-E166361CAD6B}" type="presParOf" srcId="{CDE63123-19DC-465A-8D39-1AE9ED798DD2}" destId="{E1D8730D-7E06-40FB-BCD5-04203DA40C4F}" srcOrd="1" destOrd="0" presId="urn:microsoft.com/office/officeart/2018/2/layout/IconCircleList"/>
    <dgm:cxn modelId="{C62F200E-14CA-46EC-AAAD-F1D4FEBC5372}" type="presParOf" srcId="{CDE63123-19DC-465A-8D39-1AE9ED798DD2}" destId="{AE79B64A-F146-4F09-B97E-247B229F336E}" srcOrd="2" destOrd="0" presId="urn:microsoft.com/office/officeart/2018/2/layout/IconCircleList"/>
    <dgm:cxn modelId="{6D61E7FE-238D-4AB4-9C04-63FD5D3114DB}" type="presParOf" srcId="{CDE63123-19DC-465A-8D39-1AE9ED798DD2}" destId="{C1686EF0-06C0-49F0-8335-EF7FB832E63E}" srcOrd="3" destOrd="0" presId="urn:microsoft.com/office/officeart/2018/2/layout/IconCircleList"/>
    <dgm:cxn modelId="{2A27DE2D-EA61-45EB-BC85-819499C73B49}" type="presParOf" srcId="{C4E09363-E8E1-4C3C-B355-6D9CC2BFF0C7}" destId="{201F5654-A365-4C52-A855-05C09DE7AC1D}" srcOrd="5" destOrd="0" presId="urn:microsoft.com/office/officeart/2018/2/layout/IconCircleList"/>
    <dgm:cxn modelId="{A4538E66-B19D-429C-B471-A25C21E720C1}" type="presParOf" srcId="{C4E09363-E8E1-4C3C-B355-6D9CC2BFF0C7}" destId="{0C5F51CF-5720-4B94-8DEC-6527FAFE1C57}" srcOrd="6" destOrd="0" presId="urn:microsoft.com/office/officeart/2018/2/layout/IconCircleList"/>
    <dgm:cxn modelId="{2168DDA3-FD8B-44C5-8399-422E008D1A91}" type="presParOf" srcId="{0C5F51CF-5720-4B94-8DEC-6527FAFE1C57}" destId="{7B4451FA-A359-40E3-848B-31963FA8C479}" srcOrd="0" destOrd="0" presId="urn:microsoft.com/office/officeart/2018/2/layout/IconCircleList"/>
    <dgm:cxn modelId="{D03AAF24-923C-4248-83E2-5338B93FBE73}" type="presParOf" srcId="{0C5F51CF-5720-4B94-8DEC-6527FAFE1C57}" destId="{833FB59E-F48B-4BBB-BC64-152EF1BB95DB}" srcOrd="1" destOrd="0" presId="urn:microsoft.com/office/officeart/2018/2/layout/IconCircleList"/>
    <dgm:cxn modelId="{BC69004D-8A7C-4586-9144-E9B9730BEC47}" type="presParOf" srcId="{0C5F51CF-5720-4B94-8DEC-6527FAFE1C57}" destId="{F0D2741C-C14B-4393-8CE7-F587B8702A5C}" srcOrd="2" destOrd="0" presId="urn:microsoft.com/office/officeart/2018/2/layout/IconCircleList"/>
    <dgm:cxn modelId="{51819EDA-5F85-4246-ADFD-E7FEA54D91D1}" type="presParOf" srcId="{0C5F51CF-5720-4B94-8DEC-6527FAFE1C57}" destId="{630872C1-FD5A-4BB6-997F-4E3A285B72E4}" srcOrd="3" destOrd="0" presId="urn:microsoft.com/office/officeart/2018/2/layout/IconCircleList"/>
    <dgm:cxn modelId="{6044F3A3-3214-4B4E-BB13-2750659EC018}" type="presParOf" srcId="{C4E09363-E8E1-4C3C-B355-6D9CC2BFF0C7}" destId="{5BFF33D1-7665-4A21-A7C2-52D71CB21673}" srcOrd="7" destOrd="0" presId="urn:microsoft.com/office/officeart/2018/2/layout/IconCircleList"/>
    <dgm:cxn modelId="{5FDCBD95-4543-4212-8002-13262E40312E}" type="presParOf" srcId="{C4E09363-E8E1-4C3C-B355-6D9CC2BFF0C7}" destId="{8CDA21A0-2E75-4DCD-834F-D1BCDF67FC62}" srcOrd="8" destOrd="0" presId="urn:microsoft.com/office/officeart/2018/2/layout/IconCircleList"/>
    <dgm:cxn modelId="{570ECDE7-49D2-40F8-A3F1-AE1C14DF7039}" type="presParOf" srcId="{8CDA21A0-2E75-4DCD-834F-D1BCDF67FC62}" destId="{48361FCF-731F-4E6B-BFD9-1BB53073EEB1}" srcOrd="0" destOrd="0" presId="urn:microsoft.com/office/officeart/2018/2/layout/IconCircleList"/>
    <dgm:cxn modelId="{E21E5F0A-56D4-486E-B6AD-6D54B59B3BE1}" type="presParOf" srcId="{8CDA21A0-2E75-4DCD-834F-D1BCDF67FC62}" destId="{98B76467-B9AE-445A-9511-35B407B90B35}" srcOrd="1" destOrd="0" presId="urn:microsoft.com/office/officeart/2018/2/layout/IconCircleList"/>
    <dgm:cxn modelId="{19C962C4-DFCD-44A4-AE79-FBC8293C434A}" type="presParOf" srcId="{8CDA21A0-2E75-4DCD-834F-D1BCDF67FC62}" destId="{61755C37-6EF7-4F81-BD46-0470B2292C25}" srcOrd="2" destOrd="0" presId="urn:microsoft.com/office/officeart/2018/2/layout/IconCircleList"/>
    <dgm:cxn modelId="{696F33E7-811D-4839-90AF-4F2463E0764F}" type="presParOf" srcId="{8CDA21A0-2E75-4DCD-834F-D1BCDF67FC62}" destId="{97702C06-6CC4-4B05-89CB-ECEDEAB9AADF}" srcOrd="3" destOrd="0" presId="urn:microsoft.com/office/officeart/2018/2/layout/IconCircleList"/>
    <dgm:cxn modelId="{81E5C0FD-D325-4102-8D3F-C7F2A4DF1EFF}" type="presParOf" srcId="{C4E09363-E8E1-4C3C-B355-6D9CC2BFF0C7}" destId="{F1F0864B-A19F-4AF0-A069-0A9B71C55A0D}" srcOrd="9" destOrd="0" presId="urn:microsoft.com/office/officeart/2018/2/layout/IconCircleList"/>
    <dgm:cxn modelId="{590FE422-BA12-467A-B72D-AAC831FF0AF7}" type="presParOf" srcId="{C4E09363-E8E1-4C3C-B355-6D9CC2BFF0C7}" destId="{7F377BCE-62D4-4D3A-A16D-2C73155C672E}" srcOrd="10" destOrd="0" presId="urn:microsoft.com/office/officeart/2018/2/layout/IconCircleList"/>
    <dgm:cxn modelId="{82F02588-5259-4D56-A17C-06828EC3C857}" type="presParOf" srcId="{7F377BCE-62D4-4D3A-A16D-2C73155C672E}" destId="{B1CAB7CE-371A-4C5F-976B-3FBFA09A8AF2}" srcOrd="0" destOrd="0" presId="urn:microsoft.com/office/officeart/2018/2/layout/IconCircleList"/>
    <dgm:cxn modelId="{FFD37B8D-95FF-4A97-8581-455C1D389422}" type="presParOf" srcId="{7F377BCE-62D4-4D3A-A16D-2C73155C672E}" destId="{FA0766EB-7F36-43C4-956C-758560C41955}" srcOrd="1" destOrd="0" presId="urn:microsoft.com/office/officeart/2018/2/layout/IconCircleList"/>
    <dgm:cxn modelId="{23AD7FF1-71AE-494F-AA3D-27AFD0123F00}" type="presParOf" srcId="{7F377BCE-62D4-4D3A-A16D-2C73155C672E}" destId="{A1875046-6F16-4A7F-89A1-6BBE9D1497FE}" srcOrd="2" destOrd="0" presId="urn:microsoft.com/office/officeart/2018/2/layout/IconCircleList"/>
    <dgm:cxn modelId="{FE850988-6254-4283-96C1-099FFBBBD1A6}" type="presParOf" srcId="{7F377BCE-62D4-4D3A-A16D-2C73155C672E}" destId="{F497F24A-5664-4997-975C-8821F9CDFC6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889D2-96C9-4948-8006-E51C0AEA4C93}">
      <dsp:nvSpPr>
        <dsp:cNvPr id="0" name=""/>
        <dsp:cNvSpPr/>
      </dsp:nvSpPr>
      <dsp:spPr>
        <a:xfrm>
          <a:off x="3367" y="466602"/>
          <a:ext cx="887942" cy="88794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E01C5D-D8C1-4ADA-99DA-67C2E6257C09}">
      <dsp:nvSpPr>
        <dsp:cNvPr id="0" name=""/>
        <dsp:cNvSpPr/>
      </dsp:nvSpPr>
      <dsp:spPr>
        <a:xfrm>
          <a:off x="189835" y="653070"/>
          <a:ext cx="515006" cy="515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D7F4D-F1E6-4232-B5E9-6AE1E45339DD}">
      <dsp:nvSpPr>
        <dsp:cNvPr id="0" name=""/>
        <dsp:cNvSpPr/>
      </dsp:nvSpPr>
      <dsp:spPr>
        <a:xfrm>
          <a:off x="1081583" y="466602"/>
          <a:ext cx="2093007"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Objective:</a:t>
          </a:r>
          <a:endParaRPr lang="en-US" sz="1300" kern="1200" dirty="0">
            <a:latin typeface="Times New Roman" panose="02020603050405020304" pitchFamily="18" charset="0"/>
            <a:cs typeface="Times New Roman" panose="02020603050405020304" pitchFamily="18" charset="0"/>
          </a:endParaRPr>
        </a:p>
      </dsp:txBody>
      <dsp:txXfrm>
        <a:off x="1081583" y="466602"/>
        <a:ext cx="2093007" cy="887942"/>
      </dsp:txXfrm>
    </dsp:sp>
    <dsp:sp modelId="{E295C879-FEFA-4535-819D-6D76F2DA4D7A}">
      <dsp:nvSpPr>
        <dsp:cNvPr id="0" name=""/>
        <dsp:cNvSpPr/>
      </dsp:nvSpPr>
      <dsp:spPr>
        <a:xfrm>
          <a:off x="3539281" y="466602"/>
          <a:ext cx="887942" cy="88794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40932-B4A7-42F8-86DF-69E2B197B615}">
      <dsp:nvSpPr>
        <dsp:cNvPr id="0" name=""/>
        <dsp:cNvSpPr/>
      </dsp:nvSpPr>
      <dsp:spPr>
        <a:xfrm>
          <a:off x="3725749" y="653070"/>
          <a:ext cx="515006" cy="515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AF5EE0-4324-424A-9278-C89301A9E68E}">
      <dsp:nvSpPr>
        <dsp:cNvPr id="0" name=""/>
        <dsp:cNvSpPr/>
      </dsp:nvSpPr>
      <dsp:spPr>
        <a:xfrm>
          <a:off x="4617497" y="466602"/>
          <a:ext cx="2093007"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This project is main aim </a:t>
          </a:r>
          <a:r>
            <a:rPr lang="en-US" sz="1300" kern="1200" dirty="0" err="1">
              <a:latin typeface="Times New Roman" panose="02020603050405020304" pitchFamily="18" charset="0"/>
              <a:cs typeface="Times New Roman" panose="02020603050405020304" pitchFamily="18" charset="0"/>
            </a:rPr>
            <a:t>object“data</a:t>
          </a:r>
          <a:r>
            <a:rPr lang="en-US" sz="1300" kern="1200" dirty="0">
              <a:latin typeface="Times New Roman" panose="02020603050405020304" pitchFamily="18" charset="0"/>
              <a:cs typeface="Times New Roman" panose="02020603050405020304" pitchFamily="18" charset="0"/>
            </a:rPr>
            <a:t> preprocess, visualize, and merge dataset for generating actionable insights.”</a:t>
          </a:r>
        </a:p>
      </dsp:txBody>
      <dsp:txXfrm>
        <a:off x="4617497" y="466602"/>
        <a:ext cx="2093007" cy="887942"/>
      </dsp:txXfrm>
    </dsp:sp>
    <dsp:sp modelId="{65BC6754-3644-4A0D-995A-B3C2973F0623}">
      <dsp:nvSpPr>
        <dsp:cNvPr id="0" name=""/>
        <dsp:cNvSpPr/>
      </dsp:nvSpPr>
      <dsp:spPr>
        <a:xfrm>
          <a:off x="7075195" y="466602"/>
          <a:ext cx="887942" cy="88794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8730D-7E06-40FB-BCD5-04203DA40C4F}">
      <dsp:nvSpPr>
        <dsp:cNvPr id="0" name=""/>
        <dsp:cNvSpPr/>
      </dsp:nvSpPr>
      <dsp:spPr>
        <a:xfrm>
          <a:off x="7261663" y="653070"/>
          <a:ext cx="515006" cy="515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686EF0-06C0-49F0-8335-EF7FB832E63E}">
      <dsp:nvSpPr>
        <dsp:cNvPr id="0" name=""/>
        <dsp:cNvSpPr/>
      </dsp:nvSpPr>
      <dsp:spPr>
        <a:xfrm>
          <a:off x="8153411" y="466602"/>
          <a:ext cx="2093007"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Scope:</a:t>
          </a:r>
          <a:endParaRPr lang="en-US" sz="1300" kern="1200" dirty="0">
            <a:latin typeface="Times New Roman" panose="02020603050405020304" pitchFamily="18" charset="0"/>
            <a:cs typeface="Times New Roman" panose="02020603050405020304" pitchFamily="18" charset="0"/>
          </a:endParaRPr>
        </a:p>
      </dsp:txBody>
      <dsp:txXfrm>
        <a:off x="8153411" y="466602"/>
        <a:ext cx="2093007" cy="887942"/>
      </dsp:txXfrm>
    </dsp:sp>
    <dsp:sp modelId="{7B4451FA-A359-40E3-848B-31963FA8C479}">
      <dsp:nvSpPr>
        <dsp:cNvPr id="0" name=""/>
        <dsp:cNvSpPr/>
      </dsp:nvSpPr>
      <dsp:spPr>
        <a:xfrm>
          <a:off x="3367" y="1909418"/>
          <a:ext cx="887942" cy="88794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FB59E-F48B-4BBB-BC64-152EF1BB95DB}">
      <dsp:nvSpPr>
        <dsp:cNvPr id="0" name=""/>
        <dsp:cNvSpPr/>
      </dsp:nvSpPr>
      <dsp:spPr>
        <a:xfrm>
          <a:off x="189835" y="2095886"/>
          <a:ext cx="515006" cy="515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0872C1-FD5A-4BB6-997F-4E3A285B72E4}">
      <dsp:nvSpPr>
        <dsp:cNvPr id="0" name=""/>
        <dsp:cNvSpPr/>
      </dsp:nvSpPr>
      <dsp:spPr>
        <a:xfrm>
          <a:off x="1081583" y="1909418"/>
          <a:ext cx="2093007"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Mention datasets used and their relevance</a:t>
          </a:r>
        </a:p>
      </dsp:txBody>
      <dsp:txXfrm>
        <a:off x="1081583" y="1909418"/>
        <a:ext cx="2093007" cy="887942"/>
      </dsp:txXfrm>
    </dsp:sp>
    <dsp:sp modelId="{48361FCF-731F-4E6B-BFD9-1BB53073EEB1}">
      <dsp:nvSpPr>
        <dsp:cNvPr id="0" name=""/>
        <dsp:cNvSpPr/>
      </dsp:nvSpPr>
      <dsp:spPr>
        <a:xfrm>
          <a:off x="3539281" y="1909418"/>
          <a:ext cx="887942" cy="88794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76467-B9AE-445A-9511-35B407B90B35}">
      <dsp:nvSpPr>
        <dsp:cNvPr id="0" name=""/>
        <dsp:cNvSpPr/>
      </dsp:nvSpPr>
      <dsp:spPr>
        <a:xfrm>
          <a:off x="3725749" y="2095886"/>
          <a:ext cx="515006" cy="5150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02C06-6CC4-4B05-89CB-ECEDEAB9AADF}">
      <dsp:nvSpPr>
        <dsp:cNvPr id="0" name=""/>
        <dsp:cNvSpPr/>
      </dsp:nvSpPr>
      <dsp:spPr>
        <a:xfrm>
          <a:off x="4617497" y="1909418"/>
          <a:ext cx="2093007"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Outline the key steps:</a:t>
          </a:r>
        </a:p>
      </dsp:txBody>
      <dsp:txXfrm>
        <a:off x="4617497" y="1909418"/>
        <a:ext cx="2093007" cy="887942"/>
      </dsp:txXfrm>
    </dsp:sp>
    <dsp:sp modelId="{B1CAB7CE-371A-4C5F-976B-3FBFA09A8AF2}">
      <dsp:nvSpPr>
        <dsp:cNvPr id="0" name=""/>
        <dsp:cNvSpPr/>
      </dsp:nvSpPr>
      <dsp:spPr>
        <a:xfrm>
          <a:off x="7075195" y="1909418"/>
          <a:ext cx="887942" cy="88794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0766EB-7F36-43C4-956C-758560C41955}">
      <dsp:nvSpPr>
        <dsp:cNvPr id="0" name=""/>
        <dsp:cNvSpPr/>
      </dsp:nvSpPr>
      <dsp:spPr>
        <a:xfrm>
          <a:off x="7261663" y="2095886"/>
          <a:ext cx="515006" cy="5150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97F24A-5664-4997-975C-8821F9CDFC68}">
      <dsp:nvSpPr>
        <dsp:cNvPr id="0" name=""/>
        <dsp:cNvSpPr/>
      </dsp:nvSpPr>
      <dsp:spPr>
        <a:xfrm>
          <a:off x="8153411" y="1909418"/>
          <a:ext cx="2093007"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Preprocessing, Visualization, and merging</a:t>
          </a:r>
        </a:p>
      </dsp:txBody>
      <dsp:txXfrm>
        <a:off x="8153411" y="1909418"/>
        <a:ext cx="2093007" cy="88794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1/14/2025</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0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1/14/2025</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1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1/14/2025</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61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1/14/2025</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37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1/14/2025</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36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1/14/2025</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4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1/14/2025</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63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1/14/2025</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38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1/14/2025</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0359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1/14/2025</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12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1/14/2025</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34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1/14/2025</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82760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descr="Checkmark">
            <a:extLst>
              <a:ext uri="{FF2B5EF4-FFF2-40B4-BE49-F238E27FC236}">
                <a16:creationId xmlns:a16="http://schemas.microsoft.com/office/drawing/2014/main" id="{7D8ABC9D-DEFF-8568-7E33-31DEF9BFDB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489" y="701928"/>
            <a:ext cx="2191110" cy="2191110"/>
          </a:xfrm>
          <a:prstGeom prst="rect">
            <a:avLst/>
          </a:prstGeom>
        </p:spPr>
      </p:pic>
      <p:grpSp>
        <p:nvGrpSpPr>
          <p:cNvPr id="88" name="Group 77">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89" name="Oval 78">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157C88A-3E83-442E-BFAE-1FD8AAC5411F}"/>
              </a:ext>
            </a:extLst>
          </p:cNvPr>
          <p:cNvSpPr>
            <a:spLocks noGrp="1"/>
          </p:cNvSpPr>
          <p:nvPr>
            <p:ph type="ctrTitle"/>
          </p:nvPr>
        </p:nvSpPr>
        <p:spPr>
          <a:xfrm>
            <a:off x="3407558" y="768334"/>
            <a:ext cx="7287816" cy="2866405"/>
          </a:xfrm>
        </p:spPr>
        <p:txBody>
          <a:bodyPr>
            <a:normAutofit/>
          </a:bodyPr>
          <a:lstStyle/>
          <a:p>
            <a:pPr>
              <a:lnSpc>
                <a:spcPct val="90000"/>
              </a:lnSpc>
            </a:pPr>
            <a:r>
              <a:rPr lang="en-US" sz="6100" dirty="0">
                <a:latin typeface="Times New Roman" panose="02020603050405020304" pitchFamily="18" charset="0"/>
                <a:cs typeface="Times New Roman" panose="02020603050405020304" pitchFamily="18" charset="0"/>
              </a:rPr>
              <a:t>Project – 2</a:t>
            </a:r>
            <a:br>
              <a:rPr lang="en-US" sz="6100" dirty="0">
                <a:latin typeface="Times New Roman" panose="02020603050405020304" pitchFamily="18" charset="0"/>
                <a:cs typeface="Times New Roman" panose="02020603050405020304" pitchFamily="18" charset="0"/>
              </a:rPr>
            </a:br>
            <a:br>
              <a:rPr lang="en-US" sz="6100" dirty="0">
                <a:latin typeface="Times New Roman" panose="02020603050405020304" pitchFamily="18" charset="0"/>
                <a:cs typeface="Times New Roman" panose="02020603050405020304" pitchFamily="18" charset="0"/>
              </a:rPr>
            </a:br>
            <a:r>
              <a:rPr lang="en-US" sz="6100" dirty="0">
                <a:latin typeface="Times New Roman" panose="02020603050405020304" pitchFamily="18" charset="0"/>
                <a:cs typeface="Times New Roman" panose="02020603050405020304" pitchFamily="18" charset="0"/>
              </a:rPr>
              <a:t>Data Harmonization</a:t>
            </a:r>
          </a:p>
        </p:txBody>
      </p:sp>
      <p:sp>
        <p:nvSpPr>
          <p:cNvPr id="3" name="Subtitle 2">
            <a:extLst>
              <a:ext uri="{FF2B5EF4-FFF2-40B4-BE49-F238E27FC236}">
                <a16:creationId xmlns:a16="http://schemas.microsoft.com/office/drawing/2014/main" id="{5FD2E833-5151-4F1E-8817-5AC75191D389}"/>
              </a:ext>
            </a:extLst>
          </p:cNvPr>
          <p:cNvSpPr>
            <a:spLocks noGrp="1"/>
          </p:cNvSpPr>
          <p:nvPr>
            <p:ph type="subTitle" idx="1"/>
          </p:nvPr>
        </p:nvSpPr>
        <p:spPr>
          <a:xfrm>
            <a:off x="3407558" y="4283239"/>
            <a:ext cx="7287816" cy="1475177"/>
          </a:xfrm>
        </p:spPr>
        <p:txBody>
          <a:bodyPr>
            <a:normAutofit/>
          </a:bodyPr>
          <a:lstStyle/>
          <a:p>
            <a:pPr>
              <a:lnSpc>
                <a:spcPct val="90000"/>
              </a:lnSpc>
            </a:pPr>
            <a:r>
              <a:rPr lang="en-US" sz="1700" dirty="0">
                <a:latin typeface="Times New Roman" panose="02020603050405020304" pitchFamily="18" charset="0"/>
                <a:cs typeface="Times New Roman" panose="02020603050405020304" pitchFamily="18" charset="0"/>
              </a:rPr>
              <a:t>Presented by:</a:t>
            </a:r>
          </a:p>
          <a:p>
            <a:pPr>
              <a:lnSpc>
                <a:spcPct val="90000"/>
              </a:lnSpc>
            </a:pPr>
            <a:r>
              <a:rPr lang="en-US" sz="1700" dirty="0">
                <a:latin typeface="Times New Roman" panose="02020603050405020304" pitchFamily="18" charset="0"/>
                <a:cs typeface="Times New Roman" panose="02020603050405020304" pitchFamily="18" charset="0"/>
              </a:rPr>
              <a:t>                        Khushnaz</a:t>
            </a:r>
          </a:p>
          <a:p>
            <a:pPr>
              <a:lnSpc>
                <a:spcPct val="90000"/>
              </a:lnSpc>
            </a:pPr>
            <a:r>
              <a:rPr lang="en-US" sz="1700" dirty="0">
                <a:latin typeface="Times New Roman" panose="02020603050405020304" pitchFamily="18" charset="0"/>
                <a:cs typeface="Times New Roman" panose="02020603050405020304" pitchFamily="18" charset="0"/>
              </a:rPr>
              <a:t>Date :</a:t>
            </a:r>
          </a:p>
          <a:p>
            <a:pPr>
              <a:lnSpc>
                <a:spcPct val="90000"/>
              </a:lnSpc>
            </a:pPr>
            <a:r>
              <a:rPr lang="en-US" sz="1700" dirty="0">
                <a:latin typeface="Times New Roman" panose="02020603050405020304" pitchFamily="18" charset="0"/>
                <a:cs typeface="Times New Roman" panose="02020603050405020304" pitchFamily="18" charset="0"/>
              </a:rPr>
              <a:t>Place: next hikes</a:t>
            </a:r>
          </a:p>
        </p:txBody>
      </p:sp>
      <p:cxnSp>
        <p:nvCxnSpPr>
          <p:cNvPr id="87" name="Straight Connector 8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05528" y="6087110"/>
            <a:ext cx="821796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73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8D5E-EB74-40FB-A84E-AAE48EA7197F}"/>
              </a:ext>
            </a:extLst>
          </p:cNvPr>
          <p:cNvSpPr>
            <a:spLocks noGrp="1"/>
          </p:cNvSpPr>
          <p:nvPr>
            <p:ph type="title"/>
          </p:nvPr>
        </p:nvSpPr>
        <p:spPr>
          <a:xfrm>
            <a:off x="565150" y="770890"/>
            <a:ext cx="11072667" cy="5190524"/>
          </a:xfrm>
        </p:spPr>
        <p:txBody>
          <a:bodyPr>
            <a:normAutofit/>
          </a:bodyPr>
          <a:lstStyle/>
          <a:p>
            <a:r>
              <a:rPr lang="en-US" sz="3200" dirty="0">
                <a:latin typeface="Times New Roman" panose="02020603050405020304" pitchFamily="18" charset="0"/>
                <a:cs typeface="Times New Roman" panose="02020603050405020304" pitchFamily="18" charset="0"/>
              </a:rPr>
              <a:t>                      Challenges and Solutions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Challenges Faced: </a:t>
            </a:r>
            <a:r>
              <a:rPr lang="en-US" sz="2000" b="0" dirty="0">
                <a:latin typeface="Times New Roman" panose="02020603050405020304" pitchFamily="18" charset="0"/>
                <a:cs typeface="Times New Roman" panose="02020603050405020304" pitchFamily="18" charset="0"/>
              </a:rPr>
              <a:t> Missing data, format inconsistences , etc.</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Solutions Implemented: </a:t>
            </a:r>
            <a:r>
              <a:rPr lang="en-US" sz="2000" b="0" dirty="0">
                <a:latin typeface="Times New Roman" panose="02020603050405020304" pitchFamily="18" charset="0"/>
                <a:cs typeface="Times New Roman" panose="02020603050405020304" pitchFamily="18" charset="0"/>
              </a:rPr>
              <a:t> Describe strategies like imputation, scaling , </a:t>
            </a:r>
            <a:r>
              <a:rPr lang="en-US" sz="2000" b="0" dirty="0" err="1">
                <a:latin typeface="Times New Roman" panose="02020603050405020304" pitchFamily="18" charset="0"/>
                <a:cs typeface="Times New Roman" panose="02020603050405020304" pitchFamily="18" charset="0"/>
              </a:rPr>
              <a:t>etc</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5597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C6B1-84CC-4711-9667-55B0093D0CF3}"/>
              </a:ext>
            </a:extLst>
          </p:cNvPr>
          <p:cNvSpPr>
            <a:spLocks noGrp="1"/>
          </p:cNvSpPr>
          <p:nvPr>
            <p:ph type="title"/>
          </p:nvPr>
        </p:nvSpPr>
        <p:spPr>
          <a:xfrm>
            <a:off x="590309" y="891250"/>
            <a:ext cx="10967282" cy="5126777"/>
          </a:xfrm>
        </p:spPr>
        <p:txBody>
          <a:bodyPr>
            <a:normAutofit/>
          </a:bodyPr>
          <a:lstStyle/>
          <a:p>
            <a:r>
              <a:rPr lang="en-US" sz="2800" dirty="0">
                <a:latin typeface="Times New Roman" panose="02020603050405020304" pitchFamily="18" charset="0"/>
                <a:cs typeface="Times New Roman" panose="02020603050405020304" pitchFamily="18" charset="0"/>
              </a:rPr>
              <a:t>                                      Future Scope </a:t>
            </a:r>
            <a:br>
              <a:rPr lang="en-US" sz="2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Predictive Analytics</a:t>
            </a:r>
            <a:r>
              <a:rPr lang="en-US" b="0" dirty="0"/>
              <a:t> </a:t>
            </a:r>
            <a:r>
              <a:rPr lang="en-US" sz="1800" b="0" dirty="0">
                <a:latin typeface="Times New Roman" panose="02020603050405020304" pitchFamily="18" charset="0"/>
                <a:cs typeface="Times New Roman" panose="02020603050405020304" pitchFamily="18" charset="0"/>
              </a:rPr>
              <a:t>Develop models to predict bike rental  based on weather and time</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Demand Optimization: </a:t>
            </a:r>
            <a:r>
              <a:rPr lang="en-US" sz="1800" b="0" dirty="0">
                <a:latin typeface="Times New Roman" panose="02020603050405020304" pitchFamily="18" charset="0"/>
                <a:cs typeface="Times New Roman" panose="02020603050405020304" pitchFamily="18" charset="0"/>
              </a:rPr>
              <a:t> Analysis data to optimize bike availability in high demand areas.</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Real- Time Monitoring: </a:t>
            </a:r>
            <a:r>
              <a:rPr lang="en-US" sz="1800" b="0" dirty="0">
                <a:latin typeface="Times New Roman" panose="02020603050405020304" pitchFamily="18" charset="0"/>
                <a:cs typeface="Times New Roman" panose="02020603050405020304" pitchFamily="18" charset="0"/>
              </a:rPr>
              <a:t> Implement dashboards for tracking rentals and weather conditions.</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Environments Benefits: </a:t>
            </a:r>
            <a:r>
              <a:rPr lang="en-US" sz="1800" b="0" dirty="0">
                <a:latin typeface="Times New Roman" panose="02020603050405020304" pitchFamily="18" charset="0"/>
                <a:cs typeface="Times New Roman" panose="02020603050405020304" pitchFamily="18" charset="0"/>
              </a:rPr>
              <a:t> Asses the impact of bike rental on reducing carbon emissions.</a:t>
            </a:r>
            <a:br>
              <a:rPr lang="en-US" sz="1800" b="0" dirty="0">
                <a:latin typeface="Times New Roman" panose="02020603050405020304" pitchFamily="18"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3484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51FD6F2-C096-4C21-B277-EEB3CC01CA56}"/>
              </a:ext>
            </a:extLst>
          </p:cNvPr>
          <p:cNvSpPr>
            <a:spLocks noGrp="1" noChangeArrowheads="1"/>
          </p:cNvSpPr>
          <p:nvPr>
            <p:ph type="title"/>
          </p:nvPr>
        </p:nvSpPr>
        <p:spPr bwMode="auto">
          <a:xfrm>
            <a:off x="797442" y="1653213"/>
            <a:ext cx="1019662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Conclusion</a:t>
            </a:r>
            <a:br>
              <a:rPr lang="en-US" altLang="en-US" sz="2400" dirty="0">
                <a:latin typeface="Times New Roman" panose="02020603050405020304" pitchFamily="18" charset="0"/>
                <a:cs typeface="Times New Roman" panose="02020603050405020304" pitchFamily="18" charset="0"/>
              </a:rPr>
            </a:b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was successfully preprocessed by handling missing data, outliers, and transforming features.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Visualizations revealed key insights into temperature trends, seasonal demand, and the impact of weather on bike rentals.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analysis highlights the importance of data-driven decision-making for optimizing bike-sharing systems.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enhancements can include predictive models and real-time monitoring for better service efficiency.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740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94AE-719A-4D19-A871-9787F2B6D003}"/>
              </a:ext>
            </a:extLst>
          </p:cNvPr>
          <p:cNvSpPr>
            <a:spLocks noGrp="1"/>
          </p:cNvSpPr>
          <p:nvPr>
            <p:ph type="title"/>
          </p:nvPr>
        </p:nvSpPr>
        <p:spPr>
          <a:xfrm>
            <a:off x="1516284" y="2673752"/>
            <a:ext cx="7268901" cy="2268638"/>
          </a:xfrm>
        </p:spPr>
        <p:txBody>
          <a:bodyPr/>
          <a:lstStyle/>
          <a:p>
            <a:pPr algn="ctr"/>
            <a:r>
              <a:rPr lang="en-US"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397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44920-3B11-489C-9F3F-FEA733436DF2}"/>
              </a:ext>
            </a:extLst>
          </p:cNvPr>
          <p:cNvSpPr>
            <a:spLocks noGrp="1"/>
          </p:cNvSpPr>
          <p:nvPr>
            <p:ph type="title"/>
          </p:nvPr>
        </p:nvSpPr>
        <p:spPr>
          <a:xfrm>
            <a:off x="565150" y="770890"/>
            <a:ext cx="7335835" cy="1268984"/>
          </a:xfrm>
        </p:spPr>
        <p:txBody>
          <a:bodyPr>
            <a:normAutofit/>
          </a:bodyPr>
          <a:lstStyle/>
          <a:p>
            <a:r>
              <a:rPr lang="en-US">
                <a:latin typeface="Times New Roman" panose="02020603050405020304" pitchFamily="18" charset="0"/>
                <a:cs typeface="Times New Roman" panose="02020603050405020304" pitchFamily="18" charset="0"/>
              </a:rPr>
              <a:t>Introduction</a:t>
            </a:r>
          </a:p>
        </p:txBody>
      </p:sp>
      <p:cxnSp>
        <p:nvCxnSpPr>
          <p:cNvPr id="25" name="Straight Connector 21">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93302323-8171-A051-AD84-1B88DF704847}"/>
              </a:ext>
            </a:extLst>
          </p:cNvPr>
          <p:cNvGraphicFramePr>
            <a:graphicFrameLocks noGrp="1"/>
          </p:cNvGraphicFramePr>
          <p:nvPr>
            <p:ph idx="1"/>
            <p:extLst>
              <p:ext uri="{D42A27DB-BD31-4B8C-83A1-F6EECF244321}">
                <p14:modId xmlns:p14="http://schemas.microsoft.com/office/powerpoint/2010/main" val="3257015444"/>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188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4" name="Oval 9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Oval 9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Oval 10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Oval 10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9" name="Straight Connector 11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1" name="Rectangle 12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403F4-D887-4400-A01B-5998A622B80B}"/>
              </a:ext>
            </a:extLst>
          </p:cNvPr>
          <p:cNvSpPr>
            <a:spLocks noGrp="1"/>
          </p:cNvSpPr>
          <p:nvPr>
            <p:ph type="title"/>
          </p:nvPr>
        </p:nvSpPr>
        <p:spPr>
          <a:xfrm>
            <a:off x="565150" y="768334"/>
            <a:ext cx="4134537" cy="5238183"/>
          </a:xfrm>
        </p:spPr>
        <p:txBody>
          <a:bodyPr vert="horz" lIns="91440" tIns="45720" rIns="91440" bIns="45720" rtlCol="0" anchor="t">
            <a:normAutofit/>
          </a:bodyPr>
          <a:lstStyle/>
          <a:p>
            <a:pPr>
              <a:lnSpc>
                <a:spcPct val="90000"/>
              </a:lnSpc>
            </a:pPr>
            <a:r>
              <a:rPr lang="en-US" sz="1400" dirty="0">
                <a:latin typeface="Times New Roman" panose="02020603050405020304" pitchFamily="18" charset="0"/>
                <a:cs typeface="Times New Roman" panose="02020603050405020304" pitchFamily="18" charset="0"/>
              </a:rPr>
              <a:t>           Work flow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  </a:t>
            </a:r>
            <a:r>
              <a:rPr lang="en-US" sz="1400" b="0" dirty="0">
                <a:latin typeface="Times New Roman" panose="02020603050405020304" pitchFamily="18" charset="0"/>
                <a:cs typeface="Times New Roman" panose="02020603050405020304" pitchFamily="18" charset="0"/>
              </a:rPr>
              <a:t>Preprocess Dataset -1</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2)  Visualize Dataset-1</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3)  Preprocess Dataset-2</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4)   Visualize Dataset-2</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5)  Merge Dataset-1 and dataset-2</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6)   Preprocess And Visualize merging data</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7) Preprocess Dataset-3</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8) Visualize Dataset-3</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9)  Integration of dataset3 and merging data </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10) Final Preprocessing and Visualization</a:t>
            </a:r>
          </a:p>
        </p:txBody>
      </p:sp>
      <p:grpSp>
        <p:nvGrpSpPr>
          <p:cNvPr id="123" name="Group 122">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051635"/>
            <a:chOff x="10290314" y="0"/>
            <a:chExt cx="1901687" cy="6051635"/>
          </a:xfrm>
        </p:grpSpPr>
        <p:sp>
          <p:nvSpPr>
            <p:cNvPr id="124" name="Oval 123">
              <a:extLst>
                <a:ext uri="{FF2B5EF4-FFF2-40B4-BE49-F238E27FC236}">
                  <a16:creationId xmlns:a16="http://schemas.microsoft.com/office/drawing/2014/main" id="{7DEA532E-6A04-FE40-ADA2-51CE319EF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Oval 128">
              <a:extLst>
                <a:ext uri="{FF2B5EF4-FFF2-40B4-BE49-F238E27FC236}">
                  <a16:creationId xmlns:a16="http://schemas.microsoft.com/office/drawing/2014/main" id="{60A91F59-C207-FC44-BEBC-0BFD0F1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1" name="Straight Connector 1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8" name="Picture 3" descr="Graph">
            <a:extLst>
              <a:ext uri="{FF2B5EF4-FFF2-40B4-BE49-F238E27FC236}">
                <a16:creationId xmlns:a16="http://schemas.microsoft.com/office/drawing/2014/main" id="{815D6708-8A29-72DC-A7B6-B31055F374A3}"/>
              </a:ext>
            </a:extLst>
          </p:cNvPr>
          <p:cNvPicPr>
            <a:picLocks noChangeAspect="1"/>
          </p:cNvPicPr>
          <p:nvPr/>
        </p:nvPicPr>
        <p:blipFill>
          <a:blip r:embed="rId2"/>
          <a:srcRect l="6705" r="21837" b="-1"/>
          <a:stretch/>
        </p:blipFill>
        <p:spPr>
          <a:xfrm>
            <a:off x="5264837" y="681645"/>
            <a:ext cx="6272272" cy="5486059"/>
          </a:xfrm>
          <a:prstGeom prst="rect">
            <a:avLst/>
          </a:prstGeom>
        </p:spPr>
      </p:pic>
    </p:spTree>
    <p:extLst>
      <p:ext uri="{BB962C8B-B14F-4D97-AF65-F5344CB8AC3E}">
        <p14:creationId xmlns:p14="http://schemas.microsoft.com/office/powerpoint/2010/main" val="670070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EE4A-12D3-4349-A8DA-EBFA569763F0}"/>
              </a:ext>
            </a:extLst>
          </p:cNvPr>
          <p:cNvSpPr>
            <a:spLocks noGrp="1"/>
          </p:cNvSpPr>
          <p:nvPr>
            <p:ph type="title"/>
          </p:nvPr>
        </p:nvSpPr>
        <p:spPr>
          <a:xfrm>
            <a:off x="565150" y="770890"/>
            <a:ext cx="11102131" cy="5190072"/>
          </a:xfrm>
        </p:spPr>
        <p:txBody>
          <a:bodyPr>
            <a:normAutofit fontScale="90000"/>
          </a:bodyPr>
          <a:lstStyle/>
          <a:p>
            <a:r>
              <a:rPr lang="en-US" dirty="0">
                <a:latin typeface="Times New Roman" panose="02020603050405020304" pitchFamily="18" charset="0"/>
                <a:cs typeface="Times New Roman" panose="02020603050405020304" pitchFamily="18" charset="0"/>
              </a:rPr>
              <a:t>                     Dataset-1 Preprocessing:</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Key Steps: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1)  </a:t>
            </a:r>
            <a:r>
              <a:rPr lang="en-US" sz="2000" b="0" dirty="0">
                <a:latin typeface="Times New Roman" panose="02020603050405020304" pitchFamily="18" charset="0"/>
                <a:cs typeface="Times New Roman" panose="02020603050405020304" pitchFamily="18" charset="0"/>
              </a:rPr>
              <a:t>Data loading  info: ,head, tail, describe, duplicates. Handle Missing data, data cleaning ,outliers , drop unnecessary value, </a:t>
            </a:r>
            <a:r>
              <a:rPr lang="en-US" sz="2000" b="0" dirty="0" err="1">
                <a:latin typeface="Times New Roman" panose="02020603050405020304" pitchFamily="18" charset="0"/>
                <a:cs typeface="Times New Roman" panose="02020603050405020304" pitchFamily="18" charset="0"/>
              </a:rPr>
              <a:t>frenheit</a:t>
            </a:r>
            <a:r>
              <a:rPr lang="en-US" sz="2000" b="0" dirty="0">
                <a:latin typeface="Times New Roman" panose="02020603050405020304" pitchFamily="18" charset="0"/>
                <a:cs typeface="Times New Roman" panose="02020603050405020304" pitchFamily="18" charset="0"/>
              </a:rPr>
              <a:t>.</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2) Feature Engineering: extract .features </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3) Normalization/Scaling.</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Tools/Technologies:</a:t>
            </a:r>
            <a:r>
              <a:rPr lang="en-US" sz="2000" b="0" dirty="0">
                <a:latin typeface="Times New Roman" panose="02020603050405020304" pitchFamily="18" charset="0"/>
                <a:cs typeface="Times New Roman" panose="02020603050405020304" pitchFamily="18" charset="0"/>
              </a:rPr>
              <a:t> tools like uses Python,( pandas, NumPy, matplotlib, excel, seaborn), SciPy , etc.</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Before and after Snapshot: </a:t>
            </a:r>
            <a:r>
              <a:rPr lang="en-US" sz="2000" b="0" dirty="0">
                <a:latin typeface="Times New Roman" panose="02020603050405020304" pitchFamily="18" charset="0"/>
                <a:cs typeface="Times New Roman" panose="02020603050405020304" pitchFamily="18" charset="0"/>
              </a:rPr>
              <a:t>show a table or graph highlighting raw vs. Cleaned data.</a:t>
            </a:r>
            <a:br>
              <a:rPr lang="en-US" sz="2000" b="0" dirty="0">
                <a:latin typeface="Times New Roman" panose="02020603050405020304" pitchFamily="18" charset="0"/>
                <a:cs typeface="Times New Roman" panose="02020603050405020304" pitchFamily="18" charset="0"/>
              </a:rPr>
            </a:br>
            <a:br>
              <a:rPr lang="en-US" dirty="0"/>
            </a:br>
            <a:r>
              <a:rPr lang="en-US" sz="20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52804828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3" name="Group 2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14" name="Oval 2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7" name="Oval 21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2" name="Oval 22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8" name="Oval 22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9" name="Straight Connector 2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41" name="Rectangle 24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9BF48-5551-41C4-A81B-EFF8705FB8AE}"/>
              </a:ext>
            </a:extLst>
          </p:cNvPr>
          <p:cNvSpPr>
            <a:spLocks noGrp="1"/>
          </p:cNvSpPr>
          <p:nvPr>
            <p:ph type="title"/>
          </p:nvPr>
        </p:nvSpPr>
        <p:spPr>
          <a:xfrm>
            <a:off x="566924" y="3719393"/>
            <a:ext cx="6402597" cy="2161977"/>
          </a:xfrm>
        </p:spPr>
        <p:txBody>
          <a:bodyPr vert="horz" lIns="91440" tIns="45720" rIns="91440" bIns="45720" rtlCol="0" anchor="b">
            <a:normAutofit fontScale="90000"/>
          </a:bodyPr>
          <a:lstStyle/>
          <a:p>
            <a:pPr>
              <a:lnSpc>
                <a:spcPct val="90000"/>
              </a:lnSpc>
            </a:pPr>
            <a:r>
              <a:rPr lang="en-US" sz="1600" dirty="0">
                <a:latin typeface="Times New Roman" panose="02020603050405020304" pitchFamily="18" charset="0"/>
                <a:cs typeface="Times New Roman" panose="02020603050405020304" pitchFamily="18" charset="0"/>
              </a:rPr>
              <a:t>Dataset-1 Visualization:.</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  key observations :  </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Hourly trend: Temperature lowest during early mooring(0-6 Am).</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                         Peaks in the afternoon (12-15 hours).</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Seasonal Impact: season 1 (likely winter) has consistently lower temperatures.</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Weather Conditions:  Majority of data recorded under favorable weather (</a:t>
            </a:r>
            <a:r>
              <a:rPr lang="en-US" sz="1200" b="0" dirty="0" err="1">
                <a:latin typeface="Times New Roman" panose="02020603050405020304" pitchFamily="18" charset="0"/>
                <a:cs typeface="Times New Roman" panose="02020603050405020304" pitchFamily="18" charset="0"/>
              </a:rPr>
              <a:t>clr</a:t>
            </a:r>
            <a:r>
              <a:rPr lang="en-US" sz="1200" b="0" dirty="0">
                <a:latin typeface="Times New Roman" panose="02020603050405020304" pitchFamily="18" charset="0"/>
                <a:cs typeface="Times New Roman" panose="02020603050405020304" pitchFamily="18" charset="0"/>
              </a:rPr>
              <a:t> skies)</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Weekday Trends: Minimal variation in patterns across weekdays.</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Insights:</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Seasonal Analysis:  Analysis temperature variations for each season to identify seasonal trends.</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Hourly Study: Explore  the impact of hourly tempuras trends on daily activates </a:t>
            </a:r>
            <a:br>
              <a:rPr lang="en-US" sz="1200" b="0" dirty="0">
                <a:latin typeface="Times New Roman" panose="02020603050405020304" pitchFamily="18" charset="0"/>
                <a:cs typeface="Times New Roman" panose="02020603050405020304" pitchFamily="18" charset="0"/>
              </a:rPr>
            </a:b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Graph/ Charts:  Histogram plot , Bar Chart , Pie chart , Join plot , Line plot </a:t>
            </a:r>
            <a:br>
              <a:rPr lang="en-US" sz="1200" b="0" dirty="0">
                <a:latin typeface="Times New Roman" panose="02020603050405020304" pitchFamily="18" charset="0"/>
                <a:cs typeface="Times New Roman" panose="02020603050405020304" pitchFamily="18" charset="0"/>
              </a:rPr>
            </a:br>
            <a:endParaRPr lang="en-US" sz="1200" b="0" dirty="0">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42907E30-1184-443C-A7ED-C5BE038A040D}"/>
              </a:ext>
            </a:extLst>
          </p:cNvPr>
          <p:cNvSpPr/>
          <p:nvPr/>
        </p:nvSpPr>
        <p:spPr>
          <a:xfrm>
            <a:off x="4106885" y="197124"/>
            <a:ext cx="1545288" cy="365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2500" lnSpcReduction="10000"/>
          </a:bodyPr>
          <a:lstStyle/>
          <a:p>
            <a:pPr algn="r">
              <a:spcBef>
                <a:spcPts val="900"/>
              </a:spcBef>
            </a:pPr>
            <a:r>
              <a:rPr lang="en-US" sz="2000" dirty="0">
                <a:solidFill>
                  <a:schemeClr val="tx1"/>
                </a:solidFill>
                <a:latin typeface="Times New Roman" panose="02020603050405020304" pitchFamily="18" charset="0"/>
                <a:cs typeface="Times New Roman" panose="02020603050405020304" pitchFamily="18" charset="0"/>
              </a:rPr>
              <a:t>Line plot</a:t>
            </a:r>
          </a:p>
        </p:txBody>
      </p:sp>
      <p:pic>
        <p:nvPicPr>
          <p:cNvPr id="97" name="Picture 96" descr="A pie chart of weather&#10;&#10;Description automatically generated">
            <a:extLst>
              <a:ext uri="{FF2B5EF4-FFF2-40B4-BE49-F238E27FC236}">
                <a16:creationId xmlns:a16="http://schemas.microsoft.com/office/drawing/2014/main" id="{1D553F85-ED47-467B-B4E5-ED1AA261F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57" y="300943"/>
            <a:ext cx="2899843" cy="3005019"/>
          </a:xfrm>
          <a:prstGeom prst="rect">
            <a:avLst/>
          </a:prstGeom>
        </p:spPr>
      </p:pic>
      <p:pic>
        <p:nvPicPr>
          <p:cNvPr id="4" name="Picture 3" descr="Twilight on frozen scenery">
            <a:extLst>
              <a:ext uri="{FF2B5EF4-FFF2-40B4-BE49-F238E27FC236}">
                <a16:creationId xmlns:a16="http://schemas.microsoft.com/office/drawing/2014/main" id="{8C034BF6-0187-802E-93FE-EDC740D72AF4}"/>
              </a:ext>
            </a:extLst>
          </p:cNvPr>
          <p:cNvPicPr>
            <a:picLocks noChangeAspect="1"/>
          </p:cNvPicPr>
          <p:nvPr/>
        </p:nvPicPr>
        <p:blipFill>
          <a:blip r:embed="rId3"/>
          <a:srcRect l="18821" r="2" b="2"/>
          <a:stretch/>
        </p:blipFill>
        <p:spPr>
          <a:xfrm>
            <a:off x="3429182" y="1375482"/>
            <a:ext cx="2542032" cy="2090213"/>
          </a:xfrm>
          <a:prstGeom prst="rect">
            <a:avLst/>
          </a:prstGeom>
        </p:spPr>
      </p:pic>
      <p:pic>
        <p:nvPicPr>
          <p:cNvPr id="49" name="Picture 48" descr="A screenshot of a graph&#10;&#10;Description automatically generated">
            <a:extLst>
              <a:ext uri="{FF2B5EF4-FFF2-40B4-BE49-F238E27FC236}">
                <a16:creationId xmlns:a16="http://schemas.microsoft.com/office/drawing/2014/main" id="{90B9015F-34DA-4B85-AD46-7466C387C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9521" y="2780360"/>
            <a:ext cx="4929253" cy="2739323"/>
          </a:xfrm>
          <a:prstGeom prst="rect">
            <a:avLst/>
          </a:prstGeom>
        </p:spPr>
      </p:pic>
      <p:grpSp>
        <p:nvGrpSpPr>
          <p:cNvPr id="243" name="Group 242">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44" name="Oval 243">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6"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7"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8"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9" name="Picture 78">
            <a:extLst>
              <a:ext uri="{FF2B5EF4-FFF2-40B4-BE49-F238E27FC236}">
                <a16:creationId xmlns:a16="http://schemas.microsoft.com/office/drawing/2014/main" id="{BBF30201-39B6-4A1B-A691-8996416C6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8865" y="770889"/>
            <a:ext cx="3731773" cy="2743191"/>
          </a:xfrm>
          <a:prstGeom prst="rect">
            <a:avLst/>
          </a:prstGeom>
        </p:spPr>
      </p:pic>
      <p:cxnSp>
        <p:nvCxnSpPr>
          <p:cNvPr id="250" name="Straight Connector 249">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screenshot of a graph&#10;&#10;Description automatically generated">
            <a:extLst>
              <a:ext uri="{FF2B5EF4-FFF2-40B4-BE49-F238E27FC236}">
                <a16:creationId xmlns:a16="http://schemas.microsoft.com/office/drawing/2014/main" id="{2A2B60FE-704D-4E46-B1F4-C4DE9FE2F1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2452" y="44148"/>
            <a:ext cx="4879974" cy="3050349"/>
          </a:xfrm>
          <a:prstGeom prst="rect">
            <a:avLst/>
          </a:prstGeom>
        </p:spPr>
      </p:pic>
      <p:sp>
        <p:nvSpPr>
          <p:cNvPr id="14" name="Rectangle 13">
            <a:extLst>
              <a:ext uri="{FF2B5EF4-FFF2-40B4-BE49-F238E27FC236}">
                <a16:creationId xmlns:a16="http://schemas.microsoft.com/office/drawing/2014/main" id="{47DFE17B-5321-4B68-BB5C-0C20A70555F9}"/>
              </a:ext>
            </a:extLst>
          </p:cNvPr>
          <p:cNvSpPr/>
          <p:nvPr/>
        </p:nvSpPr>
        <p:spPr>
          <a:xfrm>
            <a:off x="7511000" y="-32024"/>
            <a:ext cx="914400" cy="332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join plot</a:t>
            </a:r>
          </a:p>
        </p:txBody>
      </p:sp>
    </p:spTree>
    <p:extLst>
      <p:ext uri="{BB962C8B-B14F-4D97-AF65-F5344CB8AC3E}">
        <p14:creationId xmlns:p14="http://schemas.microsoft.com/office/powerpoint/2010/main" val="131787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62" name="Oval 6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Oval 6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Oval 6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Oval 7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7" name="Straight Connector 8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9" name="Rectangle 8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AE3C5-E62D-4F2B-A271-B0844A101157}"/>
              </a:ext>
            </a:extLst>
          </p:cNvPr>
          <p:cNvSpPr>
            <a:spLocks noGrp="1"/>
          </p:cNvSpPr>
          <p:nvPr>
            <p:ph type="title"/>
          </p:nvPr>
        </p:nvSpPr>
        <p:spPr>
          <a:xfrm>
            <a:off x="565150" y="768334"/>
            <a:ext cx="4134537" cy="4592903"/>
          </a:xfrm>
        </p:spPr>
        <p:txBody>
          <a:bodyPr vert="horz" lIns="91440" tIns="45720" rIns="91440" bIns="45720" rtlCol="0" anchor="t">
            <a:normAutofit/>
          </a:bodyPr>
          <a:lstStyle/>
          <a:p>
            <a:pPr>
              <a:lnSpc>
                <a:spcPct val="90000"/>
              </a:lnSpc>
            </a:pPr>
            <a:r>
              <a:rPr lang="en-US" sz="1400" dirty="0">
                <a:latin typeface="Times New Roman" panose="02020603050405020304" pitchFamily="18" charset="0"/>
                <a:cs typeface="Times New Roman" panose="02020603050405020304" pitchFamily="18" charset="0"/>
              </a:rPr>
              <a:t>Dataset – 2 Preprocessing</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Same structure  follow as slid 4, customized for  dataset-2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Dataset – 2 Visualization</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Same structure follow as slid no 5 , customized for dataset-2</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Merging Datasets:</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Process: 1) Handing Missing data</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fill or remove row with missing values in columns</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2) Data Transformation: Normalize/standardize numerical values like temp , </a:t>
            </a:r>
            <a:r>
              <a:rPr lang="en-US" sz="1400" b="0" dirty="0" err="1">
                <a:latin typeface="Times New Roman" panose="02020603050405020304" pitchFamily="18" charset="0"/>
                <a:cs typeface="Times New Roman" panose="02020603050405020304" pitchFamily="18" charset="0"/>
              </a:rPr>
              <a:t>atemp</a:t>
            </a:r>
            <a:r>
              <a:rPr lang="en-US" sz="1400" b="0" dirty="0">
                <a:latin typeface="Times New Roman" panose="02020603050405020304" pitchFamily="18" charset="0"/>
                <a:cs typeface="Times New Roman" panose="02020603050405020304" pitchFamily="18" charset="0"/>
              </a:rPr>
              <a:t> and Encode categorical data (season , holiday , </a:t>
            </a:r>
            <a:r>
              <a:rPr lang="en-US" sz="1400" b="0" dirty="0" err="1">
                <a:latin typeface="Times New Roman" panose="02020603050405020304" pitchFamily="18" charset="0"/>
                <a:cs typeface="Times New Roman" panose="02020603050405020304" pitchFamily="18" charset="0"/>
              </a:rPr>
              <a:t>etc</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3) Features Engineering: Extract features from </a:t>
            </a:r>
            <a:r>
              <a:rPr lang="en-US" sz="1400" b="0" dirty="0" err="1">
                <a:latin typeface="Times New Roman" panose="02020603050405020304" pitchFamily="18" charset="0"/>
                <a:cs typeface="Times New Roman" panose="02020603050405020304" pitchFamily="18" charset="0"/>
              </a:rPr>
              <a:t>dteday</a:t>
            </a:r>
            <a:r>
              <a:rPr lang="en-US" sz="1400" b="0" dirty="0">
                <a:latin typeface="Times New Roman" panose="02020603050405020304" pitchFamily="18" charset="0"/>
                <a:cs typeface="Times New Roman" panose="02020603050405020304" pitchFamily="18" charset="0"/>
              </a:rPr>
              <a:t>, like day of the week, month , hour</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tool / technologies  same dataset1 </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Visualization insights: key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1)  temperature Trends Over time :  type Line plot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insight:  </a:t>
            </a:r>
            <a:r>
              <a:rPr lang="en-US" sz="1400" b="0" dirty="0" err="1">
                <a:latin typeface="Times New Roman" panose="02020603050405020304" pitchFamily="18" charset="0"/>
                <a:cs typeface="Times New Roman" panose="02020603050405020304" pitchFamily="18" charset="0"/>
              </a:rPr>
              <a:t>Temptures</a:t>
            </a:r>
            <a:r>
              <a:rPr lang="en-US" sz="1400" b="0" dirty="0">
                <a:latin typeface="Times New Roman" panose="02020603050405020304" pitchFamily="18" charset="0"/>
                <a:cs typeface="Times New Roman" panose="02020603050405020304" pitchFamily="18" charset="0"/>
              </a:rPr>
              <a:t> fluctuates across the day and varies by season</a:t>
            </a:r>
          </a:p>
        </p:txBody>
      </p:sp>
      <p:grpSp>
        <p:nvGrpSpPr>
          <p:cNvPr id="91" name="Group 90">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92"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7" name="Straight Connector 9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87B529D-786A-4BAD-A44B-69BB91890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837" y="1488111"/>
            <a:ext cx="6272272" cy="3873127"/>
          </a:xfrm>
          <a:prstGeom prst="rect">
            <a:avLst/>
          </a:prstGeom>
        </p:spPr>
      </p:pic>
    </p:spTree>
    <p:extLst>
      <p:ext uri="{BB962C8B-B14F-4D97-AF65-F5344CB8AC3E}">
        <p14:creationId xmlns:p14="http://schemas.microsoft.com/office/powerpoint/2010/main" val="40127147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5" name="Oval 5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5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Oval 6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0" name="Straight Connector 7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2" name="Rectangle 8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8ED9C-9B5C-45E7-9CA3-33E117199B92}"/>
              </a:ext>
            </a:extLst>
          </p:cNvPr>
          <p:cNvSpPr>
            <a:spLocks noGrp="1"/>
          </p:cNvSpPr>
          <p:nvPr>
            <p:ph type="title"/>
          </p:nvPr>
        </p:nvSpPr>
        <p:spPr>
          <a:xfrm>
            <a:off x="565149" y="768334"/>
            <a:ext cx="6362526" cy="4356559"/>
          </a:xfrm>
        </p:spPr>
        <p:txBody>
          <a:bodyPr vert="horz" lIns="91440" tIns="45720" rIns="91440" bIns="45720" rtlCol="0" anchor="t">
            <a:normAutofit/>
          </a:bodyPr>
          <a:lstStyle/>
          <a:p>
            <a:pPr>
              <a:lnSpc>
                <a:spcPct val="90000"/>
              </a:lnSpc>
            </a:pPr>
            <a:r>
              <a:rPr lang="en-US" sz="2000" b="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Seasonal comparison: </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type  histogram plot</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insight Higher rentals observed in summer and spring seasons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weather impact on rentals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type  Bar chart/pie chart</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insight clear weather increase rentals while poor weather reduce rentals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weekday vs weekend trends: type Bar chart </a:t>
            </a:r>
          </a:p>
        </p:txBody>
      </p:sp>
      <p:grpSp>
        <p:nvGrpSpPr>
          <p:cNvPr id="84" name="Group 83">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5"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a:extLst>
              <a:ext uri="{FF2B5EF4-FFF2-40B4-BE49-F238E27FC236}">
                <a16:creationId xmlns:a16="http://schemas.microsoft.com/office/drawing/2014/main" id="{F80ED14B-CACD-B873-D9FE-FE34DE9B7B4E}"/>
              </a:ext>
            </a:extLst>
          </p:cNvPr>
          <p:cNvPicPr>
            <a:picLocks noChangeAspect="1"/>
          </p:cNvPicPr>
          <p:nvPr/>
        </p:nvPicPr>
        <p:blipFill>
          <a:blip r:embed="rId2"/>
          <a:srcRect t="2542"/>
          <a:stretch/>
        </p:blipFill>
        <p:spPr>
          <a:xfrm>
            <a:off x="7494077" y="681647"/>
            <a:ext cx="4044804" cy="2631283"/>
          </a:xfrm>
          <a:prstGeom prst="rect">
            <a:avLst/>
          </a:prstGeom>
        </p:spPr>
      </p:pic>
      <p:cxnSp>
        <p:nvCxnSpPr>
          <p:cNvPr id="90" name="Straight Connector 8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36252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 name="Picture 32" descr="A group of graphs with different colored lines&#10;&#10;Description automatically generated with medium confidence">
            <a:extLst>
              <a:ext uri="{FF2B5EF4-FFF2-40B4-BE49-F238E27FC236}">
                <a16:creationId xmlns:a16="http://schemas.microsoft.com/office/drawing/2014/main" id="{69EF213E-C6B6-400E-B858-24B628703157}"/>
              </a:ext>
            </a:extLst>
          </p:cNvPr>
          <p:cNvPicPr>
            <a:picLocks noChangeAspect="1"/>
          </p:cNvPicPr>
          <p:nvPr/>
        </p:nvPicPr>
        <p:blipFill>
          <a:blip r:embed="rId3">
            <a:extLst>
              <a:ext uri="{28A0092B-C50C-407E-A947-70E740481C1C}">
                <a14:useLocalDpi xmlns:a14="http://schemas.microsoft.com/office/drawing/2010/main" val="0"/>
              </a:ext>
            </a:extLst>
          </a:blip>
          <a:srcRect l="3003" r="11785" b="-1"/>
          <a:stretch/>
        </p:blipFill>
        <p:spPr>
          <a:xfrm>
            <a:off x="6443329" y="562899"/>
            <a:ext cx="5539563" cy="5133552"/>
          </a:xfrm>
          <a:prstGeom prst="rect">
            <a:avLst/>
          </a:prstGeom>
        </p:spPr>
      </p:pic>
    </p:spTree>
    <p:extLst>
      <p:ext uri="{BB962C8B-B14F-4D97-AF65-F5344CB8AC3E}">
        <p14:creationId xmlns:p14="http://schemas.microsoft.com/office/powerpoint/2010/main" val="150408746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5" name="Oval 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10">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11">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12">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15">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16">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1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18">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Oval 21">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22">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23">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9" name="Straight Connector 3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0" name="Rectangle 3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2F6C8-EFD0-4FF2-9F27-3E3678C51DBA}"/>
              </a:ext>
            </a:extLst>
          </p:cNvPr>
          <p:cNvSpPr>
            <a:spLocks noGrp="1"/>
          </p:cNvSpPr>
          <p:nvPr>
            <p:ph type="title"/>
          </p:nvPr>
        </p:nvSpPr>
        <p:spPr>
          <a:xfrm>
            <a:off x="727192" y="1099988"/>
            <a:ext cx="8791501" cy="2866405"/>
          </a:xfrm>
        </p:spPr>
        <p:txBody>
          <a:bodyPr vert="horz" lIns="91440" tIns="45720" rIns="91440" bIns="45720" rtlCol="0" anchor="t">
            <a:normAutofit fontScale="90000"/>
          </a:bodyPr>
          <a:lstStyle/>
          <a:p>
            <a:pPr>
              <a:lnSpc>
                <a:spcPct val="90000"/>
              </a:lnSpc>
            </a:pPr>
            <a:r>
              <a:rPr lang="en-US" sz="1800" dirty="0">
                <a:latin typeface="Times New Roman" panose="02020603050405020304" pitchFamily="18" charset="0"/>
                <a:cs typeface="Times New Roman" panose="02020603050405020304" pitchFamily="18" charset="0"/>
              </a:rPr>
              <a:t>                         Integration of Dataset-3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Process:  dataset – 3 </a:t>
            </a:r>
            <a:r>
              <a:rPr lang="en-US" sz="1800" b="0" dirty="0">
                <a:latin typeface="Times New Roman" panose="02020603050405020304" pitchFamily="18" charset="0"/>
                <a:cs typeface="Times New Roman" panose="02020603050405020304" pitchFamily="18" charset="0"/>
              </a:rPr>
              <a:t>me concatenation logic use this  </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concatenation : Combine data from multiple sources for a comprehensive analysis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and all method same </a:t>
            </a:r>
            <a:br>
              <a:rPr lang="en-US" sz="1800" b="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tools Used</a:t>
            </a:r>
            <a:r>
              <a:rPr lang="en-US" sz="1800" b="0" dirty="0">
                <a:latin typeface="Times New Roman" panose="02020603050405020304" pitchFamily="18" charset="0"/>
                <a:cs typeface="Times New Roman" panose="02020603050405020304" pitchFamily="18" charset="0"/>
              </a:rPr>
              <a:t>:  same tools used</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Snapshot Before and after concatenation:</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Visualization dataset3.</a:t>
            </a:r>
            <a:br>
              <a:rPr lang="en-US" sz="180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Same process   like  dataset – 1 </a:t>
            </a:r>
            <a:br>
              <a:rPr lang="en-US" sz="1800" b="0" dirty="0">
                <a:latin typeface="Times New Roman" panose="02020603050405020304" pitchFamily="18"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cxnSp>
        <p:nvCxnSpPr>
          <p:cNvPr id="81" name="Straight Connector 36">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2" name="Group 38">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83" name="Oval 39">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Oval 46">
              <a:extLst>
                <a:ext uri="{FF2B5EF4-FFF2-40B4-BE49-F238E27FC236}">
                  <a16:creationId xmlns:a16="http://schemas.microsoft.com/office/drawing/2014/main" id="{7FA42EBE-8F86-FE44-BF12-AE5F7C9C1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671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creen shot of a graph&#10;&#10;Description automatically generated">
            <a:extLst>
              <a:ext uri="{FF2B5EF4-FFF2-40B4-BE49-F238E27FC236}">
                <a16:creationId xmlns:a16="http://schemas.microsoft.com/office/drawing/2014/main" id="{BB9A1C7F-7D6D-48B9-B7AA-819987311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104" y="2111841"/>
            <a:ext cx="6833792" cy="3683789"/>
          </a:xfrm>
          <a:prstGeom prst="rect">
            <a:avLst/>
          </a:prstGeom>
        </p:spPr>
      </p:pic>
    </p:spTree>
    <p:extLst>
      <p:ext uri="{BB962C8B-B14F-4D97-AF65-F5344CB8AC3E}">
        <p14:creationId xmlns:p14="http://schemas.microsoft.com/office/powerpoint/2010/main" val="2725108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2" name="Oval 1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 name="Straight Connector 3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66794-CC73-4961-971E-ED44BC9C3522}"/>
              </a:ext>
            </a:extLst>
          </p:cNvPr>
          <p:cNvSpPr>
            <a:spLocks noGrp="1"/>
          </p:cNvSpPr>
          <p:nvPr>
            <p:ph type="title"/>
          </p:nvPr>
        </p:nvSpPr>
        <p:spPr>
          <a:xfrm>
            <a:off x="475013" y="393539"/>
            <a:ext cx="6110141" cy="5190394"/>
          </a:xfrm>
        </p:spPr>
        <p:txBody>
          <a:bodyPr vert="horz" lIns="91440" tIns="45720" rIns="91440" bIns="45720" rtlCol="0" anchor="t">
            <a:normAutofit/>
          </a:bodyPr>
          <a:lstStyle/>
          <a:p>
            <a:pPr>
              <a:lnSpc>
                <a:spcPct val="90000"/>
              </a:lnSpc>
            </a:pPr>
            <a:r>
              <a:rPr lang="en-US" sz="1500" dirty="0">
                <a:latin typeface="Times New Roman" panose="02020603050405020304" pitchFamily="18" charset="0"/>
                <a:cs typeface="Times New Roman" panose="02020603050405020304" pitchFamily="18" charset="0"/>
              </a:rPr>
              <a:t>Final Preprocessing and visualization:</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a:t>
            </a:r>
            <a:r>
              <a:rPr lang="en-US" sz="1500" b="0" dirty="0">
                <a:latin typeface="Times New Roman" panose="02020603050405020304" pitchFamily="18" charset="0"/>
                <a:cs typeface="Times New Roman" panose="02020603050405020304" pitchFamily="18" charset="0"/>
              </a:rPr>
              <a:t>final process me all type is same  data process and visualization is same data  but some changes so  write here</a:t>
            </a:r>
            <a:br>
              <a:rPr lang="en-US" sz="1500" b="0" dirty="0">
                <a:latin typeface="Times New Roman" panose="02020603050405020304" pitchFamily="18" charset="0"/>
                <a:cs typeface="Times New Roman" panose="02020603050405020304" pitchFamily="18" charset="0"/>
              </a:rPr>
            </a:br>
            <a:r>
              <a:rPr lang="en-US" sz="1500" b="0" dirty="0">
                <a:latin typeface="Times New Roman" panose="02020603050405020304" pitchFamily="18" charset="0"/>
                <a:cs typeface="Times New Roman" panose="02020603050405020304" pitchFamily="18" charset="0"/>
              </a:rPr>
              <a:t>key values :</a:t>
            </a:r>
            <a:br>
              <a:rPr lang="en-US" sz="1500" b="0" dirty="0">
                <a:latin typeface="Times New Roman" panose="02020603050405020304" pitchFamily="18" charset="0"/>
                <a:cs typeface="Times New Roman" panose="02020603050405020304" pitchFamily="18" charset="0"/>
              </a:rPr>
            </a:br>
            <a:r>
              <a:rPr lang="en-US" sz="1500" b="0" dirty="0">
                <a:latin typeface="Times New Roman" panose="02020603050405020304" pitchFamily="18" charset="0"/>
                <a:cs typeface="Times New Roman" panose="02020603050405020304" pitchFamily="18" charset="0"/>
              </a:rPr>
              <a:t>.  Preprocessed the dataset by clearing, transforming and creating new features for better analysis.</a:t>
            </a:r>
            <a:br>
              <a:rPr lang="en-US" sz="1500" b="0" dirty="0">
                <a:latin typeface="Times New Roman" panose="02020603050405020304" pitchFamily="18" charset="0"/>
                <a:cs typeface="Times New Roman" panose="02020603050405020304" pitchFamily="18" charset="0"/>
              </a:rPr>
            </a:br>
            <a:r>
              <a:rPr lang="en-US" sz="1500" b="0" dirty="0">
                <a:latin typeface="Times New Roman" panose="02020603050405020304" pitchFamily="18" charset="0"/>
                <a:cs typeface="Times New Roman" panose="02020603050405020304" pitchFamily="18" charset="0"/>
              </a:rPr>
              <a:t>. Visualization revealed clear trends in seasonal demand, hourly activity, and the impact of weather on rentals.</a:t>
            </a:r>
            <a:br>
              <a:rPr lang="en-US" sz="1500" b="0" dirty="0">
                <a:latin typeface="Times New Roman" panose="02020603050405020304" pitchFamily="18" charset="0"/>
                <a:cs typeface="Times New Roman" panose="02020603050405020304" pitchFamily="18" charset="0"/>
              </a:rPr>
            </a:br>
            <a:br>
              <a:rPr lang="en-US" sz="1500" b="0" dirty="0">
                <a:latin typeface="Times New Roman" panose="02020603050405020304" pitchFamily="18" charset="0"/>
                <a:cs typeface="Times New Roman" panose="02020603050405020304" pitchFamily="18" charset="0"/>
              </a:rPr>
            </a:br>
            <a:r>
              <a:rPr lang="en-US" sz="1500" b="0" dirty="0">
                <a:latin typeface="Times New Roman" panose="02020603050405020304" pitchFamily="18" charset="0"/>
                <a:cs typeface="Times New Roman" panose="02020603050405020304" pitchFamily="18" charset="0"/>
              </a:rPr>
              <a:t>. Insights are critical for understanding user behavior and optimizing resources.</a:t>
            </a:r>
            <a:br>
              <a:rPr lang="en-US" sz="1500" b="0" dirty="0">
                <a:latin typeface="Times New Roman" panose="02020603050405020304" pitchFamily="18" charset="0"/>
                <a:cs typeface="Times New Roman" panose="02020603050405020304" pitchFamily="18" charset="0"/>
              </a:rPr>
            </a:br>
            <a:br>
              <a:rPr lang="en-US" sz="1500" b="0" dirty="0">
                <a:latin typeface="Times New Roman" panose="02020603050405020304" pitchFamily="18" charset="0"/>
                <a:cs typeface="Times New Roman" panose="02020603050405020304" pitchFamily="18" charset="0"/>
              </a:rPr>
            </a:br>
            <a:r>
              <a:rPr lang="en-US" sz="1500" b="0" dirty="0">
                <a:latin typeface="Times New Roman" panose="02020603050405020304" pitchFamily="18" charset="0"/>
                <a:cs typeface="Times New Roman" panose="02020603050405020304" pitchFamily="18" charset="0"/>
              </a:rPr>
              <a:t>Visualization :  all data type is same but heatmap correlation matrix, trend analysis final data me so  and Box plot </a:t>
            </a:r>
            <a:r>
              <a:rPr lang="en-US" sz="1500" b="0" dirty="0" err="1">
                <a:latin typeface="Times New Roman" panose="02020603050405020304" pitchFamily="18" charset="0"/>
                <a:cs typeface="Times New Roman" panose="02020603050405020304" pitchFamily="18" charset="0"/>
              </a:rPr>
              <a:t>addd</a:t>
            </a:r>
            <a:r>
              <a:rPr lang="en-US" sz="1500" b="0" dirty="0">
                <a:latin typeface="Times New Roman" panose="02020603050405020304" pitchFamily="18" charset="0"/>
                <a:cs typeface="Times New Roman" panose="02020603050405020304" pitchFamily="18" charset="0"/>
              </a:rPr>
              <a:t> </a:t>
            </a:r>
          </a:p>
        </p:txBody>
      </p:sp>
      <p:grpSp>
        <p:nvGrpSpPr>
          <p:cNvPr id="41" name="Group 40">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7" name="Straight Connector 4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36252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45D4CD2-CC79-420B-96AE-0FE4C716D416}"/>
              </a:ext>
            </a:extLst>
          </p:cNvPr>
          <p:cNvSpPr/>
          <p:nvPr/>
        </p:nvSpPr>
        <p:spPr>
          <a:xfrm>
            <a:off x="8241038" y="393539"/>
            <a:ext cx="2372948" cy="365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Heatmap correlation</a:t>
            </a:r>
          </a:p>
        </p:txBody>
      </p:sp>
      <p:sp>
        <p:nvSpPr>
          <p:cNvPr id="8" name="Rectangle 7">
            <a:extLst>
              <a:ext uri="{FF2B5EF4-FFF2-40B4-BE49-F238E27FC236}">
                <a16:creationId xmlns:a16="http://schemas.microsoft.com/office/drawing/2014/main" id="{11211E97-4B09-4F9D-9344-96B14D43CB30}"/>
              </a:ext>
            </a:extLst>
          </p:cNvPr>
          <p:cNvSpPr/>
          <p:nvPr/>
        </p:nvSpPr>
        <p:spPr>
          <a:xfrm>
            <a:off x="8474149" y="3332488"/>
            <a:ext cx="2285999" cy="303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 plot</a:t>
            </a:r>
          </a:p>
        </p:txBody>
      </p:sp>
      <p:pic>
        <p:nvPicPr>
          <p:cNvPr id="5" name="Picture 4" descr="A screenshot of a computer screen&#10;&#10;Description automatically generated">
            <a:extLst>
              <a:ext uri="{FF2B5EF4-FFF2-40B4-BE49-F238E27FC236}">
                <a16:creationId xmlns:a16="http://schemas.microsoft.com/office/drawing/2014/main" id="{104A4AAE-926C-4C9C-BA70-D024810E4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175" y="695568"/>
            <a:ext cx="4044804" cy="247768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694B4A3-D78F-43F8-9BD2-8970F8500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3891516" y="6858000"/>
            <a:ext cx="8300484" cy="4669022"/>
          </a:xfrm>
          <a:prstGeom prst="rect">
            <a:avLst/>
          </a:prstGeom>
        </p:spPr>
      </p:pic>
      <p:pic>
        <p:nvPicPr>
          <p:cNvPr id="38" name="Picture 37" descr="A blue rectangular object with black lines&#10;&#10;Description automatically generated">
            <a:extLst>
              <a:ext uri="{FF2B5EF4-FFF2-40B4-BE49-F238E27FC236}">
                <a16:creationId xmlns:a16="http://schemas.microsoft.com/office/drawing/2014/main" id="{CB1041BC-75A5-4725-8D31-475ED28E3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051" y="3682579"/>
            <a:ext cx="3943905" cy="2747364"/>
          </a:xfrm>
          <a:prstGeom prst="rect">
            <a:avLst/>
          </a:prstGeom>
        </p:spPr>
      </p:pic>
    </p:spTree>
    <p:extLst>
      <p:ext uri="{BB962C8B-B14F-4D97-AF65-F5344CB8AC3E}">
        <p14:creationId xmlns:p14="http://schemas.microsoft.com/office/powerpoint/2010/main" val="40838808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3476</TotalTime>
  <Words>923</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Neue Haas Grotesk Text Pro</vt:lpstr>
      <vt:lpstr>Times New Roman</vt:lpstr>
      <vt:lpstr>PunchcardVTI</vt:lpstr>
      <vt:lpstr>Project – 2  Data Harmonization</vt:lpstr>
      <vt:lpstr>Introduction</vt:lpstr>
      <vt:lpstr>           Work flow   1)  Preprocess Dataset -1  2)  Visualize Dataset-1  3)  Preprocess Dataset-2  4)   Visualize Dataset-2  5)  Merge Dataset-1 and dataset-2  6)   Preprocess And Visualize merging data  7) Preprocess Dataset-3  8) Visualize Dataset-3  9)  Integration of dataset3 and merging data   10) Final Preprocessing and Visualization</vt:lpstr>
      <vt:lpstr>                     Dataset-1 Preprocessing: Key Steps:              1)  Data loading  info: ,head, tail, describe, duplicates. Handle Missing data, data cleaning ,outliers , drop unnecessary value, frenheit.  2) Feature Engineering: extract .features   3) Normalization/Scaling.  Tools/Technologies: tools like uses Python,( pandas, NumPy, matplotlib, excel, seaborn), SciPy , etc.   Before and after Snapshot: show a table or graph highlighting raw vs. Cleaned data.                                                                                   </vt:lpstr>
      <vt:lpstr>Dataset-1 Visualization:.   key observations :   Hourly trend: Temperature lowest during early mooring(0-6 Am).                          Peaks in the afternoon (12-15 hours). Seasonal Impact: season 1 (likely winter) has consistently lower temperatures. Weather Conditions:  Majority of data recorded under favorable weather (clr skies) Weekday Trends: Minimal variation in patterns across weekdays. Insights: Seasonal Analysis:  Analysis temperature variations for each season to identify seasonal trends. Hourly Study: Explore  the impact of hourly tempuras trends on daily activates   Graph/ Charts:  Histogram plot , Bar Chart , Pie chart , Join plot , Line plot  </vt:lpstr>
      <vt:lpstr>Dataset – 2 Preprocessing  Same structure  follow as slid 4, customized for  dataset-2  Dataset – 2 Visualization Same structure follow as slid no 5 , customized for dataset-2   Merging Datasets: Process: 1) Handing Missing data fill or remove row with missing values in columns 2) Data Transformation: Normalize/standardize numerical values like temp , atemp and Encode categorical data (season , holiday , etc)    3) Features Engineering: Extract features from dteday, like day of the week, month , hour  tool / technologies  same dataset1   Visualization insights: key  1)  temperature Trends Over time :  type Line plot   insight:  Temptures fluctuates across the day and varies by season</vt:lpstr>
      <vt:lpstr>2. Seasonal comparison:  type  histogram plot insight Higher rentals observed in summer and spring seasons weather impact on rentals type  Bar chart/pie chart insight clear weather increase rentals while poor weather reduce rentals weekday vs weekend trends: type Bar chart </vt:lpstr>
      <vt:lpstr>                         Integration of Dataset-3   Process:  dataset – 3 me concatenation logic use this   concatenation : Combine data from multiple sources for a comprehensive analysis and all method same   tools Used:  same tools used Snapshot Before and after concatenation:   Visualization dataset3.   Same process   like  dataset – 1  </vt:lpstr>
      <vt:lpstr>Final Preprocessing and visualization:   final process me all type is same  data process and visualization is same data  but some changes so  write here key values : .  Preprocessed the dataset by clearing, transforming and creating new features for better analysis. . Visualization revealed clear trends in seasonal demand, hourly activity, and the impact of weather on rentals.  . Insights are critical for understanding user behavior and optimizing resources.  Visualization :  all data type is same but heatmap correlation matrix, trend analysis final data me so  and Box plot addd </vt:lpstr>
      <vt:lpstr>                      Challenges and Solutions      . Challenges Faced:  Missing data, format inconsistences , etc.        . Solutions Implemented:  Describe strategies like imputation, scaling , etc    </vt:lpstr>
      <vt:lpstr>                                      Future Scope  1) Predictive Analytics Develop models to predict bike rental  based on weather and time  2) Demand Optimization:  Analysis data to optimize bike availability in high demand areas.  3) Real- Time Monitoring:  Implement dashboards for tracking rentals and weather conditions.  4) Environments Benefits:  Asses the impact of bike rental on reducing carbon emissions. </vt:lpstr>
      <vt:lpstr>                                                  Conclusion  The dataset was successfully preprocessed by handling missing data, outliers, and transforming features.  Visualizations revealed key insights into temperature trends, seasonal demand, and the impact of weather on bike rentals.  The analysis highlights the importance of data-driven decision-making for optimizing bike-sharing systems.  Future enhancements can include predictive models and real-time monitoring for better service efficiency.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2  Data Harmonization</dc:title>
  <dc:creator>khushnaz khan</dc:creator>
  <cp:lastModifiedBy>khushnaz khan</cp:lastModifiedBy>
  <cp:revision>47</cp:revision>
  <dcterms:created xsi:type="dcterms:W3CDTF">2024-12-23T13:37:59Z</dcterms:created>
  <dcterms:modified xsi:type="dcterms:W3CDTF">2025-01-14T03:56:11Z</dcterms:modified>
</cp:coreProperties>
</file>