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6" r:id="rId6"/>
    <p:sldId id="267" r:id="rId7"/>
    <p:sldId id="260" r:id="rId8"/>
    <p:sldId id="261" r:id="rId9"/>
    <p:sldId id="268" r:id="rId10"/>
    <p:sldId id="269" r:id="rId11"/>
    <p:sldId id="270" r:id="rId12"/>
    <p:sldId id="262" r:id="rId13"/>
    <p:sldId id="263" r:id="rId14"/>
    <p:sldId id="264" r:id="rId15"/>
    <p:sldId id="271" r:id="rId16"/>
    <p:sldId id="265"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73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A04B73-F8AA-4744-942C-174D6FE47E1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2C0C76-02D3-4738-920B-6C5B150A300B}">
      <dgm:prSet/>
      <dgm:spPr/>
      <dgm:t>
        <a:bodyPr/>
        <a:lstStyle/>
        <a:p>
          <a:r>
            <a:rPr lang="en-US" dirty="0">
              <a:latin typeface="Times New Roman" panose="02020603050405020304" pitchFamily="18" charset="0"/>
              <a:cs typeface="Times New Roman" panose="02020603050405020304" pitchFamily="18" charset="0"/>
            </a:rPr>
            <a:t>Objective: Track user engagement and activity.</a:t>
          </a:r>
        </a:p>
      </dgm:t>
    </dgm:pt>
    <dgm:pt modelId="{3D8E48B8-A8FA-4DD4-B416-B650A087DB33}" type="parTrans" cxnId="{1C13DC30-A9AE-4ADD-AD8F-B6FBFB45E88B}">
      <dgm:prSet/>
      <dgm:spPr/>
      <dgm:t>
        <a:bodyPr/>
        <a:lstStyle/>
        <a:p>
          <a:endParaRPr lang="en-US"/>
        </a:p>
      </dgm:t>
    </dgm:pt>
    <dgm:pt modelId="{196E6777-99F9-40D0-85BB-10E7F5ADA077}" type="sibTrans" cxnId="{1C13DC30-A9AE-4ADD-AD8F-B6FBFB45E88B}">
      <dgm:prSet/>
      <dgm:spPr/>
      <dgm:t>
        <a:bodyPr/>
        <a:lstStyle/>
        <a:p>
          <a:endParaRPr lang="en-US"/>
        </a:p>
      </dgm:t>
    </dgm:pt>
    <dgm:pt modelId="{5FED6911-69C9-4680-B9F6-9908BCC0E7C8}">
      <dgm:prSet/>
      <dgm:spPr/>
      <dgm:t>
        <a:bodyPr/>
        <a:lstStyle/>
        <a:p>
          <a:r>
            <a:rPr lang="en-US" dirty="0">
              <a:latin typeface="Times New Roman" panose="02020603050405020304" pitchFamily="18" charset="0"/>
              <a:cs typeface="Times New Roman" panose="02020603050405020304" pitchFamily="18" charset="0"/>
            </a:rPr>
            <a:t>Metrics: Session frequency, duration, total traffic.</a:t>
          </a:r>
        </a:p>
      </dgm:t>
    </dgm:pt>
    <dgm:pt modelId="{4D9DDE4E-FDF9-4A7F-8CE1-A6EDE30C56FB}" type="parTrans" cxnId="{EA7C0389-7D61-4C2E-9133-031D3FFFF2B5}">
      <dgm:prSet/>
      <dgm:spPr/>
      <dgm:t>
        <a:bodyPr/>
        <a:lstStyle/>
        <a:p>
          <a:endParaRPr lang="en-US"/>
        </a:p>
      </dgm:t>
    </dgm:pt>
    <dgm:pt modelId="{65313417-38E2-4ECE-B1FC-AFC59E9B9074}" type="sibTrans" cxnId="{EA7C0389-7D61-4C2E-9133-031D3FFFF2B5}">
      <dgm:prSet/>
      <dgm:spPr/>
      <dgm:t>
        <a:bodyPr/>
        <a:lstStyle/>
        <a:p>
          <a:endParaRPr lang="en-US"/>
        </a:p>
      </dgm:t>
    </dgm:pt>
    <dgm:pt modelId="{8F986171-1CB9-40A6-A4AE-03A18993A192}">
      <dgm:prSet/>
      <dgm:spPr/>
      <dgm:t>
        <a:bodyPr/>
        <a:lstStyle/>
        <a:p>
          <a:r>
            <a:rPr lang="en-US" dirty="0">
              <a:latin typeface="Times New Roman" panose="02020603050405020304" pitchFamily="18" charset="0"/>
              <a:cs typeface="Times New Roman" panose="02020603050405020304" pitchFamily="18" charset="0"/>
            </a:rPr>
            <a:t>Steps:</a:t>
          </a:r>
        </a:p>
      </dgm:t>
    </dgm:pt>
    <dgm:pt modelId="{7D1C5FA8-4AB2-439B-8A6E-08D5CFD345C5}" type="parTrans" cxnId="{96835853-81E9-4497-B39F-21FED90FCBBC}">
      <dgm:prSet/>
      <dgm:spPr/>
      <dgm:t>
        <a:bodyPr/>
        <a:lstStyle/>
        <a:p>
          <a:endParaRPr lang="en-US"/>
        </a:p>
      </dgm:t>
    </dgm:pt>
    <dgm:pt modelId="{419390B2-1102-442B-9CAB-70A3F33043B5}" type="sibTrans" cxnId="{96835853-81E9-4497-B39F-21FED90FCBBC}">
      <dgm:prSet/>
      <dgm:spPr/>
      <dgm:t>
        <a:bodyPr/>
        <a:lstStyle/>
        <a:p>
          <a:endParaRPr lang="en-US"/>
        </a:p>
      </dgm:t>
    </dgm:pt>
    <dgm:pt modelId="{F88A261A-B726-4131-9079-34830F263306}">
      <dgm:prSet/>
      <dgm:spPr/>
      <dgm:t>
        <a:bodyPr/>
        <a:lstStyle/>
        <a:p>
          <a:r>
            <a:rPr lang="en-US" dirty="0">
              <a:latin typeface="Times New Roman" panose="02020603050405020304" pitchFamily="18" charset="0"/>
              <a:cs typeface="Times New Roman" panose="02020603050405020304" pitchFamily="18" charset="0"/>
            </a:rPr>
            <a:t>- Aggregate metrics per customer.</a:t>
          </a:r>
        </a:p>
      </dgm:t>
    </dgm:pt>
    <dgm:pt modelId="{2EEDEB24-26DC-421E-A5B9-01E2884B61CF}" type="parTrans" cxnId="{B301990A-EC04-4AA8-90A3-7CBD97B4F87C}">
      <dgm:prSet/>
      <dgm:spPr/>
      <dgm:t>
        <a:bodyPr/>
        <a:lstStyle/>
        <a:p>
          <a:endParaRPr lang="en-US"/>
        </a:p>
      </dgm:t>
    </dgm:pt>
    <dgm:pt modelId="{F6D4E691-8B48-455D-8C63-F6D15E48C843}" type="sibTrans" cxnId="{B301990A-EC04-4AA8-90A3-7CBD97B4F87C}">
      <dgm:prSet/>
      <dgm:spPr/>
      <dgm:t>
        <a:bodyPr/>
        <a:lstStyle/>
        <a:p>
          <a:endParaRPr lang="en-US"/>
        </a:p>
      </dgm:t>
    </dgm:pt>
    <dgm:pt modelId="{8E6495D3-AFA4-4B55-8128-94BE878EAFFA}">
      <dgm:prSet/>
      <dgm:spPr/>
      <dgm:t>
        <a:bodyPr/>
        <a:lstStyle/>
        <a:p>
          <a:r>
            <a:rPr lang="en-US" dirty="0">
              <a:latin typeface="Times New Roman" panose="02020603050405020304" pitchFamily="18" charset="0"/>
              <a:cs typeface="Times New Roman" panose="02020603050405020304" pitchFamily="18" charset="0"/>
            </a:rPr>
            <a:t>- Normalize metrics and run k-means clustering</a:t>
          </a:r>
          <a:r>
            <a:rPr lang="en-US" dirty="0"/>
            <a:t>.</a:t>
          </a:r>
        </a:p>
      </dgm:t>
    </dgm:pt>
    <dgm:pt modelId="{AFE10C92-C705-4BB7-B939-162E87B8416E}" type="parTrans" cxnId="{FA650F2D-1A9A-4539-961A-9EDC28C67339}">
      <dgm:prSet/>
      <dgm:spPr/>
      <dgm:t>
        <a:bodyPr/>
        <a:lstStyle/>
        <a:p>
          <a:endParaRPr lang="en-US"/>
        </a:p>
      </dgm:t>
    </dgm:pt>
    <dgm:pt modelId="{99A79906-17F5-42A4-9592-10CCDF9127CA}" type="sibTrans" cxnId="{FA650F2D-1A9A-4539-961A-9EDC28C67339}">
      <dgm:prSet/>
      <dgm:spPr/>
      <dgm:t>
        <a:bodyPr/>
        <a:lstStyle/>
        <a:p>
          <a:endParaRPr lang="en-US"/>
        </a:p>
      </dgm:t>
    </dgm:pt>
    <dgm:pt modelId="{F51A897A-D9BE-421B-B3B4-CAE00CFFAD47}">
      <dgm:prSet/>
      <dgm:spPr/>
      <dgm:t>
        <a:bodyPr/>
        <a:lstStyle/>
        <a:p>
          <a:r>
            <a:rPr lang="en-US" dirty="0">
              <a:latin typeface="Times New Roman" panose="02020603050405020304" pitchFamily="18" charset="0"/>
              <a:cs typeface="Times New Roman" panose="02020603050405020304" pitchFamily="18" charset="0"/>
            </a:rPr>
            <a:t>- Analyze engagement per application</a:t>
          </a:r>
          <a:r>
            <a:rPr lang="en-US" dirty="0"/>
            <a:t>.</a:t>
          </a:r>
        </a:p>
      </dgm:t>
    </dgm:pt>
    <dgm:pt modelId="{D3F7E2BA-C726-4E79-86B5-E83658E1EC81}" type="parTrans" cxnId="{413410AD-F657-425C-A701-A1F9DDAE1AA6}">
      <dgm:prSet/>
      <dgm:spPr/>
      <dgm:t>
        <a:bodyPr/>
        <a:lstStyle/>
        <a:p>
          <a:endParaRPr lang="en-US"/>
        </a:p>
      </dgm:t>
    </dgm:pt>
    <dgm:pt modelId="{51EA9DE4-36A0-488E-BFAB-6AC9F98F8124}" type="sibTrans" cxnId="{413410AD-F657-425C-A701-A1F9DDAE1AA6}">
      <dgm:prSet/>
      <dgm:spPr/>
      <dgm:t>
        <a:bodyPr/>
        <a:lstStyle/>
        <a:p>
          <a:endParaRPr lang="en-US"/>
        </a:p>
      </dgm:t>
    </dgm:pt>
    <dgm:pt modelId="{BB1253FF-1B92-4942-8E50-7902D4FD1873}" type="pres">
      <dgm:prSet presAssocID="{33A04B73-F8AA-4744-942C-174D6FE47E1E}" presName="root" presStyleCnt="0">
        <dgm:presLayoutVars>
          <dgm:dir/>
          <dgm:resizeHandles val="exact"/>
        </dgm:presLayoutVars>
      </dgm:prSet>
      <dgm:spPr/>
    </dgm:pt>
    <dgm:pt modelId="{C8EA3B77-F9C7-4E81-A303-70205D9DD499}" type="pres">
      <dgm:prSet presAssocID="{BD2C0C76-02D3-4738-920B-6C5B150A300B}" presName="compNode" presStyleCnt="0"/>
      <dgm:spPr/>
    </dgm:pt>
    <dgm:pt modelId="{EC593059-C314-48D7-915B-853982DFAE86}" type="pres">
      <dgm:prSet presAssocID="{BD2C0C76-02D3-4738-920B-6C5B150A300B}" presName="bgRect" presStyleLbl="bgShp" presStyleIdx="0" presStyleCnt="6"/>
      <dgm:spPr/>
    </dgm:pt>
    <dgm:pt modelId="{8D9D2E2F-2BDC-440E-AFCC-5C349DA4B5A6}" type="pres">
      <dgm:prSet presAssocID="{BD2C0C76-02D3-4738-920B-6C5B150A300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10D99598-0A1E-45E8-AF7F-E711AC852726}" type="pres">
      <dgm:prSet presAssocID="{BD2C0C76-02D3-4738-920B-6C5B150A300B}" presName="spaceRect" presStyleCnt="0"/>
      <dgm:spPr/>
    </dgm:pt>
    <dgm:pt modelId="{7019EE20-467F-444A-B613-763B93A51A92}" type="pres">
      <dgm:prSet presAssocID="{BD2C0C76-02D3-4738-920B-6C5B150A300B}" presName="parTx" presStyleLbl="revTx" presStyleIdx="0" presStyleCnt="6">
        <dgm:presLayoutVars>
          <dgm:chMax val="0"/>
          <dgm:chPref val="0"/>
        </dgm:presLayoutVars>
      </dgm:prSet>
      <dgm:spPr/>
    </dgm:pt>
    <dgm:pt modelId="{00DD8858-D51D-4CE8-9CF5-1EE3A492174D}" type="pres">
      <dgm:prSet presAssocID="{196E6777-99F9-40D0-85BB-10E7F5ADA077}" presName="sibTrans" presStyleCnt="0"/>
      <dgm:spPr/>
    </dgm:pt>
    <dgm:pt modelId="{7BDEE226-C01D-4723-AFC6-2391FC2292E7}" type="pres">
      <dgm:prSet presAssocID="{5FED6911-69C9-4680-B9F6-9908BCC0E7C8}" presName="compNode" presStyleCnt="0"/>
      <dgm:spPr/>
    </dgm:pt>
    <dgm:pt modelId="{40E3D25A-62E3-425E-95B6-B60BD464CD6F}" type="pres">
      <dgm:prSet presAssocID="{5FED6911-69C9-4680-B9F6-9908BCC0E7C8}" presName="bgRect" presStyleLbl="bgShp" presStyleIdx="1" presStyleCnt="6" custLinFactNeighborX="14667" custLinFactNeighborY="51079"/>
      <dgm:spPr/>
    </dgm:pt>
    <dgm:pt modelId="{9CC34ED8-A4AB-46BE-B5ED-FC50811C7E74}" type="pres">
      <dgm:prSet presAssocID="{5FED6911-69C9-4680-B9F6-9908BCC0E7C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E5ACC238-6E2A-4FC1-B5F4-084D17B2DD71}" type="pres">
      <dgm:prSet presAssocID="{5FED6911-69C9-4680-B9F6-9908BCC0E7C8}" presName="spaceRect" presStyleCnt="0"/>
      <dgm:spPr/>
    </dgm:pt>
    <dgm:pt modelId="{1D0356AD-5904-4A46-ACF0-FE5819A539C6}" type="pres">
      <dgm:prSet presAssocID="{5FED6911-69C9-4680-B9F6-9908BCC0E7C8}" presName="parTx" presStyleLbl="revTx" presStyleIdx="1" presStyleCnt="6">
        <dgm:presLayoutVars>
          <dgm:chMax val="0"/>
          <dgm:chPref val="0"/>
        </dgm:presLayoutVars>
      </dgm:prSet>
      <dgm:spPr/>
    </dgm:pt>
    <dgm:pt modelId="{36471523-85B1-4EB7-B4A7-8B66148E0151}" type="pres">
      <dgm:prSet presAssocID="{65313417-38E2-4ECE-B1FC-AFC59E9B9074}" presName="sibTrans" presStyleCnt="0"/>
      <dgm:spPr/>
    </dgm:pt>
    <dgm:pt modelId="{5BA3D5B9-B491-400A-8504-840F9801EE85}" type="pres">
      <dgm:prSet presAssocID="{8F986171-1CB9-40A6-A4AE-03A18993A192}" presName="compNode" presStyleCnt="0"/>
      <dgm:spPr/>
    </dgm:pt>
    <dgm:pt modelId="{472BBD56-59F4-436D-9F9A-0C6CE4D35D34}" type="pres">
      <dgm:prSet presAssocID="{8F986171-1CB9-40A6-A4AE-03A18993A192}" presName="bgRect" presStyleLbl="bgShp" presStyleIdx="2" presStyleCnt="6" custLinFactNeighborX="5745" custLinFactNeighborY="-9014"/>
      <dgm:spPr/>
    </dgm:pt>
    <dgm:pt modelId="{5C103952-C95B-4C9F-BB79-8FC3386E8434}" type="pres">
      <dgm:prSet presAssocID="{8F986171-1CB9-40A6-A4AE-03A18993A19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otprints"/>
        </a:ext>
      </dgm:extLst>
    </dgm:pt>
    <dgm:pt modelId="{E0F1F1CA-A896-40FA-8D5A-72CD6503D1AC}" type="pres">
      <dgm:prSet presAssocID="{8F986171-1CB9-40A6-A4AE-03A18993A192}" presName="spaceRect" presStyleCnt="0"/>
      <dgm:spPr/>
    </dgm:pt>
    <dgm:pt modelId="{5E220090-3F18-4C8C-8AED-3B3FCBB378F1}" type="pres">
      <dgm:prSet presAssocID="{8F986171-1CB9-40A6-A4AE-03A18993A192}" presName="parTx" presStyleLbl="revTx" presStyleIdx="2" presStyleCnt="6">
        <dgm:presLayoutVars>
          <dgm:chMax val="0"/>
          <dgm:chPref val="0"/>
        </dgm:presLayoutVars>
      </dgm:prSet>
      <dgm:spPr/>
    </dgm:pt>
    <dgm:pt modelId="{6FBEFED8-D298-4FF7-8900-72D06417BE57}" type="pres">
      <dgm:prSet presAssocID="{419390B2-1102-442B-9CAB-70A3F33043B5}" presName="sibTrans" presStyleCnt="0"/>
      <dgm:spPr/>
    </dgm:pt>
    <dgm:pt modelId="{5D0ACA39-D4E4-491B-91A1-9BCC60073D76}" type="pres">
      <dgm:prSet presAssocID="{F88A261A-B726-4131-9079-34830F263306}" presName="compNode" presStyleCnt="0"/>
      <dgm:spPr/>
    </dgm:pt>
    <dgm:pt modelId="{3AF926D4-6102-4E39-93CD-676CED629C2D}" type="pres">
      <dgm:prSet presAssocID="{F88A261A-B726-4131-9079-34830F263306}" presName="bgRect" presStyleLbl="bgShp" presStyleIdx="3" presStyleCnt="6"/>
      <dgm:spPr/>
    </dgm:pt>
    <dgm:pt modelId="{54024D63-A9E4-4EE1-A74D-EB5DBF806E6B}" type="pres">
      <dgm:prSet presAssocID="{F88A261A-B726-4131-9079-34830F26330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587B8344-50DB-4FF4-B10D-2823CEAD35E7}" type="pres">
      <dgm:prSet presAssocID="{F88A261A-B726-4131-9079-34830F263306}" presName="spaceRect" presStyleCnt="0"/>
      <dgm:spPr/>
    </dgm:pt>
    <dgm:pt modelId="{640B7E9C-207F-42E0-A720-2369220ED359}" type="pres">
      <dgm:prSet presAssocID="{F88A261A-B726-4131-9079-34830F263306}" presName="parTx" presStyleLbl="revTx" presStyleIdx="3" presStyleCnt="6">
        <dgm:presLayoutVars>
          <dgm:chMax val="0"/>
          <dgm:chPref val="0"/>
        </dgm:presLayoutVars>
      </dgm:prSet>
      <dgm:spPr/>
    </dgm:pt>
    <dgm:pt modelId="{B5DE9A17-B49C-420A-B119-093826828BA7}" type="pres">
      <dgm:prSet presAssocID="{F6D4E691-8B48-455D-8C63-F6D15E48C843}" presName="sibTrans" presStyleCnt="0"/>
      <dgm:spPr/>
    </dgm:pt>
    <dgm:pt modelId="{5A2C5103-CD74-43AC-ABD9-BABE379DFB10}" type="pres">
      <dgm:prSet presAssocID="{8E6495D3-AFA4-4B55-8128-94BE878EAFFA}" presName="compNode" presStyleCnt="0"/>
      <dgm:spPr/>
    </dgm:pt>
    <dgm:pt modelId="{D2DF6744-21F9-4003-9965-F018F5433631}" type="pres">
      <dgm:prSet presAssocID="{8E6495D3-AFA4-4B55-8128-94BE878EAFFA}" presName="bgRect" presStyleLbl="bgShp" presStyleIdx="4" presStyleCnt="6"/>
      <dgm:spPr/>
    </dgm:pt>
    <dgm:pt modelId="{C33F25D2-6B4D-45E1-98FF-18907F66C3A2}" type="pres">
      <dgm:prSet presAssocID="{8E6495D3-AFA4-4B55-8128-94BE878EAFF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rver"/>
        </a:ext>
      </dgm:extLst>
    </dgm:pt>
    <dgm:pt modelId="{22B69939-B75E-4413-8812-C456C2C1F78E}" type="pres">
      <dgm:prSet presAssocID="{8E6495D3-AFA4-4B55-8128-94BE878EAFFA}" presName="spaceRect" presStyleCnt="0"/>
      <dgm:spPr/>
    </dgm:pt>
    <dgm:pt modelId="{7BE7B94A-6148-4E2D-BD47-C476295D0A69}" type="pres">
      <dgm:prSet presAssocID="{8E6495D3-AFA4-4B55-8128-94BE878EAFFA}" presName="parTx" presStyleLbl="revTx" presStyleIdx="4" presStyleCnt="6">
        <dgm:presLayoutVars>
          <dgm:chMax val="0"/>
          <dgm:chPref val="0"/>
        </dgm:presLayoutVars>
      </dgm:prSet>
      <dgm:spPr/>
    </dgm:pt>
    <dgm:pt modelId="{0936E248-D2EF-411A-A772-4164377CECF8}" type="pres">
      <dgm:prSet presAssocID="{99A79906-17F5-42A4-9592-10CCDF9127CA}" presName="sibTrans" presStyleCnt="0"/>
      <dgm:spPr/>
    </dgm:pt>
    <dgm:pt modelId="{16D8C7BF-9C74-4608-BE18-21D105B06AB9}" type="pres">
      <dgm:prSet presAssocID="{F51A897A-D9BE-421B-B3B4-CAE00CFFAD47}" presName="compNode" presStyleCnt="0"/>
      <dgm:spPr/>
    </dgm:pt>
    <dgm:pt modelId="{F881F5B7-86AD-456A-83BF-754C3B384A63}" type="pres">
      <dgm:prSet presAssocID="{F51A897A-D9BE-421B-B3B4-CAE00CFFAD47}" presName="bgRect" presStyleLbl="bgShp" presStyleIdx="5" presStyleCnt="6"/>
      <dgm:spPr/>
    </dgm:pt>
    <dgm:pt modelId="{7CECF95B-1918-4C49-8FAF-386DB78B51FA}" type="pres">
      <dgm:prSet presAssocID="{F51A897A-D9BE-421B-B3B4-CAE00CFFAD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atistics"/>
        </a:ext>
      </dgm:extLst>
    </dgm:pt>
    <dgm:pt modelId="{5B398249-F5E1-4B86-BF04-A0511D24AF78}" type="pres">
      <dgm:prSet presAssocID="{F51A897A-D9BE-421B-B3B4-CAE00CFFAD47}" presName="spaceRect" presStyleCnt="0"/>
      <dgm:spPr/>
    </dgm:pt>
    <dgm:pt modelId="{CE92FEA9-5020-435F-B2A4-C80F70F2D8C3}" type="pres">
      <dgm:prSet presAssocID="{F51A897A-D9BE-421B-B3B4-CAE00CFFAD47}" presName="parTx" presStyleLbl="revTx" presStyleIdx="5" presStyleCnt="6">
        <dgm:presLayoutVars>
          <dgm:chMax val="0"/>
          <dgm:chPref val="0"/>
        </dgm:presLayoutVars>
      </dgm:prSet>
      <dgm:spPr/>
    </dgm:pt>
  </dgm:ptLst>
  <dgm:cxnLst>
    <dgm:cxn modelId="{B301990A-EC04-4AA8-90A3-7CBD97B4F87C}" srcId="{33A04B73-F8AA-4744-942C-174D6FE47E1E}" destId="{F88A261A-B726-4131-9079-34830F263306}" srcOrd="3" destOrd="0" parTransId="{2EEDEB24-26DC-421E-A5B9-01E2884B61CF}" sibTransId="{F6D4E691-8B48-455D-8C63-F6D15E48C843}"/>
    <dgm:cxn modelId="{FA650F2D-1A9A-4539-961A-9EDC28C67339}" srcId="{33A04B73-F8AA-4744-942C-174D6FE47E1E}" destId="{8E6495D3-AFA4-4B55-8128-94BE878EAFFA}" srcOrd="4" destOrd="0" parTransId="{AFE10C92-C705-4BB7-B939-162E87B8416E}" sibTransId="{99A79906-17F5-42A4-9592-10CCDF9127CA}"/>
    <dgm:cxn modelId="{1C13DC30-A9AE-4ADD-AD8F-B6FBFB45E88B}" srcId="{33A04B73-F8AA-4744-942C-174D6FE47E1E}" destId="{BD2C0C76-02D3-4738-920B-6C5B150A300B}" srcOrd="0" destOrd="0" parTransId="{3D8E48B8-A8FA-4DD4-B416-B650A087DB33}" sibTransId="{196E6777-99F9-40D0-85BB-10E7F5ADA077}"/>
    <dgm:cxn modelId="{9702C849-F0D8-42A4-81AF-71532F302D61}" type="presOf" srcId="{F51A897A-D9BE-421B-B3B4-CAE00CFFAD47}" destId="{CE92FEA9-5020-435F-B2A4-C80F70F2D8C3}" srcOrd="0" destOrd="0" presId="urn:microsoft.com/office/officeart/2018/2/layout/IconVerticalSolidList"/>
    <dgm:cxn modelId="{A33E636E-CFB0-44F2-B42E-3529AF653038}" type="presOf" srcId="{F88A261A-B726-4131-9079-34830F263306}" destId="{640B7E9C-207F-42E0-A720-2369220ED359}" srcOrd="0" destOrd="0" presId="urn:microsoft.com/office/officeart/2018/2/layout/IconVerticalSolidList"/>
    <dgm:cxn modelId="{96835853-81E9-4497-B39F-21FED90FCBBC}" srcId="{33A04B73-F8AA-4744-942C-174D6FE47E1E}" destId="{8F986171-1CB9-40A6-A4AE-03A18993A192}" srcOrd="2" destOrd="0" parTransId="{7D1C5FA8-4AB2-439B-8A6E-08D5CFD345C5}" sibTransId="{419390B2-1102-442B-9CAB-70A3F33043B5}"/>
    <dgm:cxn modelId="{EA7C0389-7D61-4C2E-9133-031D3FFFF2B5}" srcId="{33A04B73-F8AA-4744-942C-174D6FE47E1E}" destId="{5FED6911-69C9-4680-B9F6-9908BCC0E7C8}" srcOrd="1" destOrd="0" parTransId="{4D9DDE4E-FDF9-4A7F-8CE1-A6EDE30C56FB}" sibTransId="{65313417-38E2-4ECE-B1FC-AFC59E9B9074}"/>
    <dgm:cxn modelId="{D09A008D-0708-40FB-9168-6528D666B314}" type="presOf" srcId="{BD2C0C76-02D3-4738-920B-6C5B150A300B}" destId="{7019EE20-467F-444A-B613-763B93A51A92}" srcOrd="0" destOrd="0" presId="urn:microsoft.com/office/officeart/2018/2/layout/IconVerticalSolidList"/>
    <dgm:cxn modelId="{34093CAB-8756-4DAE-9D32-E9BB0D141221}" type="presOf" srcId="{5FED6911-69C9-4680-B9F6-9908BCC0E7C8}" destId="{1D0356AD-5904-4A46-ACF0-FE5819A539C6}" srcOrd="0" destOrd="0" presId="urn:microsoft.com/office/officeart/2018/2/layout/IconVerticalSolidList"/>
    <dgm:cxn modelId="{8F89DAAB-5761-4F8F-A358-B5FAD2F47EB0}" type="presOf" srcId="{8E6495D3-AFA4-4B55-8128-94BE878EAFFA}" destId="{7BE7B94A-6148-4E2D-BD47-C476295D0A69}" srcOrd="0" destOrd="0" presId="urn:microsoft.com/office/officeart/2018/2/layout/IconVerticalSolidList"/>
    <dgm:cxn modelId="{413410AD-F657-425C-A701-A1F9DDAE1AA6}" srcId="{33A04B73-F8AA-4744-942C-174D6FE47E1E}" destId="{F51A897A-D9BE-421B-B3B4-CAE00CFFAD47}" srcOrd="5" destOrd="0" parTransId="{D3F7E2BA-C726-4E79-86B5-E83658E1EC81}" sibTransId="{51EA9DE4-36A0-488E-BFAB-6AC9F98F8124}"/>
    <dgm:cxn modelId="{612F5ABE-0740-4345-BA06-E79607712932}" type="presOf" srcId="{33A04B73-F8AA-4744-942C-174D6FE47E1E}" destId="{BB1253FF-1B92-4942-8E50-7902D4FD1873}" srcOrd="0" destOrd="0" presId="urn:microsoft.com/office/officeart/2018/2/layout/IconVerticalSolidList"/>
    <dgm:cxn modelId="{268895FB-105C-4B6A-AB57-2A4B95E95B61}" type="presOf" srcId="{8F986171-1CB9-40A6-A4AE-03A18993A192}" destId="{5E220090-3F18-4C8C-8AED-3B3FCBB378F1}" srcOrd="0" destOrd="0" presId="urn:microsoft.com/office/officeart/2018/2/layout/IconVerticalSolidList"/>
    <dgm:cxn modelId="{DF31BE10-3231-4AA6-99EF-49001A2AD945}" type="presParOf" srcId="{BB1253FF-1B92-4942-8E50-7902D4FD1873}" destId="{C8EA3B77-F9C7-4E81-A303-70205D9DD499}" srcOrd="0" destOrd="0" presId="urn:microsoft.com/office/officeart/2018/2/layout/IconVerticalSolidList"/>
    <dgm:cxn modelId="{41D5228B-3394-46DC-BFE2-01374F66914E}" type="presParOf" srcId="{C8EA3B77-F9C7-4E81-A303-70205D9DD499}" destId="{EC593059-C314-48D7-915B-853982DFAE86}" srcOrd="0" destOrd="0" presId="urn:microsoft.com/office/officeart/2018/2/layout/IconVerticalSolidList"/>
    <dgm:cxn modelId="{FE4D6EC3-5011-468B-AE56-660E3F8731E9}" type="presParOf" srcId="{C8EA3B77-F9C7-4E81-A303-70205D9DD499}" destId="{8D9D2E2F-2BDC-440E-AFCC-5C349DA4B5A6}" srcOrd="1" destOrd="0" presId="urn:microsoft.com/office/officeart/2018/2/layout/IconVerticalSolidList"/>
    <dgm:cxn modelId="{1D416F94-73B7-451C-B612-2B04B4733671}" type="presParOf" srcId="{C8EA3B77-F9C7-4E81-A303-70205D9DD499}" destId="{10D99598-0A1E-45E8-AF7F-E711AC852726}" srcOrd="2" destOrd="0" presId="urn:microsoft.com/office/officeart/2018/2/layout/IconVerticalSolidList"/>
    <dgm:cxn modelId="{B3D1CC26-E4C3-489D-B075-86542C50B547}" type="presParOf" srcId="{C8EA3B77-F9C7-4E81-A303-70205D9DD499}" destId="{7019EE20-467F-444A-B613-763B93A51A92}" srcOrd="3" destOrd="0" presId="urn:microsoft.com/office/officeart/2018/2/layout/IconVerticalSolidList"/>
    <dgm:cxn modelId="{C85010AC-F4BC-494C-AF91-FF79E2BCED95}" type="presParOf" srcId="{BB1253FF-1B92-4942-8E50-7902D4FD1873}" destId="{00DD8858-D51D-4CE8-9CF5-1EE3A492174D}" srcOrd="1" destOrd="0" presId="urn:microsoft.com/office/officeart/2018/2/layout/IconVerticalSolidList"/>
    <dgm:cxn modelId="{2B32B2EF-D8BD-45E5-9476-CBA55185C8E1}" type="presParOf" srcId="{BB1253FF-1B92-4942-8E50-7902D4FD1873}" destId="{7BDEE226-C01D-4723-AFC6-2391FC2292E7}" srcOrd="2" destOrd="0" presId="urn:microsoft.com/office/officeart/2018/2/layout/IconVerticalSolidList"/>
    <dgm:cxn modelId="{F4A6C480-17DB-4FD1-90AF-72112DF0C12E}" type="presParOf" srcId="{7BDEE226-C01D-4723-AFC6-2391FC2292E7}" destId="{40E3D25A-62E3-425E-95B6-B60BD464CD6F}" srcOrd="0" destOrd="0" presId="urn:microsoft.com/office/officeart/2018/2/layout/IconVerticalSolidList"/>
    <dgm:cxn modelId="{81CF20F0-B18D-4BBB-B42C-61BD2758E87D}" type="presParOf" srcId="{7BDEE226-C01D-4723-AFC6-2391FC2292E7}" destId="{9CC34ED8-A4AB-46BE-B5ED-FC50811C7E74}" srcOrd="1" destOrd="0" presId="urn:microsoft.com/office/officeart/2018/2/layout/IconVerticalSolidList"/>
    <dgm:cxn modelId="{4934AB0D-FF4F-4184-86E6-CD651190716A}" type="presParOf" srcId="{7BDEE226-C01D-4723-AFC6-2391FC2292E7}" destId="{E5ACC238-6E2A-4FC1-B5F4-084D17B2DD71}" srcOrd="2" destOrd="0" presId="urn:microsoft.com/office/officeart/2018/2/layout/IconVerticalSolidList"/>
    <dgm:cxn modelId="{D57D9F52-D43D-44D4-9DEA-28F884CDBA04}" type="presParOf" srcId="{7BDEE226-C01D-4723-AFC6-2391FC2292E7}" destId="{1D0356AD-5904-4A46-ACF0-FE5819A539C6}" srcOrd="3" destOrd="0" presId="urn:microsoft.com/office/officeart/2018/2/layout/IconVerticalSolidList"/>
    <dgm:cxn modelId="{0076C01D-70C6-43F7-ACA4-17D9F25BDB62}" type="presParOf" srcId="{BB1253FF-1B92-4942-8E50-7902D4FD1873}" destId="{36471523-85B1-4EB7-B4A7-8B66148E0151}" srcOrd="3" destOrd="0" presId="urn:microsoft.com/office/officeart/2018/2/layout/IconVerticalSolidList"/>
    <dgm:cxn modelId="{41A5C23A-6722-47FB-94BC-27625028882A}" type="presParOf" srcId="{BB1253FF-1B92-4942-8E50-7902D4FD1873}" destId="{5BA3D5B9-B491-400A-8504-840F9801EE85}" srcOrd="4" destOrd="0" presId="urn:microsoft.com/office/officeart/2018/2/layout/IconVerticalSolidList"/>
    <dgm:cxn modelId="{E6A34BC8-E22D-4C23-8044-E4D187927EF6}" type="presParOf" srcId="{5BA3D5B9-B491-400A-8504-840F9801EE85}" destId="{472BBD56-59F4-436D-9F9A-0C6CE4D35D34}" srcOrd="0" destOrd="0" presId="urn:microsoft.com/office/officeart/2018/2/layout/IconVerticalSolidList"/>
    <dgm:cxn modelId="{3823A0BC-61A1-4804-AD87-3E4D7C53DAAD}" type="presParOf" srcId="{5BA3D5B9-B491-400A-8504-840F9801EE85}" destId="{5C103952-C95B-4C9F-BB79-8FC3386E8434}" srcOrd="1" destOrd="0" presId="urn:microsoft.com/office/officeart/2018/2/layout/IconVerticalSolidList"/>
    <dgm:cxn modelId="{7E63407E-794D-458B-8823-71AB26D56FD3}" type="presParOf" srcId="{5BA3D5B9-B491-400A-8504-840F9801EE85}" destId="{E0F1F1CA-A896-40FA-8D5A-72CD6503D1AC}" srcOrd="2" destOrd="0" presId="urn:microsoft.com/office/officeart/2018/2/layout/IconVerticalSolidList"/>
    <dgm:cxn modelId="{81BC63D5-B803-4F90-885C-591F78775E18}" type="presParOf" srcId="{5BA3D5B9-B491-400A-8504-840F9801EE85}" destId="{5E220090-3F18-4C8C-8AED-3B3FCBB378F1}" srcOrd="3" destOrd="0" presId="urn:microsoft.com/office/officeart/2018/2/layout/IconVerticalSolidList"/>
    <dgm:cxn modelId="{A833C25E-1B16-4F28-B0B9-79CBB86EFE7D}" type="presParOf" srcId="{BB1253FF-1B92-4942-8E50-7902D4FD1873}" destId="{6FBEFED8-D298-4FF7-8900-72D06417BE57}" srcOrd="5" destOrd="0" presId="urn:microsoft.com/office/officeart/2018/2/layout/IconVerticalSolidList"/>
    <dgm:cxn modelId="{F4EFCD88-5C61-46A0-9F7B-1F19CEC85A44}" type="presParOf" srcId="{BB1253FF-1B92-4942-8E50-7902D4FD1873}" destId="{5D0ACA39-D4E4-491B-91A1-9BCC60073D76}" srcOrd="6" destOrd="0" presId="urn:microsoft.com/office/officeart/2018/2/layout/IconVerticalSolidList"/>
    <dgm:cxn modelId="{9A617840-42BF-4A3C-8B1F-94C342123250}" type="presParOf" srcId="{5D0ACA39-D4E4-491B-91A1-9BCC60073D76}" destId="{3AF926D4-6102-4E39-93CD-676CED629C2D}" srcOrd="0" destOrd="0" presId="urn:microsoft.com/office/officeart/2018/2/layout/IconVerticalSolidList"/>
    <dgm:cxn modelId="{CAC5BE38-0678-4275-900E-FE90E6162CB4}" type="presParOf" srcId="{5D0ACA39-D4E4-491B-91A1-9BCC60073D76}" destId="{54024D63-A9E4-4EE1-A74D-EB5DBF806E6B}" srcOrd="1" destOrd="0" presId="urn:microsoft.com/office/officeart/2018/2/layout/IconVerticalSolidList"/>
    <dgm:cxn modelId="{ED2A400B-09DC-46B4-B18B-D63B3629C19E}" type="presParOf" srcId="{5D0ACA39-D4E4-491B-91A1-9BCC60073D76}" destId="{587B8344-50DB-4FF4-B10D-2823CEAD35E7}" srcOrd="2" destOrd="0" presId="urn:microsoft.com/office/officeart/2018/2/layout/IconVerticalSolidList"/>
    <dgm:cxn modelId="{0CF55D44-3BBF-4F98-BEC6-CC04BBF96AE6}" type="presParOf" srcId="{5D0ACA39-D4E4-491B-91A1-9BCC60073D76}" destId="{640B7E9C-207F-42E0-A720-2369220ED359}" srcOrd="3" destOrd="0" presId="urn:microsoft.com/office/officeart/2018/2/layout/IconVerticalSolidList"/>
    <dgm:cxn modelId="{8DBA8541-C0CD-4698-A746-4D624E5B4DFB}" type="presParOf" srcId="{BB1253FF-1B92-4942-8E50-7902D4FD1873}" destId="{B5DE9A17-B49C-420A-B119-093826828BA7}" srcOrd="7" destOrd="0" presId="urn:microsoft.com/office/officeart/2018/2/layout/IconVerticalSolidList"/>
    <dgm:cxn modelId="{B0B99D79-2E6E-4BD2-AEF9-09D23C1F22F1}" type="presParOf" srcId="{BB1253FF-1B92-4942-8E50-7902D4FD1873}" destId="{5A2C5103-CD74-43AC-ABD9-BABE379DFB10}" srcOrd="8" destOrd="0" presId="urn:microsoft.com/office/officeart/2018/2/layout/IconVerticalSolidList"/>
    <dgm:cxn modelId="{63B3EEC1-5208-45EC-BAA0-D84DBF08D991}" type="presParOf" srcId="{5A2C5103-CD74-43AC-ABD9-BABE379DFB10}" destId="{D2DF6744-21F9-4003-9965-F018F5433631}" srcOrd="0" destOrd="0" presId="urn:microsoft.com/office/officeart/2018/2/layout/IconVerticalSolidList"/>
    <dgm:cxn modelId="{CE97EC44-5607-4F37-84DB-F83C58C59D2D}" type="presParOf" srcId="{5A2C5103-CD74-43AC-ABD9-BABE379DFB10}" destId="{C33F25D2-6B4D-45E1-98FF-18907F66C3A2}" srcOrd="1" destOrd="0" presId="urn:microsoft.com/office/officeart/2018/2/layout/IconVerticalSolidList"/>
    <dgm:cxn modelId="{87DA04AB-5A83-4F03-9983-C8453870D9B7}" type="presParOf" srcId="{5A2C5103-CD74-43AC-ABD9-BABE379DFB10}" destId="{22B69939-B75E-4413-8812-C456C2C1F78E}" srcOrd="2" destOrd="0" presId="urn:microsoft.com/office/officeart/2018/2/layout/IconVerticalSolidList"/>
    <dgm:cxn modelId="{6AEA5F2A-90C3-489B-9BE7-503F8BBA7835}" type="presParOf" srcId="{5A2C5103-CD74-43AC-ABD9-BABE379DFB10}" destId="{7BE7B94A-6148-4E2D-BD47-C476295D0A69}" srcOrd="3" destOrd="0" presId="urn:microsoft.com/office/officeart/2018/2/layout/IconVerticalSolidList"/>
    <dgm:cxn modelId="{05CB1CF4-8FAC-48C0-A9BE-50E734C4689B}" type="presParOf" srcId="{BB1253FF-1B92-4942-8E50-7902D4FD1873}" destId="{0936E248-D2EF-411A-A772-4164377CECF8}" srcOrd="9" destOrd="0" presId="urn:microsoft.com/office/officeart/2018/2/layout/IconVerticalSolidList"/>
    <dgm:cxn modelId="{84897ACF-6552-4984-8ED0-AA84AD4A67BA}" type="presParOf" srcId="{BB1253FF-1B92-4942-8E50-7902D4FD1873}" destId="{16D8C7BF-9C74-4608-BE18-21D105B06AB9}" srcOrd="10" destOrd="0" presId="urn:microsoft.com/office/officeart/2018/2/layout/IconVerticalSolidList"/>
    <dgm:cxn modelId="{20BF1AFA-B3CC-4B9E-ACCE-043FB913C641}" type="presParOf" srcId="{16D8C7BF-9C74-4608-BE18-21D105B06AB9}" destId="{F881F5B7-86AD-456A-83BF-754C3B384A63}" srcOrd="0" destOrd="0" presId="urn:microsoft.com/office/officeart/2018/2/layout/IconVerticalSolidList"/>
    <dgm:cxn modelId="{B87B0D57-D87D-4642-86AE-80623C23FF78}" type="presParOf" srcId="{16D8C7BF-9C74-4608-BE18-21D105B06AB9}" destId="{7CECF95B-1918-4C49-8FAF-386DB78B51FA}" srcOrd="1" destOrd="0" presId="urn:microsoft.com/office/officeart/2018/2/layout/IconVerticalSolidList"/>
    <dgm:cxn modelId="{7304800E-FF69-4938-83FB-5D538FCCD9F7}" type="presParOf" srcId="{16D8C7BF-9C74-4608-BE18-21D105B06AB9}" destId="{5B398249-F5E1-4B86-BF04-A0511D24AF78}" srcOrd="2" destOrd="0" presId="urn:microsoft.com/office/officeart/2018/2/layout/IconVerticalSolidList"/>
    <dgm:cxn modelId="{5643B189-251F-4539-8666-8859632C1797}" type="presParOf" srcId="{16D8C7BF-9C74-4608-BE18-21D105B06AB9}" destId="{CE92FEA9-5020-435F-B2A4-C80F70F2D8C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93059-C314-48D7-915B-853982DFAE86}">
      <dsp:nvSpPr>
        <dsp:cNvPr id="0" name=""/>
        <dsp:cNvSpPr/>
      </dsp:nvSpPr>
      <dsp:spPr>
        <a:xfrm>
          <a:off x="0" y="1808"/>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9D2E2F-2BDC-440E-AFCC-5C349DA4B5A6}">
      <dsp:nvSpPr>
        <dsp:cNvPr id="0" name=""/>
        <dsp:cNvSpPr/>
      </dsp:nvSpPr>
      <dsp:spPr>
        <a:xfrm>
          <a:off x="233059" y="175158"/>
          <a:ext cx="423745" cy="423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19EE20-467F-444A-B613-763B93A51A92}">
      <dsp:nvSpPr>
        <dsp:cNvPr id="0" name=""/>
        <dsp:cNvSpPr/>
      </dsp:nvSpPr>
      <dsp:spPr>
        <a:xfrm>
          <a:off x="889864" y="1808"/>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Objective: Track user engagement and activity.</a:t>
          </a:r>
        </a:p>
      </dsp:txBody>
      <dsp:txXfrm>
        <a:off x="889864" y="1808"/>
        <a:ext cx="3794084" cy="770445"/>
      </dsp:txXfrm>
    </dsp:sp>
    <dsp:sp modelId="{40E3D25A-62E3-425E-95B6-B60BD464CD6F}">
      <dsp:nvSpPr>
        <dsp:cNvPr id="0" name=""/>
        <dsp:cNvSpPr/>
      </dsp:nvSpPr>
      <dsp:spPr>
        <a:xfrm>
          <a:off x="0" y="1358401"/>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C34ED8-A4AB-46BE-B5ED-FC50811C7E74}">
      <dsp:nvSpPr>
        <dsp:cNvPr id="0" name=""/>
        <dsp:cNvSpPr/>
      </dsp:nvSpPr>
      <dsp:spPr>
        <a:xfrm>
          <a:off x="233059" y="1138215"/>
          <a:ext cx="423745" cy="423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0356AD-5904-4A46-ACF0-FE5819A539C6}">
      <dsp:nvSpPr>
        <dsp:cNvPr id="0" name=""/>
        <dsp:cNvSpPr/>
      </dsp:nvSpPr>
      <dsp:spPr>
        <a:xfrm>
          <a:off x="889864" y="964865"/>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Metrics: Session frequency, duration, total traffic.</a:t>
          </a:r>
        </a:p>
      </dsp:txBody>
      <dsp:txXfrm>
        <a:off x="889864" y="964865"/>
        <a:ext cx="3794084" cy="770445"/>
      </dsp:txXfrm>
    </dsp:sp>
    <dsp:sp modelId="{472BBD56-59F4-436D-9F9A-0C6CE4D35D34}">
      <dsp:nvSpPr>
        <dsp:cNvPr id="0" name=""/>
        <dsp:cNvSpPr/>
      </dsp:nvSpPr>
      <dsp:spPr>
        <a:xfrm>
          <a:off x="0" y="1858474"/>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03952-C95B-4C9F-BB79-8FC3386E8434}">
      <dsp:nvSpPr>
        <dsp:cNvPr id="0" name=""/>
        <dsp:cNvSpPr/>
      </dsp:nvSpPr>
      <dsp:spPr>
        <a:xfrm>
          <a:off x="233059" y="2101272"/>
          <a:ext cx="423745" cy="4237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220090-3F18-4C8C-8AED-3B3FCBB378F1}">
      <dsp:nvSpPr>
        <dsp:cNvPr id="0" name=""/>
        <dsp:cNvSpPr/>
      </dsp:nvSpPr>
      <dsp:spPr>
        <a:xfrm>
          <a:off x="889864" y="1927922"/>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Steps:</a:t>
          </a:r>
        </a:p>
      </dsp:txBody>
      <dsp:txXfrm>
        <a:off x="889864" y="1927922"/>
        <a:ext cx="3794084" cy="770445"/>
      </dsp:txXfrm>
    </dsp:sp>
    <dsp:sp modelId="{3AF926D4-6102-4E39-93CD-676CED629C2D}">
      <dsp:nvSpPr>
        <dsp:cNvPr id="0" name=""/>
        <dsp:cNvSpPr/>
      </dsp:nvSpPr>
      <dsp:spPr>
        <a:xfrm>
          <a:off x="0" y="2890979"/>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024D63-A9E4-4EE1-A74D-EB5DBF806E6B}">
      <dsp:nvSpPr>
        <dsp:cNvPr id="0" name=""/>
        <dsp:cNvSpPr/>
      </dsp:nvSpPr>
      <dsp:spPr>
        <a:xfrm>
          <a:off x="233059" y="3064329"/>
          <a:ext cx="423745" cy="4237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0B7E9C-207F-42E0-A720-2369220ED359}">
      <dsp:nvSpPr>
        <dsp:cNvPr id="0" name=""/>
        <dsp:cNvSpPr/>
      </dsp:nvSpPr>
      <dsp:spPr>
        <a:xfrm>
          <a:off x="889864" y="2890979"/>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 Aggregate metrics per customer.</a:t>
          </a:r>
        </a:p>
      </dsp:txBody>
      <dsp:txXfrm>
        <a:off x="889864" y="2890979"/>
        <a:ext cx="3794084" cy="770445"/>
      </dsp:txXfrm>
    </dsp:sp>
    <dsp:sp modelId="{D2DF6744-21F9-4003-9965-F018F5433631}">
      <dsp:nvSpPr>
        <dsp:cNvPr id="0" name=""/>
        <dsp:cNvSpPr/>
      </dsp:nvSpPr>
      <dsp:spPr>
        <a:xfrm>
          <a:off x="0" y="3854036"/>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F25D2-6B4D-45E1-98FF-18907F66C3A2}">
      <dsp:nvSpPr>
        <dsp:cNvPr id="0" name=""/>
        <dsp:cNvSpPr/>
      </dsp:nvSpPr>
      <dsp:spPr>
        <a:xfrm>
          <a:off x="233059" y="4027386"/>
          <a:ext cx="423745" cy="4237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E7B94A-6148-4E2D-BD47-C476295D0A69}">
      <dsp:nvSpPr>
        <dsp:cNvPr id="0" name=""/>
        <dsp:cNvSpPr/>
      </dsp:nvSpPr>
      <dsp:spPr>
        <a:xfrm>
          <a:off x="889864" y="3854036"/>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 Normalize metrics and run k-means clustering</a:t>
          </a:r>
          <a:r>
            <a:rPr lang="en-US" sz="1900" kern="1200" dirty="0"/>
            <a:t>.</a:t>
          </a:r>
        </a:p>
      </dsp:txBody>
      <dsp:txXfrm>
        <a:off x="889864" y="3854036"/>
        <a:ext cx="3794084" cy="770445"/>
      </dsp:txXfrm>
    </dsp:sp>
    <dsp:sp modelId="{F881F5B7-86AD-456A-83BF-754C3B384A63}">
      <dsp:nvSpPr>
        <dsp:cNvPr id="0" name=""/>
        <dsp:cNvSpPr/>
      </dsp:nvSpPr>
      <dsp:spPr>
        <a:xfrm>
          <a:off x="0" y="4817093"/>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ECF95B-1918-4C49-8FAF-386DB78B51FA}">
      <dsp:nvSpPr>
        <dsp:cNvPr id="0" name=""/>
        <dsp:cNvSpPr/>
      </dsp:nvSpPr>
      <dsp:spPr>
        <a:xfrm>
          <a:off x="233059" y="4990443"/>
          <a:ext cx="423745" cy="4237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92FEA9-5020-435F-B2A4-C80F70F2D8C3}">
      <dsp:nvSpPr>
        <dsp:cNvPr id="0" name=""/>
        <dsp:cNvSpPr/>
      </dsp:nvSpPr>
      <dsp:spPr>
        <a:xfrm>
          <a:off x="889864" y="4817093"/>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 Analyze engagement per application</a:t>
          </a:r>
          <a:r>
            <a:rPr lang="en-US" sz="1900" kern="1200" dirty="0"/>
            <a:t>.</a:t>
          </a:r>
        </a:p>
      </dsp:txBody>
      <dsp:txXfrm>
        <a:off x="889864" y="4817093"/>
        <a:ext cx="3794084" cy="7704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3321" y="640080"/>
            <a:ext cx="4688333" cy="3566160"/>
          </a:xfrm>
        </p:spPr>
        <p:txBody>
          <a:bodyPr anchor="b">
            <a:normAutofit/>
          </a:bodyPr>
          <a:lstStyle/>
          <a:p>
            <a:pPr algn="l">
              <a:lnSpc>
                <a:spcPct val="90000"/>
              </a:lnSpc>
            </a:pP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Project - 5</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User Analytics in the Telecommunication Industry</a:t>
            </a: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endParaRPr lang="en-US" sz="29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973320" y="4636008"/>
            <a:ext cx="4688333" cy="1572768"/>
          </a:xfrm>
        </p:spPr>
        <p:txBody>
          <a:bodyPr>
            <a:normAutofit/>
          </a:bodyPr>
          <a:lstStyle/>
          <a:p>
            <a:pPr algn="l">
              <a:lnSpc>
                <a:spcPct val="90000"/>
              </a:lnSpc>
            </a:pPr>
            <a:r>
              <a:rPr lang="en-US" sz="1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Next Hikes IT Solutions</a:t>
            </a:r>
          </a:p>
          <a:p>
            <a:pPr algn="l">
              <a:lnSpc>
                <a:spcPct val="90000"/>
              </a:lnSpc>
            </a:pPr>
            <a:r>
              <a:rPr lang="en-US" sz="1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Presented by:</a:t>
            </a:r>
          </a:p>
          <a:p>
            <a:pPr algn="l">
              <a:lnSpc>
                <a:spcPct val="90000"/>
              </a:lnSpc>
            </a:pPr>
            <a:r>
              <a:rPr lang="en-US" sz="1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Khushnaz</a:t>
            </a:r>
          </a:p>
          <a:p>
            <a:pPr algn="l">
              <a:lnSpc>
                <a:spcPct val="90000"/>
              </a:lnSpc>
            </a:pPr>
            <a:r>
              <a:rPr lang="en-US" sz="1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Submission by :</a:t>
            </a:r>
          </a:p>
          <a:p>
            <a:pPr algn="l">
              <a:lnSpc>
                <a:spcPct val="90000"/>
              </a:lnSpc>
            </a:pPr>
            <a:r>
              <a:rPr lang="en-US" sz="1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24/04/2025</a:t>
            </a:r>
            <a:endParaRPr lang="en-US" sz="1800" dirty="0">
              <a:latin typeface="Times New Roman" panose="02020603050405020304" pitchFamily="18" charset="0"/>
              <a:cs typeface="Times New Roman" panose="02020603050405020304" pitchFamily="18" charset="0"/>
            </a:endParaRPr>
          </a:p>
          <a:p>
            <a:pPr marL="1371600" indent="457200" algn="l">
              <a:lnSpc>
                <a:spcPct val="90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Digital financial graph">
            <a:extLst>
              <a:ext uri="{FF2B5EF4-FFF2-40B4-BE49-F238E27FC236}">
                <a16:creationId xmlns:a16="http://schemas.microsoft.com/office/drawing/2014/main" id="{4F0595D7-E96E-394B-7352-F8CB10530802}"/>
              </a:ext>
            </a:extLst>
          </p:cNvPr>
          <p:cNvPicPr>
            <a:picLocks noChangeAspect="1"/>
          </p:cNvPicPr>
          <p:nvPr/>
        </p:nvPicPr>
        <p:blipFill>
          <a:blip r:embed="rId2"/>
          <a:srcRect l="43318" r="28032"/>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8A78-EA86-F060-50A0-C607817C6339}"/>
              </a:ext>
            </a:extLst>
          </p:cNvPr>
          <p:cNvSpPr>
            <a:spLocks noGrp="1"/>
          </p:cNvSpPr>
          <p:nvPr>
            <p:ph type="title"/>
          </p:nvPr>
        </p:nvSpPr>
        <p:spPr>
          <a:xfrm>
            <a:off x="6115050" y="1128094"/>
            <a:ext cx="2575635" cy="1415270"/>
          </a:xfrm>
        </p:spPr>
        <p:txBody>
          <a:bodyPr vert="horz" lIns="91440" tIns="45720" rIns="91440" bIns="45720" rtlCol="0" anchor="t">
            <a:normAutofit/>
          </a:bodyPr>
          <a:lstStyle/>
          <a:p>
            <a:pPr algn="l" defTabSz="914400">
              <a:lnSpc>
                <a:spcPct val="90000"/>
              </a:lnSpc>
            </a:pPr>
            <a:r>
              <a:rPr lang="en-US" sz="2800" dirty="0">
                <a:latin typeface="Times New Roman" panose="02020603050405020304" pitchFamily="18" charset="0"/>
                <a:cs typeface="Times New Roman" panose="02020603050405020304" pitchFamily="18" charset="0"/>
              </a:rPr>
              <a:t>correlation analysis</a:t>
            </a:r>
          </a:p>
        </p:txBody>
      </p:sp>
      <p:pic>
        <p:nvPicPr>
          <p:cNvPr id="4" name="Picture 3">
            <a:extLst>
              <a:ext uri="{FF2B5EF4-FFF2-40B4-BE49-F238E27FC236}">
                <a16:creationId xmlns:a16="http://schemas.microsoft.com/office/drawing/2014/main" id="{7758EB84-2F75-3079-D626-FF3E232FC21E}"/>
              </a:ext>
            </a:extLst>
          </p:cNvPr>
          <p:cNvPicPr>
            <a:picLocks noChangeAspect="1"/>
          </p:cNvPicPr>
          <p:nvPr/>
        </p:nvPicPr>
        <p:blipFill>
          <a:blip r:embed="rId2"/>
          <a:srcRect l="23619" r="5575" b="2"/>
          <a:stretch/>
        </p:blipFill>
        <p:spPr>
          <a:xfrm>
            <a:off x="-7414" y="10"/>
            <a:ext cx="5679453" cy="6857990"/>
          </a:xfrm>
          <a:prstGeom prst="rect">
            <a:avLst/>
          </a:prstGeom>
        </p:spPr>
      </p:pic>
      <p:cxnSp>
        <p:nvCxnSpPr>
          <p:cNvPr id="11" name="Straight Connector 10">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49542"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989081-F74B-B5F6-6D4E-39ACF4BC3934}"/>
              </a:ext>
            </a:extLst>
          </p:cNvPr>
          <p:cNvSpPr txBox="1"/>
          <p:nvPr/>
        </p:nvSpPr>
        <p:spPr>
          <a:xfrm>
            <a:off x="6115050" y="2543364"/>
            <a:ext cx="2575635" cy="3599019"/>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 Insights:** Identifying Relationships:** The correlation matrix provides a comprehensive view of the relationships between different variables in the dataset. High positive or negative correlations indicate strong relationships, while values close to zero suggest weak or no </a:t>
            </a:r>
            <a:r>
              <a:rPr lang="en-US" sz="900" dirty="0" err="1">
                <a:latin typeface="Times New Roman" panose="02020603050405020304" pitchFamily="18" charset="0"/>
                <a:cs typeface="Times New Roman" panose="02020603050405020304" pitchFamily="18" charset="0"/>
              </a:rPr>
              <a:t>relationships.Key</a:t>
            </a:r>
            <a:r>
              <a:rPr lang="en-US" sz="900" dirty="0">
                <a:latin typeface="Times New Roman" panose="02020603050405020304" pitchFamily="18" charset="0"/>
                <a:cs typeface="Times New Roman" panose="02020603050405020304" pitchFamily="18" charset="0"/>
              </a:rPr>
              <a:t> Variables: Variables with high correlations can be identified as key factors influencing user behavior. For example, if session duration has a high positive correlation with total data usage, it indicates that longer sessions are associated with higher data </a:t>
            </a:r>
            <a:r>
              <a:rPr lang="en-US" sz="900" dirty="0" err="1">
                <a:latin typeface="Times New Roman" panose="02020603050405020304" pitchFamily="18" charset="0"/>
                <a:cs typeface="Times New Roman" panose="02020603050405020304" pitchFamily="18" charset="0"/>
              </a:rPr>
              <a:t>consumption.Predictive</a:t>
            </a:r>
            <a:r>
              <a:rPr lang="en-US" sz="900" dirty="0">
                <a:latin typeface="Times New Roman" panose="02020603050405020304" pitchFamily="18" charset="0"/>
                <a:cs typeface="Times New Roman" panose="02020603050405020304" pitchFamily="18" charset="0"/>
              </a:rPr>
              <a:t> Modeling: Understanding the correlations between variables can help in building predictive models. Variables with strong correlations can be used as predictors in regression models to forecast user behavior or data usage. Feature **Selection:** The correlation matrix can aid in feature selection by identifying redundant variables. Highly correlated variables may provide similar information, and one of them can be excluded to simplify the model without losing significant </a:t>
            </a:r>
            <a:r>
              <a:rPr lang="en-US" sz="900" dirty="0" err="1">
                <a:latin typeface="Times New Roman" panose="02020603050405020304" pitchFamily="18" charset="0"/>
                <a:cs typeface="Times New Roman" panose="02020603050405020304" pitchFamily="18" charset="0"/>
              </a:rPr>
              <a:t>information.Anomaly</a:t>
            </a:r>
            <a:r>
              <a:rPr lang="en-US" sz="900" dirty="0">
                <a:latin typeface="Times New Roman" panose="02020603050405020304" pitchFamily="18" charset="0"/>
                <a:cs typeface="Times New Roman" panose="02020603050405020304" pitchFamily="18" charset="0"/>
              </a:rPr>
              <a:t> Detection: Unusual correlations can indicate potential anomalies or data quality issues. For example, if a variable that should logically have a strong correlation with another shows a weak or negative correlation, it may warrant further investigation.</a:t>
            </a:r>
          </a:p>
        </p:txBody>
      </p:sp>
    </p:spTree>
    <p:extLst>
      <p:ext uri="{BB962C8B-B14F-4D97-AF65-F5344CB8AC3E}">
        <p14:creationId xmlns:p14="http://schemas.microsoft.com/office/powerpoint/2010/main" val="242055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2FCE-69E9-41E8-5946-09411964B7B0}"/>
              </a:ext>
            </a:extLst>
          </p:cNvPr>
          <p:cNvSpPr>
            <a:spLocks noGrp="1"/>
          </p:cNvSpPr>
          <p:nvPr>
            <p:ph type="title"/>
          </p:nvPr>
        </p:nvSpPr>
        <p:spPr/>
        <p:txBody>
          <a:bodyPr/>
          <a:lstStyle/>
          <a:p>
            <a:r>
              <a:rPr lang="en-US" dirty="0"/>
              <a:t>PCA</a:t>
            </a:r>
            <a:endParaRPr lang="en-IN" dirty="0"/>
          </a:p>
        </p:txBody>
      </p:sp>
      <p:pic>
        <p:nvPicPr>
          <p:cNvPr id="4" name="Picture 3">
            <a:extLst>
              <a:ext uri="{FF2B5EF4-FFF2-40B4-BE49-F238E27FC236}">
                <a16:creationId xmlns:a16="http://schemas.microsoft.com/office/drawing/2014/main" id="{36A89566-984D-7044-0B71-B977A49C4685}"/>
              </a:ext>
            </a:extLst>
          </p:cNvPr>
          <p:cNvPicPr>
            <a:picLocks noChangeAspect="1"/>
          </p:cNvPicPr>
          <p:nvPr/>
        </p:nvPicPr>
        <p:blipFill>
          <a:blip r:embed="rId2"/>
          <a:stretch>
            <a:fillRect/>
          </a:stretch>
        </p:blipFill>
        <p:spPr>
          <a:xfrm>
            <a:off x="422476" y="1522993"/>
            <a:ext cx="7854297" cy="4912532"/>
          </a:xfrm>
          <a:prstGeom prst="rect">
            <a:avLst/>
          </a:prstGeom>
        </p:spPr>
      </p:pic>
    </p:spTree>
    <p:extLst>
      <p:ext uri="{BB962C8B-B14F-4D97-AF65-F5344CB8AC3E}">
        <p14:creationId xmlns:p14="http://schemas.microsoft.com/office/powerpoint/2010/main" val="2297736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359545" y="1070800"/>
            <a:ext cx="2954766" cy="5583126"/>
          </a:xfrm>
        </p:spPr>
        <p:txBody>
          <a:bodyPr>
            <a:normAutofit/>
          </a:bodyPr>
          <a:lstStyle/>
          <a:p>
            <a:pPr algn="r"/>
            <a:r>
              <a:rPr lang="en-IN" sz="3900" dirty="0">
                <a:latin typeface="Times New Roman" panose="02020603050405020304" pitchFamily="18" charset="0"/>
                <a:cs typeface="Times New Roman" panose="02020603050405020304" pitchFamily="18" charset="0"/>
              </a:rPr>
              <a:t>Task 2 - User Engagement Analysis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59807E6-1450-B728-17EB-9514A32AC855}"/>
              </a:ext>
            </a:extLst>
          </p:cNvPr>
          <p:cNvGraphicFramePr>
            <a:graphicFrameLocks noGrp="1"/>
          </p:cNvGraphicFramePr>
          <p:nvPr>
            <p:ph idx="1"/>
            <p:extLst>
              <p:ext uri="{D42A27DB-BD31-4B8C-83A1-F6EECF244321}">
                <p14:modId xmlns:p14="http://schemas.microsoft.com/office/powerpoint/2010/main" val="2601505978"/>
              </p:ext>
            </p:extLst>
          </p:nvPr>
        </p:nvGraphicFramePr>
        <p:xfrm>
          <a:off x="3831401" y="1070800"/>
          <a:ext cx="4683949"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17908" y="741391"/>
            <a:ext cx="3368866" cy="1616203"/>
          </a:xfrm>
        </p:spPr>
        <p:txBody>
          <a:bodyPr anchor="b">
            <a:normAutofit/>
          </a:bodyPr>
          <a:lstStyle/>
          <a:p>
            <a:r>
              <a:rPr lang="en-IN" sz="2800">
                <a:latin typeface="Times New Roman" panose="02020603050405020304" pitchFamily="18" charset="0"/>
                <a:cs typeface="Times New Roman" panose="02020603050405020304" pitchFamily="18" charset="0"/>
              </a:rPr>
              <a:t>Task 2.1 - Engagement Metrics Analysis</a:t>
            </a:r>
          </a:p>
        </p:txBody>
      </p:sp>
      <p:pic>
        <p:nvPicPr>
          <p:cNvPr id="5" name="Picture 4" descr="Codes on papers">
            <a:extLst>
              <a:ext uri="{FF2B5EF4-FFF2-40B4-BE49-F238E27FC236}">
                <a16:creationId xmlns:a16="http://schemas.microsoft.com/office/drawing/2014/main" id="{4476A3C5-C756-B478-9268-0CD651DBF49D}"/>
              </a:ext>
            </a:extLst>
          </p:cNvPr>
          <p:cNvPicPr>
            <a:picLocks noChangeAspect="1"/>
          </p:cNvPicPr>
          <p:nvPr/>
        </p:nvPicPr>
        <p:blipFill>
          <a:blip r:embed="rId2"/>
          <a:srcRect l="28724" r="26776" b="-1"/>
          <a:stretch/>
        </p:blipFill>
        <p:spPr>
          <a:xfrm>
            <a:off x="20" y="10"/>
            <a:ext cx="4571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2521"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5117908" y="2533476"/>
            <a:ext cx="3368865" cy="3447832"/>
          </a:xfrm>
        </p:spPr>
        <p:txBody>
          <a:bodyPr anchor="t">
            <a:normAutofit/>
          </a:bodyPr>
          <a:lstStyle/>
          <a:p>
            <a:r>
              <a:rPr lang="en-US" sz="1700" dirty="0">
                <a:latin typeface="Times New Roman" panose="02020603050405020304" pitchFamily="18" charset="0"/>
                <a:cs typeface="Times New Roman" panose="02020603050405020304" pitchFamily="18" charset="0"/>
              </a:rPr>
              <a:t>- Report top 10 customers per engagement metric.</a:t>
            </a:r>
          </a:p>
          <a:p>
            <a:r>
              <a:rPr lang="en-US" sz="1700" dirty="0">
                <a:latin typeface="Times New Roman" panose="02020603050405020304" pitchFamily="18" charset="0"/>
                <a:cs typeface="Times New Roman" panose="02020603050405020304" pitchFamily="18" charset="0"/>
              </a:rPr>
              <a:t>- Visualize engagement clusters.</a:t>
            </a:r>
          </a:p>
          <a:p>
            <a:r>
              <a:rPr lang="en-US" sz="1700" dirty="0">
                <a:latin typeface="Times New Roman" panose="02020603050405020304" pitchFamily="18" charset="0"/>
                <a:cs typeface="Times New Roman" panose="02020603050405020304" pitchFamily="18" charset="0"/>
              </a:rPr>
              <a:t>- Plot top 3 most used applications.</a:t>
            </a:r>
          </a:p>
        </p:txBody>
      </p:sp>
      <p:pic>
        <p:nvPicPr>
          <p:cNvPr id="6" name="Picture 5">
            <a:extLst>
              <a:ext uri="{FF2B5EF4-FFF2-40B4-BE49-F238E27FC236}">
                <a16:creationId xmlns:a16="http://schemas.microsoft.com/office/drawing/2014/main" id="{C3280BA9-5681-BF98-DFC5-A7460A116069}"/>
              </a:ext>
            </a:extLst>
          </p:cNvPr>
          <p:cNvPicPr>
            <a:picLocks noChangeAspect="1"/>
          </p:cNvPicPr>
          <p:nvPr/>
        </p:nvPicPr>
        <p:blipFill>
          <a:blip r:embed="rId3"/>
          <a:stretch>
            <a:fillRect/>
          </a:stretch>
        </p:blipFill>
        <p:spPr>
          <a:xfrm>
            <a:off x="-694480" y="10"/>
            <a:ext cx="5355703" cy="3447832"/>
          </a:xfrm>
          <a:prstGeom prst="rect">
            <a:avLst/>
          </a:prstGeom>
        </p:spPr>
      </p:pic>
      <p:pic>
        <p:nvPicPr>
          <p:cNvPr id="8" name="Picture 7">
            <a:extLst>
              <a:ext uri="{FF2B5EF4-FFF2-40B4-BE49-F238E27FC236}">
                <a16:creationId xmlns:a16="http://schemas.microsoft.com/office/drawing/2014/main" id="{6A555F35-F0D2-FE8A-9387-A3AA51F1B829}"/>
              </a:ext>
            </a:extLst>
          </p:cNvPr>
          <p:cNvPicPr>
            <a:picLocks noChangeAspect="1"/>
          </p:cNvPicPr>
          <p:nvPr/>
        </p:nvPicPr>
        <p:blipFill>
          <a:blip r:embed="rId4"/>
          <a:stretch>
            <a:fillRect/>
          </a:stretch>
        </p:blipFill>
        <p:spPr>
          <a:xfrm>
            <a:off x="0" y="3492464"/>
            <a:ext cx="4479459" cy="30720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IN" sz="4700" dirty="0">
                <a:latin typeface="Times New Roman" panose="02020603050405020304" pitchFamily="18" charset="0"/>
                <a:cs typeface="Times New Roman" panose="02020603050405020304" pitchFamily="18" charset="0"/>
              </a:rPr>
              <a:t>Task 3 - Experience Analytics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IN" sz="1900" dirty="0">
                <a:latin typeface="Times New Roman" panose="02020603050405020304" pitchFamily="18" charset="0"/>
                <a:cs typeface="Times New Roman" panose="02020603050405020304" pitchFamily="18" charset="0"/>
              </a:rPr>
              <a:t>Objective: Evaluate user experience based on network parameters and device characteristics.</a:t>
            </a:r>
          </a:p>
          <a:p>
            <a:r>
              <a:rPr lang="en-IN" sz="1900" dirty="0">
                <a:latin typeface="Times New Roman" panose="02020603050405020304" pitchFamily="18" charset="0"/>
                <a:cs typeface="Times New Roman" panose="02020603050405020304" pitchFamily="18" charset="0"/>
              </a:rPr>
              <a:t>Metrics: TCP retransmission, RTT, throughput, handset type.</a:t>
            </a:r>
          </a:p>
          <a:p>
            <a:r>
              <a:rPr lang="en-IN" sz="1900" dirty="0">
                <a:latin typeface="Times New Roman" panose="02020603050405020304" pitchFamily="18" charset="0"/>
                <a:cs typeface="Times New Roman" panose="02020603050405020304" pitchFamily="18" charset="0"/>
              </a:rPr>
              <a:t>Steps:</a:t>
            </a:r>
          </a:p>
          <a:p>
            <a:r>
              <a:rPr lang="en-IN" sz="1900" dirty="0">
                <a:latin typeface="Times New Roman" panose="02020603050405020304" pitchFamily="18" charset="0"/>
                <a:cs typeface="Times New Roman" panose="02020603050405020304" pitchFamily="18" charset="0"/>
              </a:rPr>
              <a:t>- Aggregate data per customer.</a:t>
            </a:r>
          </a:p>
          <a:p>
            <a:r>
              <a:rPr lang="en-IN" sz="1900" dirty="0">
                <a:latin typeface="Times New Roman" panose="02020603050405020304" pitchFamily="18" charset="0"/>
                <a:cs typeface="Times New Roman" panose="02020603050405020304" pitchFamily="18" charset="0"/>
              </a:rPr>
              <a:t>- Compute and list top, bottom, and most frequent values.</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Analyze</a:t>
            </a:r>
            <a:r>
              <a:rPr lang="en-IN" sz="1900" dirty="0">
                <a:latin typeface="Times New Roman" panose="02020603050405020304" pitchFamily="18" charset="0"/>
                <a:cs typeface="Times New Roman" panose="02020603050405020304" pitchFamily="18" charset="0"/>
              </a:rPr>
              <a:t> distribution per handset type.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7B11-75DD-F0CB-D36B-AEDD21550BC1}"/>
              </a:ext>
            </a:extLst>
          </p:cNvPr>
          <p:cNvSpPr>
            <a:spLocks noGrp="1"/>
          </p:cNvSpPr>
          <p:nvPr>
            <p:ph type="title"/>
          </p:nvPr>
        </p:nvSpPr>
        <p:spPr/>
        <p:txBody>
          <a:bodyPr/>
          <a:lstStyle/>
          <a:p>
            <a:r>
              <a:rPr lang="en-US" dirty="0"/>
              <a:t>Top bottom</a:t>
            </a:r>
            <a:endParaRPr lang="en-IN" dirty="0"/>
          </a:p>
        </p:txBody>
      </p:sp>
      <p:pic>
        <p:nvPicPr>
          <p:cNvPr id="4" name="Picture 3">
            <a:extLst>
              <a:ext uri="{FF2B5EF4-FFF2-40B4-BE49-F238E27FC236}">
                <a16:creationId xmlns:a16="http://schemas.microsoft.com/office/drawing/2014/main" id="{C81D656D-5C80-8A25-6A06-31263D11D4D3}"/>
              </a:ext>
            </a:extLst>
          </p:cNvPr>
          <p:cNvPicPr>
            <a:picLocks noChangeAspect="1"/>
          </p:cNvPicPr>
          <p:nvPr/>
        </p:nvPicPr>
        <p:blipFill>
          <a:blip r:embed="rId2"/>
          <a:stretch>
            <a:fillRect/>
          </a:stretch>
        </p:blipFill>
        <p:spPr>
          <a:xfrm>
            <a:off x="648182" y="1557518"/>
            <a:ext cx="7581418" cy="4264548"/>
          </a:xfrm>
          <a:prstGeom prst="rect">
            <a:avLst/>
          </a:prstGeom>
        </p:spPr>
      </p:pic>
    </p:spTree>
    <p:extLst>
      <p:ext uri="{BB962C8B-B14F-4D97-AF65-F5344CB8AC3E}">
        <p14:creationId xmlns:p14="http://schemas.microsoft.com/office/powerpoint/2010/main" val="1871532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IN" sz="4300">
                <a:latin typeface="Times New Roman" panose="02020603050405020304" pitchFamily="18" charset="0"/>
                <a:cs typeface="Times New Roman" panose="02020603050405020304" pitchFamily="18" charset="0"/>
              </a:rPr>
              <a:t>Task 3.1 - User Experience Analysis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r>
              <a:rPr lang="en-US" sz="1900" dirty="0">
                <a:latin typeface="Times New Roman" panose="02020603050405020304" pitchFamily="18" charset="0"/>
                <a:cs typeface="Times New Roman" panose="02020603050405020304" pitchFamily="18" charset="0"/>
              </a:rPr>
              <a:t>- Perform k-means clustering on experience metrics.</a:t>
            </a:r>
          </a:p>
          <a:p>
            <a:r>
              <a:rPr lang="en-US" sz="1900" dirty="0">
                <a:latin typeface="Times New Roman" panose="02020603050405020304" pitchFamily="18" charset="0"/>
                <a:cs typeface="Times New Roman" panose="02020603050405020304" pitchFamily="18" charset="0"/>
              </a:rPr>
              <a:t>- Describe each user experience cluster.</a:t>
            </a:r>
          </a:p>
        </p:txBody>
      </p:sp>
      <p:pic>
        <p:nvPicPr>
          <p:cNvPr id="5" name="Picture 4">
            <a:extLst>
              <a:ext uri="{FF2B5EF4-FFF2-40B4-BE49-F238E27FC236}">
                <a16:creationId xmlns:a16="http://schemas.microsoft.com/office/drawing/2014/main" id="{E41A0D22-6C36-C5D6-EF3B-AFD1BF07E42F}"/>
              </a:ext>
            </a:extLst>
          </p:cNvPr>
          <p:cNvPicPr>
            <a:picLocks noChangeAspect="1"/>
          </p:cNvPicPr>
          <p:nvPr/>
        </p:nvPicPr>
        <p:blipFill>
          <a:blip r:embed="rId2"/>
          <a:stretch>
            <a:fillRect/>
          </a:stretch>
        </p:blipFill>
        <p:spPr>
          <a:xfrm>
            <a:off x="223536" y="2717186"/>
            <a:ext cx="8515350" cy="4257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6D9B8-7279-89F2-98D3-CD55AE733856}"/>
              </a:ext>
            </a:extLst>
          </p:cNvPr>
          <p:cNvSpPr>
            <a:spLocks noGrp="1"/>
          </p:cNvSpPr>
          <p:nvPr>
            <p:ph type="title"/>
          </p:nvPr>
        </p:nvSpPr>
        <p:spPr>
          <a:xfrm>
            <a:off x="628650" y="365125"/>
            <a:ext cx="7886700" cy="1325563"/>
          </a:xfrm>
        </p:spPr>
        <p:txBody>
          <a:bodyPr>
            <a:normAutofit/>
          </a:bodyPr>
          <a:lstStyle/>
          <a:p>
            <a:r>
              <a:rPr lang="en-US" sz="4700">
                <a:latin typeface="Times New Roman" panose="02020603050405020304" pitchFamily="18" charset="0"/>
                <a:cs typeface="Times New Roman" panose="02020603050405020304" pitchFamily="18" charset="0"/>
              </a:rPr>
              <a:t>Task 4 Satisfaction Analysis</a:t>
            </a:r>
            <a:endParaRPr lang="en-IN" sz="47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F311A4-3C70-6FE8-2881-74DC31C75F76}"/>
              </a:ext>
            </a:extLst>
          </p:cNvPr>
          <p:cNvSpPr>
            <a:spLocks noGrp="1"/>
          </p:cNvSpPr>
          <p:nvPr>
            <p:ph idx="1"/>
          </p:nvPr>
        </p:nvSpPr>
        <p:spPr>
          <a:xfrm>
            <a:off x="628650" y="1929384"/>
            <a:ext cx="7886700" cy="4251960"/>
          </a:xfrm>
        </p:spPr>
        <p:txBody>
          <a:bodyPr>
            <a:normAutofit/>
          </a:bodyPr>
          <a:lstStyle/>
          <a:p>
            <a:r>
              <a:rPr lang="en-US" sz="1900" dirty="0">
                <a:latin typeface="Times New Roman" panose="02020603050405020304" pitchFamily="18" charset="0"/>
                <a:cs typeface="Times New Roman" panose="02020603050405020304" pitchFamily="18" charset="0"/>
              </a:rPr>
              <a:t>Write a python program and then convert </a:t>
            </a:r>
            <a:r>
              <a:rPr lang="en-US" sz="1900" dirty="0" err="1">
                <a:latin typeface="Times New Roman" panose="02020603050405020304" pitchFamily="18" charset="0"/>
                <a:cs typeface="Times New Roman" panose="02020603050405020304" pitchFamily="18" charset="0"/>
              </a:rPr>
              <a:t>enagements</a:t>
            </a:r>
            <a:r>
              <a:rPr lang="en-US" sz="1900" dirty="0">
                <a:latin typeface="Times New Roman" panose="02020603050405020304" pitchFamily="18" charset="0"/>
                <a:cs typeface="Times New Roman" panose="02020603050405020304" pitchFamily="18" charset="0"/>
              </a:rPr>
              <a:t> analysis </a:t>
            </a:r>
            <a:r>
              <a:rPr lang="en-US" sz="1900" dirty="0" err="1">
                <a:latin typeface="Times New Roman" panose="02020603050405020304" pitchFamily="18" charset="0"/>
                <a:cs typeface="Times New Roman" panose="02020603050405020304" pitchFamily="18" charset="0"/>
              </a:rPr>
              <a:t>experiaces</a:t>
            </a:r>
            <a:r>
              <a:rPr lang="en-US" sz="1900" dirty="0">
                <a:latin typeface="Times New Roman" panose="02020603050405020304" pitchFamily="18" charset="0"/>
                <a:cs typeface="Times New Roman" panose="02020603050405020304" pitchFamily="18" charset="0"/>
              </a:rPr>
              <a:t> and satisfaction score both are one group in </a:t>
            </a:r>
            <a:r>
              <a:rPr lang="en-US" sz="1900" dirty="0" err="1">
                <a:latin typeface="Times New Roman" panose="02020603050405020304" pitchFamily="18" charset="0"/>
                <a:cs typeface="Times New Roman" panose="02020603050405020304" pitchFamily="18" charset="0"/>
              </a:rPr>
              <a:t>sql</a:t>
            </a:r>
            <a:r>
              <a:rPr lang="en-US" sz="1900" dirty="0">
                <a:latin typeface="Times New Roman" panose="02020603050405020304" pitchFamily="18" charset="0"/>
                <a:cs typeface="Times New Roman" panose="02020603050405020304" pitchFamily="18" charset="0"/>
              </a:rPr>
              <a:t> server uploaded </a:t>
            </a:r>
            <a:endParaRPr lang="en-IN" sz="19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96FB929-58AB-DC86-903C-FA85421A8D4E}"/>
              </a:ext>
            </a:extLst>
          </p:cNvPr>
          <p:cNvPicPr>
            <a:picLocks noChangeAspect="1"/>
          </p:cNvPicPr>
          <p:nvPr/>
        </p:nvPicPr>
        <p:blipFill>
          <a:blip r:embed="rId2"/>
          <a:stretch>
            <a:fillRect/>
          </a:stretch>
        </p:blipFill>
        <p:spPr>
          <a:xfrm>
            <a:off x="752355" y="2731624"/>
            <a:ext cx="7222603" cy="3943877"/>
          </a:xfrm>
          <a:prstGeom prst="rect">
            <a:avLst/>
          </a:prstGeom>
        </p:spPr>
      </p:pic>
    </p:spTree>
    <p:extLst>
      <p:ext uri="{BB962C8B-B14F-4D97-AF65-F5344CB8AC3E}">
        <p14:creationId xmlns:p14="http://schemas.microsoft.com/office/powerpoint/2010/main" val="396629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FBBE26-09F1-BA22-2D7F-15E3AF297866}"/>
              </a:ext>
            </a:extLst>
          </p:cNvPr>
          <p:cNvSpPr>
            <a:spLocks noGrp="1"/>
          </p:cNvSpPr>
          <p:nvPr>
            <p:ph type="title"/>
          </p:nvPr>
        </p:nvSpPr>
        <p:spPr>
          <a:xfrm>
            <a:off x="771525" y="1967266"/>
            <a:ext cx="1971675" cy="2547257"/>
          </a:xfrm>
          <a:noFill/>
        </p:spPr>
        <p:txBody>
          <a:bodyPr anchor="ctr">
            <a:normAutofit/>
          </a:bodyPr>
          <a:lstStyle/>
          <a:p>
            <a:r>
              <a:rPr lang="en-US" sz="3100" dirty="0">
                <a:solidFill>
                  <a:srgbClr val="FFFFFF"/>
                </a:solidFill>
                <a:latin typeface="Times New Roman" panose="02020603050405020304" pitchFamily="18" charset="0"/>
                <a:cs typeface="Times New Roman" panose="02020603050405020304" pitchFamily="18" charset="0"/>
              </a:rPr>
              <a:t>SQL Server </a:t>
            </a:r>
            <a:endParaRPr lang="en-IN" sz="3100" dirty="0">
              <a:solidFill>
                <a:srgbClr val="FFFF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1A4D559-348E-E3B4-6018-CCAFF7B9E71E}"/>
              </a:ext>
            </a:extLst>
          </p:cNvPr>
          <p:cNvPicPr>
            <a:picLocks noChangeAspect="1"/>
          </p:cNvPicPr>
          <p:nvPr/>
        </p:nvPicPr>
        <p:blipFill>
          <a:blip r:embed="rId2"/>
          <a:stretch>
            <a:fillRect/>
          </a:stretch>
        </p:blipFill>
        <p:spPr>
          <a:xfrm>
            <a:off x="3582987" y="927160"/>
            <a:ext cx="5085525" cy="5001350"/>
          </a:xfrm>
          <a:prstGeom prst="rect">
            <a:avLst/>
          </a:prstGeom>
        </p:spPr>
      </p:pic>
    </p:spTree>
    <p:extLst>
      <p:ext uri="{BB962C8B-B14F-4D97-AF65-F5344CB8AC3E}">
        <p14:creationId xmlns:p14="http://schemas.microsoft.com/office/powerpoint/2010/main" val="3175445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5F3DD-21D1-ADC5-78CA-AF72197A3850}"/>
              </a:ext>
            </a:extLst>
          </p:cNvPr>
          <p:cNvSpPr>
            <a:spLocks noGrp="1"/>
          </p:cNvSpPr>
          <p:nvPr>
            <p:ph type="title"/>
          </p:nvPr>
        </p:nvSpPr>
        <p:spPr>
          <a:xfrm>
            <a:off x="771525" y="1967266"/>
            <a:ext cx="1971675" cy="2547257"/>
          </a:xfrm>
          <a:noFill/>
        </p:spPr>
        <p:txBody>
          <a:bodyPr anchor="ctr">
            <a:normAutofit/>
          </a:bodyPr>
          <a:lstStyle/>
          <a:p>
            <a:r>
              <a:rPr lang="en-US" sz="3100" dirty="0">
                <a:solidFill>
                  <a:srgbClr val="FFFFFF"/>
                </a:solidFill>
                <a:latin typeface="Times New Roman" panose="02020603050405020304" pitchFamily="18" charset="0"/>
                <a:cs typeface="Times New Roman" panose="02020603050405020304" pitchFamily="18" charset="0"/>
              </a:rPr>
              <a:t>Thank you</a:t>
            </a:r>
            <a:endParaRPr lang="en-IN" sz="3100" dirty="0">
              <a:solidFill>
                <a:srgbClr val="FFFFFF"/>
              </a:solidFill>
              <a:latin typeface="Times New Roman" panose="02020603050405020304" pitchFamily="18" charset="0"/>
              <a:cs typeface="Times New Roman" panose="02020603050405020304" pitchFamily="18" charset="0"/>
            </a:endParaRPr>
          </a:p>
        </p:txBody>
      </p:sp>
      <p:pic>
        <p:nvPicPr>
          <p:cNvPr id="6" name="Graphic 5" descr="Handshake">
            <a:extLst>
              <a:ext uri="{FF2B5EF4-FFF2-40B4-BE49-F238E27FC236}">
                <a16:creationId xmlns:a16="http://schemas.microsoft.com/office/drawing/2014/main" id="{154915C0-F839-DE9D-298C-0B6642BE04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2987" y="885073"/>
            <a:ext cx="5085525" cy="5085525"/>
          </a:xfrm>
          <a:prstGeom prst="rect">
            <a:avLst/>
          </a:prstGeom>
        </p:spPr>
      </p:pic>
    </p:spTree>
    <p:extLst>
      <p:ext uri="{BB962C8B-B14F-4D97-AF65-F5344CB8AC3E}">
        <p14:creationId xmlns:p14="http://schemas.microsoft.com/office/powerpoint/2010/main" val="307152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IN" sz="4700" dirty="0">
                <a:latin typeface="Times New Roman" panose="02020603050405020304" pitchFamily="18" charset="0"/>
                <a:cs typeface="Times New Roman" panose="02020603050405020304" pitchFamily="18" charset="0"/>
              </a:rPr>
              <a:t>Situational Overview</a:t>
            </a:r>
          </a:p>
        </p:txBody>
      </p:sp>
      <p:pic>
        <p:nvPicPr>
          <p:cNvPr id="5" name="Picture 4" descr="Desk with productivity items">
            <a:extLst>
              <a:ext uri="{FF2B5EF4-FFF2-40B4-BE49-F238E27FC236}">
                <a16:creationId xmlns:a16="http://schemas.microsoft.com/office/drawing/2014/main" id="{EFF28804-1DAF-E8E2-B8CA-52B6CDAAE22D}"/>
              </a:ext>
            </a:extLst>
          </p:cNvPr>
          <p:cNvPicPr>
            <a:picLocks noChangeAspect="1"/>
          </p:cNvPicPr>
          <p:nvPr/>
        </p:nvPicPr>
        <p:blipFill>
          <a:blip r:embed="rId2"/>
          <a:srcRect l="40626" r="25376"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dirty="0">
                <a:latin typeface="Times New Roman" panose="02020603050405020304" pitchFamily="18" charset="0"/>
                <a:cs typeface="Times New Roman" panose="02020603050405020304" pitchFamily="18" charset="0"/>
              </a:rPr>
              <a:t>Business Need: Analysis for a wealthy investor considering purchasing </a:t>
            </a:r>
            <a:r>
              <a:rPr lang="en-US" sz="1900" dirty="0" err="1">
                <a:latin typeface="Times New Roman" panose="02020603050405020304" pitchFamily="18" charset="0"/>
                <a:cs typeface="Times New Roman" panose="02020603050405020304" pitchFamily="18" charset="0"/>
              </a:rPr>
              <a:t>TellCo</a:t>
            </a:r>
            <a:r>
              <a:rPr lang="en-US" sz="1900" dirty="0">
                <a:latin typeface="Times New Roman" panose="02020603050405020304" pitchFamily="18" charset="0"/>
                <a:cs typeface="Times New Roman" panose="02020603050405020304" pitchFamily="18" charset="0"/>
              </a:rPr>
              <a:t>.</a:t>
            </a:r>
          </a:p>
          <a:p>
            <a:r>
              <a:rPr lang="en-US" sz="1900" dirty="0">
                <a:latin typeface="Times New Roman" panose="02020603050405020304" pitchFamily="18" charset="0"/>
                <a:cs typeface="Times New Roman" panose="02020603050405020304" pitchFamily="18" charset="0"/>
              </a:rPr>
              <a:t>Objective: Provide insights and recommendations based on user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IN" sz="4700" dirty="0">
                <a:latin typeface="Times New Roman" panose="02020603050405020304" pitchFamily="18" charset="0"/>
                <a:cs typeface="Times New Roman" panose="02020603050405020304" pitchFamily="18" charset="0"/>
              </a:rPr>
              <a:t>Data Overview</a:t>
            </a:r>
          </a:p>
        </p:txBody>
      </p:sp>
      <p:pic>
        <p:nvPicPr>
          <p:cNvPr id="5" name="Picture 4" descr="Abstract background">
            <a:extLst>
              <a:ext uri="{FF2B5EF4-FFF2-40B4-BE49-F238E27FC236}">
                <a16:creationId xmlns:a16="http://schemas.microsoft.com/office/drawing/2014/main" id="{FE8D9DDA-3D17-68D3-922C-C652DD93CFDA}"/>
              </a:ext>
            </a:extLst>
          </p:cNvPr>
          <p:cNvPicPr>
            <a:picLocks noChangeAspect="1"/>
          </p:cNvPicPr>
          <p:nvPr/>
        </p:nvPicPr>
        <p:blipFill>
          <a:blip r:embed="rId2"/>
          <a:srcRect l="54497" r="14944"/>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dirty="0">
                <a:latin typeface="Times New Roman" panose="02020603050405020304" pitchFamily="18" charset="0"/>
                <a:cs typeface="Times New Roman" panose="02020603050405020304" pitchFamily="18" charset="0"/>
              </a:rPr>
              <a:t>Data Source: Aggregated </a:t>
            </a:r>
            <a:r>
              <a:rPr lang="en-US" sz="1900" dirty="0" err="1">
                <a:latin typeface="Times New Roman" panose="02020603050405020304" pitchFamily="18" charset="0"/>
                <a:cs typeface="Times New Roman" panose="02020603050405020304" pitchFamily="18" charset="0"/>
              </a:rPr>
              <a:t>xDR</a:t>
            </a:r>
            <a:r>
              <a:rPr lang="en-US" sz="1900" dirty="0">
                <a:latin typeface="Times New Roman" panose="02020603050405020304" pitchFamily="18" charset="0"/>
                <a:cs typeface="Times New Roman" panose="02020603050405020304" pitchFamily="18" charset="0"/>
              </a:rPr>
              <a:t> data from a month.</a:t>
            </a:r>
          </a:p>
          <a:p>
            <a:r>
              <a:rPr lang="en-US" sz="1900" dirty="0">
                <a:latin typeface="Times New Roman" panose="02020603050405020304" pitchFamily="18" charset="0"/>
                <a:cs typeface="Times New Roman" panose="02020603050405020304" pitchFamily="18" charset="0"/>
              </a:rPr>
              <a:t>Features: User behavior on applications like Social Media, Google, Email, YouTube, Netflix, Gaming, and Others</a:t>
            </a:r>
            <a:r>
              <a:rPr lang="en-US" sz="19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r>
              <a:rPr lang="en-IN" sz="4700" dirty="0">
                <a:latin typeface="Times New Roman" panose="02020603050405020304" pitchFamily="18" charset="0"/>
                <a:cs typeface="Times New Roman" panose="02020603050405020304" pitchFamily="18" charset="0"/>
              </a:rPr>
              <a:t>Task 1 - User Overview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anchor="ctr">
            <a:normAutofit/>
          </a:bodyPr>
          <a:lstStyle/>
          <a:p>
            <a:r>
              <a:rPr lang="en-US" sz="1900" dirty="0">
                <a:latin typeface="Times New Roman" panose="02020603050405020304" pitchFamily="18" charset="0"/>
                <a:cs typeface="Times New Roman" panose="02020603050405020304" pitchFamily="18" charset="0"/>
              </a:rPr>
              <a:t>Objective: Understand user behavior and identify key handsets and manufacturers.</a:t>
            </a:r>
          </a:p>
          <a:p>
            <a:r>
              <a:rPr lang="en-US" sz="1900" dirty="0">
                <a:latin typeface="Times New Roman" panose="02020603050405020304" pitchFamily="18" charset="0"/>
                <a:cs typeface="Times New Roman" panose="02020603050405020304" pitchFamily="18" charset="0"/>
              </a:rPr>
              <a:t>Steps:</a:t>
            </a:r>
          </a:p>
          <a:p>
            <a:r>
              <a:rPr lang="en-US" sz="1900" dirty="0">
                <a:latin typeface="Times New Roman" panose="02020603050405020304" pitchFamily="18" charset="0"/>
                <a:cs typeface="Times New Roman" panose="02020603050405020304" pitchFamily="18" charset="0"/>
              </a:rPr>
              <a:t>- Identify top 10 handsets.</a:t>
            </a:r>
          </a:p>
          <a:p>
            <a:r>
              <a:rPr lang="en-US" sz="1900" dirty="0">
                <a:latin typeface="Times New Roman" panose="02020603050405020304" pitchFamily="18" charset="0"/>
                <a:cs typeface="Times New Roman" panose="02020603050405020304" pitchFamily="18" charset="0"/>
              </a:rPr>
              <a:t>- Identify top 3 handset manufacturers.</a:t>
            </a:r>
          </a:p>
          <a:p>
            <a:r>
              <a:rPr lang="en-US" sz="1900" dirty="0">
                <a:latin typeface="Times New Roman" panose="02020603050405020304" pitchFamily="18" charset="0"/>
                <a:cs typeface="Times New Roman" panose="02020603050405020304" pitchFamily="18" charset="0"/>
              </a:rPr>
              <a:t>- Identify top 5 handsets per manufacturer.</a:t>
            </a:r>
          </a:p>
          <a:p>
            <a:r>
              <a:rPr lang="en-US" sz="1900" dirty="0">
                <a:latin typeface="Times New Roman" panose="02020603050405020304" pitchFamily="18" charset="0"/>
                <a:cs typeface="Times New Roman" panose="02020603050405020304" pitchFamily="18" charset="0"/>
              </a:rPr>
              <a:t>- Recommendations for marketing teams</a:t>
            </a:r>
            <a:r>
              <a:rPr lang="en-US" sz="19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E4F9-94D2-7746-9430-25CC2007CA88}"/>
              </a:ext>
            </a:extLst>
          </p:cNvPr>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top 10 handsets.</a:t>
            </a:r>
            <a:br>
              <a:rPr lang="en-US" sz="4400" dirty="0">
                <a:latin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16D4D64E-73F1-2A6A-62C0-4BE97E736756}"/>
              </a:ext>
            </a:extLst>
          </p:cNvPr>
          <p:cNvPicPr>
            <a:picLocks noChangeAspect="1"/>
          </p:cNvPicPr>
          <p:nvPr/>
        </p:nvPicPr>
        <p:blipFill>
          <a:blip r:embed="rId2"/>
          <a:stretch>
            <a:fillRect/>
          </a:stretch>
        </p:blipFill>
        <p:spPr>
          <a:xfrm>
            <a:off x="254643" y="945597"/>
            <a:ext cx="8236196" cy="4737573"/>
          </a:xfrm>
          <a:prstGeom prst="rect">
            <a:avLst/>
          </a:prstGeom>
        </p:spPr>
      </p:pic>
    </p:spTree>
    <p:extLst>
      <p:ext uri="{BB962C8B-B14F-4D97-AF65-F5344CB8AC3E}">
        <p14:creationId xmlns:p14="http://schemas.microsoft.com/office/powerpoint/2010/main" val="163249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D635A-5269-A722-20EC-D764C9A777A7}"/>
              </a:ext>
            </a:extLst>
          </p:cNvPr>
          <p:cNvSpPr>
            <a:spLocks noGrp="1"/>
          </p:cNvSpPr>
          <p:nvPr>
            <p:ph type="title"/>
          </p:nvPr>
        </p:nvSpPr>
        <p:spPr>
          <a:xfrm>
            <a:off x="479160" y="417576"/>
            <a:ext cx="8182230" cy="1249394"/>
          </a:xfrm>
        </p:spPr>
        <p:txBody>
          <a:bodyPr vert="horz" lIns="91440" tIns="45720" rIns="91440" bIns="45720" rtlCol="0" anchor="ctr">
            <a:normAutofit/>
          </a:bodyPr>
          <a:lstStyle/>
          <a:p>
            <a:pPr defTabSz="914400">
              <a:lnSpc>
                <a:spcPct val="90000"/>
              </a:lnSpc>
            </a:pPr>
            <a:r>
              <a:rPr lang="en-US" sz="3600" kern="1200">
                <a:solidFill>
                  <a:schemeClr val="tx1"/>
                </a:solidFill>
                <a:latin typeface="+mj-lt"/>
                <a:ea typeface="+mj-ea"/>
                <a:cs typeface="+mj-cs"/>
              </a:rPr>
              <a:t>- Identify top 3 handset manufacturers.</a:t>
            </a:r>
            <a:br>
              <a:rPr lang="en-US" sz="3600" kern="1200">
                <a:solidFill>
                  <a:schemeClr val="tx1"/>
                </a:solidFill>
                <a:latin typeface="+mj-lt"/>
                <a:ea typeface="+mj-ea"/>
                <a:cs typeface="+mj-cs"/>
              </a:rPr>
            </a:br>
            <a:endParaRPr lang="en-US" sz="3600" kern="120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3872210-8BD4-17EE-4B4B-E24D93E06E4C}"/>
              </a:ext>
            </a:extLst>
          </p:cNvPr>
          <p:cNvPicPr>
            <a:picLocks noChangeAspect="1"/>
          </p:cNvPicPr>
          <p:nvPr/>
        </p:nvPicPr>
        <p:blipFill>
          <a:blip r:embed="rId2"/>
          <a:stretch>
            <a:fillRect/>
          </a:stretch>
        </p:blipFill>
        <p:spPr>
          <a:xfrm>
            <a:off x="254643" y="1504710"/>
            <a:ext cx="8406747" cy="5285164"/>
          </a:xfrm>
          <a:prstGeom prst="rect">
            <a:avLst/>
          </a:prstGeom>
        </p:spPr>
      </p:pic>
    </p:spTree>
    <p:extLst>
      <p:ext uri="{BB962C8B-B14F-4D97-AF65-F5344CB8AC3E}">
        <p14:creationId xmlns:p14="http://schemas.microsoft.com/office/powerpoint/2010/main" val="28005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anchor="b">
            <a:normAutofit/>
          </a:bodyPr>
          <a:lstStyle/>
          <a:p>
            <a:pPr>
              <a:lnSpc>
                <a:spcPct val="90000"/>
              </a:lnSpc>
            </a:pPr>
            <a:r>
              <a:rPr lang="en-US" sz="4700">
                <a:latin typeface="Times New Roman" panose="02020603050405020304" pitchFamily="18" charset="0"/>
                <a:cs typeface="Times New Roman" panose="02020603050405020304" pitchFamily="18" charset="0"/>
              </a:rPr>
              <a:t>Task 1.1 - User Behavior on Applications</a:t>
            </a:r>
          </a:p>
        </p:txBody>
      </p:sp>
      <p:sp>
        <p:nvSpPr>
          <p:cNvPr id="2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9369" y="2071316"/>
            <a:ext cx="5035164" cy="4119172"/>
          </a:xfrm>
        </p:spPr>
        <p:txBody>
          <a:bodyPr anchor="t">
            <a:normAutofit/>
          </a:bodyPr>
          <a:lstStyle/>
          <a:p>
            <a:r>
              <a:rPr lang="en-US" sz="1900" dirty="0">
                <a:latin typeface="Times New Roman" panose="02020603050405020304" pitchFamily="18" charset="0"/>
                <a:cs typeface="Times New Roman" panose="02020603050405020304" pitchFamily="18" charset="0"/>
              </a:rPr>
              <a:t>Metrics: Number of </a:t>
            </a:r>
            <a:r>
              <a:rPr lang="en-US" sz="1900">
                <a:latin typeface="Times New Roman" panose="02020603050405020304" pitchFamily="18" charset="0"/>
                <a:cs typeface="Times New Roman" panose="02020603050405020304" pitchFamily="18" charset="0"/>
              </a:rPr>
              <a:t>xDR</a:t>
            </a:r>
            <a:r>
              <a:rPr lang="en-US" sz="1900" dirty="0">
                <a:latin typeface="Times New Roman" panose="02020603050405020304" pitchFamily="18" charset="0"/>
                <a:cs typeface="Times New Roman" panose="02020603050405020304" pitchFamily="18" charset="0"/>
              </a:rPr>
              <a:t> sessions, session duration, total download/upload data, total data volume.</a:t>
            </a:r>
          </a:p>
          <a:p>
            <a:r>
              <a:rPr lang="en-US" sz="1900" dirty="0">
                <a:latin typeface="Times New Roman" panose="02020603050405020304" pitchFamily="18" charset="0"/>
                <a:cs typeface="Times New Roman" panose="02020603050405020304" pitchFamily="18" charset="0"/>
              </a:rPr>
              <a:t>Steps:</a:t>
            </a:r>
          </a:p>
          <a:p>
            <a:r>
              <a:rPr lang="en-US" sz="1900" dirty="0">
                <a:latin typeface="Times New Roman" panose="02020603050405020304" pitchFamily="18" charset="0"/>
                <a:cs typeface="Times New Roman" panose="02020603050405020304" pitchFamily="18" charset="0"/>
              </a:rPr>
              <a:t>- Aggregate data per user.</a:t>
            </a:r>
          </a:p>
          <a:p>
            <a:r>
              <a:rPr lang="en-US" sz="1900" dirty="0">
                <a:latin typeface="Times New Roman" panose="02020603050405020304" pitchFamily="18" charset="0"/>
                <a:cs typeface="Times New Roman" panose="02020603050405020304" pitchFamily="18" charset="0"/>
              </a:rPr>
              <a:t>- Conduct exploratory data analysis</a:t>
            </a:r>
            <a:r>
              <a:rPr lang="en-US" sz="1900" dirty="0"/>
              <a:t>.</a:t>
            </a:r>
          </a:p>
        </p:txBody>
      </p:sp>
      <p:pic>
        <p:nvPicPr>
          <p:cNvPr id="15" name="Picture 14">
            <a:extLst>
              <a:ext uri="{FF2B5EF4-FFF2-40B4-BE49-F238E27FC236}">
                <a16:creationId xmlns:a16="http://schemas.microsoft.com/office/drawing/2014/main" id="{9F6FF776-BE2A-C5B2-BE8C-0840A06F4582}"/>
              </a:ext>
            </a:extLst>
          </p:cNvPr>
          <p:cNvPicPr>
            <a:picLocks noChangeAspect="1"/>
          </p:cNvPicPr>
          <p:nvPr/>
        </p:nvPicPr>
        <p:blipFill>
          <a:blip r:embed="rId2"/>
          <a:srcRect l="1556" r="57316" b="-1"/>
          <a:stretch/>
        </p:blipFill>
        <p:spPr>
          <a:xfrm>
            <a:off x="4977114" y="2093976"/>
            <a:ext cx="3735427" cy="4096512"/>
          </a:xfrm>
          <a:prstGeom prst="rect">
            <a:avLst/>
          </a:prstGeom>
        </p:spPr>
      </p:pic>
      <p:pic>
        <p:nvPicPr>
          <p:cNvPr id="17" name="Picture 16">
            <a:extLst>
              <a:ext uri="{FF2B5EF4-FFF2-40B4-BE49-F238E27FC236}">
                <a16:creationId xmlns:a16="http://schemas.microsoft.com/office/drawing/2014/main" id="{7B2C720F-1432-7065-6082-4F2AE6320B12}"/>
              </a:ext>
            </a:extLst>
          </p:cNvPr>
          <p:cNvPicPr>
            <a:picLocks noChangeAspect="1"/>
          </p:cNvPicPr>
          <p:nvPr/>
        </p:nvPicPr>
        <p:blipFill>
          <a:blip r:embed="rId3"/>
          <a:stretch>
            <a:fillRect/>
          </a:stretch>
        </p:blipFill>
        <p:spPr>
          <a:xfrm>
            <a:off x="231494" y="4142232"/>
            <a:ext cx="4398623" cy="26776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sz="4300">
                <a:latin typeface="Times New Roman" panose="02020603050405020304" pitchFamily="18" charset="0"/>
                <a:cs typeface="Times New Roman" panose="02020603050405020304" pitchFamily="18" charset="0"/>
              </a:rPr>
              <a:t>Task 1.2 - Exploratory Data Analysis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IN" sz="1900" dirty="0">
                <a:latin typeface="Times New Roman" panose="02020603050405020304" pitchFamily="18" charset="0"/>
                <a:cs typeface="Times New Roman" panose="02020603050405020304" pitchFamily="18" charset="0"/>
              </a:rPr>
              <a:t>Steps:</a:t>
            </a:r>
          </a:p>
          <a:p>
            <a:r>
              <a:rPr lang="en-IN" sz="1900" dirty="0">
                <a:latin typeface="Times New Roman" panose="02020603050405020304" pitchFamily="18" charset="0"/>
                <a:cs typeface="Times New Roman" panose="02020603050405020304" pitchFamily="18" charset="0"/>
              </a:rPr>
              <a:t>- Describe variables and data types.</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Analyze</a:t>
            </a:r>
            <a:r>
              <a:rPr lang="en-IN" sz="1900" dirty="0">
                <a:latin typeface="Times New Roman" panose="02020603050405020304" pitchFamily="18" charset="0"/>
                <a:cs typeface="Times New Roman" panose="02020603050405020304" pitchFamily="18" charset="0"/>
              </a:rPr>
              <a:t> basic metrics (mean, median, etc.).</a:t>
            </a:r>
          </a:p>
          <a:p>
            <a:r>
              <a:rPr lang="en-IN" sz="1900" dirty="0">
                <a:latin typeface="Times New Roman" panose="02020603050405020304" pitchFamily="18" charset="0"/>
                <a:cs typeface="Times New Roman" panose="02020603050405020304" pitchFamily="18" charset="0"/>
              </a:rPr>
              <a:t>- Conduct univariate and bivariate analysis.</a:t>
            </a:r>
          </a:p>
          <a:p>
            <a:r>
              <a:rPr lang="en-IN" sz="1900" dirty="0">
                <a:latin typeface="Times New Roman" panose="02020603050405020304" pitchFamily="18" charset="0"/>
                <a:cs typeface="Times New Roman" panose="02020603050405020304" pitchFamily="18" charset="0"/>
              </a:rPr>
              <a:t>- Perform variable transformations and correlation analysis.</a:t>
            </a:r>
          </a:p>
          <a:p>
            <a:r>
              <a:rPr lang="en-IN" sz="1900" dirty="0">
                <a:latin typeface="Times New Roman" panose="02020603050405020304" pitchFamily="18" charset="0"/>
                <a:cs typeface="Times New Roman" panose="02020603050405020304" pitchFamily="18" charset="0"/>
              </a:rPr>
              <a:t>- Dimensionality reduction using PCA.</a:t>
            </a:r>
          </a:p>
        </p:txBody>
      </p:sp>
      <p:pic>
        <p:nvPicPr>
          <p:cNvPr id="5" name="Picture 4">
            <a:extLst>
              <a:ext uri="{FF2B5EF4-FFF2-40B4-BE49-F238E27FC236}">
                <a16:creationId xmlns:a16="http://schemas.microsoft.com/office/drawing/2014/main" id="{378AFAF5-12D8-510F-8074-9B94213F3700}"/>
              </a:ext>
            </a:extLst>
          </p:cNvPr>
          <p:cNvPicPr>
            <a:picLocks noChangeAspect="1"/>
          </p:cNvPicPr>
          <p:nvPr/>
        </p:nvPicPr>
        <p:blipFill>
          <a:blip r:embed="rId2"/>
          <a:stretch>
            <a:fillRect/>
          </a:stretch>
        </p:blipFill>
        <p:spPr>
          <a:xfrm>
            <a:off x="324091" y="3935392"/>
            <a:ext cx="8318132" cy="27894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D088-B19B-ED83-A980-4843578B3D6D}"/>
              </a:ext>
            </a:extLst>
          </p:cNvPr>
          <p:cNvSpPr>
            <a:spLocks noGrp="1"/>
          </p:cNvSpPr>
          <p:nvPr>
            <p:ph type="title"/>
          </p:nvPr>
        </p:nvSpPr>
        <p:spPr/>
        <p:txBody>
          <a:bodyPr>
            <a:normAutofit fontScale="90000"/>
          </a:bodyPr>
          <a:lstStyle/>
          <a:p>
            <a:r>
              <a:rPr lang="en-IN" sz="4400" dirty="0">
                <a:latin typeface="Times New Roman" panose="02020603050405020304" pitchFamily="18" charset="0"/>
                <a:cs typeface="Times New Roman" panose="02020603050405020304" pitchFamily="18" charset="0"/>
              </a:rPr>
              <a:t>- Conduct univariate and bivariate analysis.</a:t>
            </a:r>
            <a:br>
              <a:rPr lang="en-IN" sz="4400" dirty="0">
                <a:latin typeface="Times New Roman" panose="02020603050405020304" pitchFamily="18" charset="0"/>
                <a:cs typeface="Times New Roman" panose="02020603050405020304" pitchFamily="18" charset="0"/>
              </a:rPr>
            </a:br>
            <a:endParaRPr lang="en-IN" dirty="0"/>
          </a:p>
        </p:txBody>
      </p:sp>
      <p:pic>
        <p:nvPicPr>
          <p:cNvPr id="6" name="Picture 5">
            <a:extLst>
              <a:ext uri="{FF2B5EF4-FFF2-40B4-BE49-F238E27FC236}">
                <a16:creationId xmlns:a16="http://schemas.microsoft.com/office/drawing/2014/main" id="{BA916F14-4005-9C87-A38D-37145AC7F0E4}"/>
              </a:ext>
            </a:extLst>
          </p:cNvPr>
          <p:cNvPicPr>
            <a:picLocks noChangeAspect="1"/>
          </p:cNvPicPr>
          <p:nvPr/>
        </p:nvPicPr>
        <p:blipFill>
          <a:blip r:embed="rId2"/>
          <a:stretch>
            <a:fillRect/>
          </a:stretch>
        </p:blipFill>
        <p:spPr>
          <a:xfrm>
            <a:off x="643262" y="719746"/>
            <a:ext cx="7857476" cy="6132206"/>
          </a:xfrm>
          <a:prstGeom prst="rect">
            <a:avLst/>
          </a:prstGeom>
        </p:spPr>
      </p:pic>
    </p:spTree>
    <p:extLst>
      <p:ext uri="{BB962C8B-B14F-4D97-AF65-F5344CB8AC3E}">
        <p14:creationId xmlns:p14="http://schemas.microsoft.com/office/powerpoint/2010/main" val="2668141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231</TotalTime>
  <Words>636</Words>
  <Application>Microsoft Office PowerPoint</Application>
  <PresentationFormat>On-screen Show (4:3)</PresentationFormat>
  <Paragraphs>63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 Project - 5 User Analytics in the Telecommunication Industry   </vt:lpstr>
      <vt:lpstr>Situational Overview</vt:lpstr>
      <vt:lpstr>Data Overview</vt:lpstr>
      <vt:lpstr>Task 1 - User Overview Analysis</vt:lpstr>
      <vt:lpstr>top 10 handsets. </vt:lpstr>
      <vt:lpstr>- Identify top 3 handset manufacturers. </vt:lpstr>
      <vt:lpstr>Task 1.1 - User Behavior on Applications</vt:lpstr>
      <vt:lpstr>Task 1.2 - Exploratory Data Analysis</vt:lpstr>
      <vt:lpstr>- Conduct univariate and bivariate analysis. </vt:lpstr>
      <vt:lpstr>correlation analysis</vt:lpstr>
      <vt:lpstr>PCA</vt:lpstr>
      <vt:lpstr>Task 2 - User Engagement Analysis</vt:lpstr>
      <vt:lpstr>Task 2.1 - Engagement Metrics Analysis</vt:lpstr>
      <vt:lpstr>Task 3 - Experience Analytics</vt:lpstr>
      <vt:lpstr>Top bottom</vt:lpstr>
      <vt:lpstr>Task 3.1 - User Experience Analysis</vt:lpstr>
      <vt:lpstr>Task 4 Satisfaction Analysis</vt:lpstr>
      <vt:lpstr>SQL Server </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khushnaz khan</cp:lastModifiedBy>
  <cp:revision>2</cp:revision>
  <dcterms:created xsi:type="dcterms:W3CDTF">2013-01-27T09:14:16Z</dcterms:created>
  <dcterms:modified xsi:type="dcterms:W3CDTF">2025-04-24T05:04:46Z</dcterms:modified>
  <cp:category/>
</cp:coreProperties>
</file>