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70" r:id="rId14"/>
    <p:sldId id="259" r:id="rId15"/>
    <p:sldId id="271" r:id="rId16"/>
    <p:sldId id="272"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E435-0C38-43FF-A78E-52F2C5251E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0AB3ED9E-20E1-4CDA-ACCC-EF1DC2FF1D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A2AE2A8C-EC86-4B4B-879B-6078FED5C73D}"/>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a:extLst>
              <a:ext uri="{FF2B5EF4-FFF2-40B4-BE49-F238E27FC236}">
                <a16:creationId xmlns:a16="http://schemas.microsoft.com/office/drawing/2014/main" id="{2416B766-B538-40B3-80DF-2D27B4A1935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AE103BF-703B-41E8-AC18-9380673133B9}"/>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205084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5E58-CFAF-4677-BC59-CB2DFE3CBA31}"/>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4E35DA3-AF58-4E75-B296-20036FD709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A23FEA8-6C16-4555-9F4A-6AFDFD919A79}"/>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a:extLst>
              <a:ext uri="{FF2B5EF4-FFF2-40B4-BE49-F238E27FC236}">
                <a16:creationId xmlns:a16="http://schemas.microsoft.com/office/drawing/2014/main" id="{9E46F12C-7E97-4AD4-879F-6223A63B74A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D27C18C-B7FA-4640-AD63-1CF0CBD80BE6}"/>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2225817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91B5DF-3CBD-4CE2-89F5-1F5FE8AC0B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F715E81-9082-47BA-9BAA-87A1F622ED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06D64D4-E0C5-470D-95C7-C59BF6E3412D}"/>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a:extLst>
              <a:ext uri="{FF2B5EF4-FFF2-40B4-BE49-F238E27FC236}">
                <a16:creationId xmlns:a16="http://schemas.microsoft.com/office/drawing/2014/main" id="{6F24F08F-0603-4E70-A6E0-DFB47858ADE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B300C7D-41C6-4A19-9123-43F3E78C5986}"/>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159839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B041-A233-4A68-9FF4-FD4FF46BBDD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E06CD625-04BA-4F08-B26E-343978392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61C6973-E7AC-42F3-86B6-F08A510F209B}"/>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a:extLst>
              <a:ext uri="{FF2B5EF4-FFF2-40B4-BE49-F238E27FC236}">
                <a16:creationId xmlns:a16="http://schemas.microsoft.com/office/drawing/2014/main" id="{0807BAF1-5BB8-4B4E-9441-AE074349D4B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542FCAD-C0B5-4674-9FF3-4CFEFDA73F9A}"/>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372182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44A2-A4DE-4A0F-949D-599E36C91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1FD3DD78-6241-480C-B6A2-D9AAADA437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E5B88C-755A-4923-94D4-D3E6F7282AC7}"/>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5" name="Footer Placeholder 4">
            <a:extLst>
              <a:ext uri="{FF2B5EF4-FFF2-40B4-BE49-F238E27FC236}">
                <a16:creationId xmlns:a16="http://schemas.microsoft.com/office/drawing/2014/main" id="{AF3CABF3-541C-492F-8F91-5AEE168186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72A6396-BDFA-404C-A646-5190D1343267}"/>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313969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DD93-EC0A-4E17-B76B-77CB8BAF9D4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5ECC7CA4-57A0-4623-A4E2-D32BE105EB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0DC704D2-9203-43FD-9AB1-81B266E6DE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92D613D-F411-47EE-BD44-82E2D4E5BEAF}"/>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6" name="Footer Placeholder 5">
            <a:extLst>
              <a:ext uri="{FF2B5EF4-FFF2-40B4-BE49-F238E27FC236}">
                <a16:creationId xmlns:a16="http://schemas.microsoft.com/office/drawing/2014/main" id="{37A16CEC-B731-42BD-BDEA-3EB44860C77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7F990A1-C8C4-4A80-AA7A-B3243D6E6B9B}"/>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71935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FAD6-EB3F-43B4-9E14-93F25F129AEF}"/>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DBB797B9-AE65-4C93-AE3F-526CF3AEE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A1A4B-3875-40A4-A4EE-14F2C72C0A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C9725E3-91B5-4264-96A0-8BBF35745E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684997-EC74-493F-8527-889FD0F60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A11748B4-0487-4D1B-9308-B02EE55F5C90}"/>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8" name="Footer Placeholder 7">
            <a:extLst>
              <a:ext uri="{FF2B5EF4-FFF2-40B4-BE49-F238E27FC236}">
                <a16:creationId xmlns:a16="http://schemas.microsoft.com/office/drawing/2014/main" id="{8B2E2F54-45D7-4397-B475-6CCC04F99212}"/>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F62BA93A-F3B1-41BD-8119-F6494B442CBF}"/>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333494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1D70-8A28-424B-9AF7-D8354D349D79}"/>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1724A1D9-8992-4EB7-95A9-A18E8DF0C8C0}"/>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4" name="Footer Placeholder 3">
            <a:extLst>
              <a:ext uri="{FF2B5EF4-FFF2-40B4-BE49-F238E27FC236}">
                <a16:creationId xmlns:a16="http://schemas.microsoft.com/office/drawing/2014/main" id="{A5DBB3C7-36C5-40A9-B785-0FEBE1A2F101}"/>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5E79F7C-804A-4B41-8A39-DE1662374489}"/>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280697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601C36-B676-483C-9250-7DED5B2A60B8}"/>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3" name="Footer Placeholder 2">
            <a:extLst>
              <a:ext uri="{FF2B5EF4-FFF2-40B4-BE49-F238E27FC236}">
                <a16:creationId xmlns:a16="http://schemas.microsoft.com/office/drawing/2014/main" id="{E6A8FE56-2694-4945-AE0B-096EA5797C52}"/>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34175A85-EF56-465A-8460-F5BF97B30E5B}"/>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140822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42FF-E6D9-476A-9E3D-617CF384C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CF387FB1-FF1B-43BD-B874-20246ABF2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8273E9C3-F872-47D7-8D74-1C841E130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7F9C0-BED9-463E-AD6B-B10462B336D1}"/>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6" name="Footer Placeholder 5">
            <a:extLst>
              <a:ext uri="{FF2B5EF4-FFF2-40B4-BE49-F238E27FC236}">
                <a16:creationId xmlns:a16="http://schemas.microsoft.com/office/drawing/2014/main" id="{279F9CB0-49DC-43FA-894E-F77C775CB0E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5D03B0F-03AF-4B17-AE41-010FD66C85FE}"/>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422912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D84A-7665-488C-9822-61B6D11AD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B19DEEAD-7720-4F3F-8BEF-ABED4247DB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C8F90682-5B5D-4721-82DF-8D5434D29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71849-DE3E-4C9A-B60E-C7662ED079A2}"/>
              </a:ext>
            </a:extLst>
          </p:cNvPr>
          <p:cNvSpPr>
            <a:spLocks noGrp="1"/>
          </p:cNvSpPr>
          <p:nvPr>
            <p:ph type="dt" sz="half" idx="10"/>
          </p:nvPr>
        </p:nvSpPr>
        <p:spPr/>
        <p:txBody>
          <a:bodyPr/>
          <a:lstStyle/>
          <a:p>
            <a:fld id="{A1787590-D4C7-419C-BE09-74A5C0906013}" type="datetimeFigureOut">
              <a:rPr lang="nl-NL" smtClean="0"/>
              <a:t>25-9-2020</a:t>
            </a:fld>
            <a:endParaRPr lang="nl-NL"/>
          </a:p>
        </p:txBody>
      </p:sp>
      <p:sp>
        <p:nvSpPr>
          <p:cNvPr id="6" name="Footer Placeholder 5">
            <a:extLst>
              <a:ext uri="{FF2B5EF4-FFF2-40B4-BE49-F238E27FC236}">
                <a16:creationId xmlns:a16="http://schemas.microsoft.com/office/drawing/2014/main" id="{5921E37F-BAA3-402E-A647-D41376DCB53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1190B94-5456-44E8-9DAD-E130224B068C}"/>
              </a:ext>
            </a:extLst>
          </p:cNvPr>
          <p:cNvSpPr>
            <a:spLocks noGrp="1"/>
          </p:cNvSpPr>
          <p:nvPr>
            <p:ph type="sldNum" sz="quarter" idx="12"/>
          </p:nvPr>
        </p:nvSpPr>
        <p:spPr/>
        <p:txBody>
          <a:bodyPr/>
          <a:lstStyle/>
          <a:p>
            <a:fld id="{778B06F1-4DD7-4E5B-8AB3-BAEF7D3D28F8}" type="slidenum">
              <a:rPr lang="nl-NL" smtClean="0"/>
              <a:t>‹#›</a:t>
            </a:fld>
            <a:endParaRPr lang="nl-NL"/>
          </a:p>
        </p:txBody>
      </p:sp>
    </p:spTree>
    <p:extLst>
      <p:ext uri="{BB962C8B-B14F-4D97-AF65-F5344CB8AC3E}">
        <p14:creationId xmlns:p14="http://schemas.microsoft.com/office/powerpoint/2010/main" val="147573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35FEE-7A27-4203-B902-DCD69F8C5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F2738E9-1D7D-44C1-AF6E-35B0837C7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04BDF58-6A65-4EC1-8460-76BDDE6E9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87590-D4C7-419C-BE09-74A5C0906013}" type="datetimeFigureOut">
              <a:rPr lang="nl-NL" smtClean="0"/>
              <a:t>25-9-2020</a:t>
            </a:fld>
            <a:endParaRPr lang="nl-NL"/>
          </a:p>
        </p:txBody>
      </p:sp>
      <p:sp>
        <p:nvSpPr>
          <p:cNvPr id="5" name="Footer Placeholder 4">
            <a:extLst>
              <a:ext uri="{FF2B5EF4-FFF2-40B4-BE49-F238E27FC236}">
                <a16:creationId xmlns:a16="http://schemas.microsoft.com/office/drawing/2014/main" id="{3DBDEEDA-0CD5-41B7-9D9B-269C989BA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A229AB39-3CD5-4BBE-9BF9-EBDAE9F70C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B06F1-4DD7-4E5B-8AB3-BAEF7D3D28F8}" type="slidenum">
              <a:rPr lang="nl-NL" smtClean="0"/>
              <a:t>‹#›</a:t>
            </a:fld>
            <a:endParaRPr lang="nl-NL"/>
          </a:p>
        </p:txBody>
      </p:sp>
    </p:spTree>
    <p:extLst>
      <p:ext uri="{BB962C8B-B14F-4D97-AF65-F5344CB8AC3E}">
        <p14:creationId xmlns:p14="http://schemas.microsoft.com/office/powerpoint/2010/main" val="1816674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rawing&#10;&#10;Description automatically generated">
            <a:extLst>
              <a:ext uri="{FF2B5EF4-FFF2-40B4-BE49-F238E27FC236}">
                <a16:creationId xmlns:a16="http://schemas.microsoft.com/office/drawing/2014/main" id="{196535F1-E28A-429C-A822-07CBB136B711}"/>
              </a:ext>
            </a:extLst>
          </p:cNvPr>
          <p:cNvPicPr>
            <a:picLocks noChangeAspect="1"/>
          </p:cNvPicPr>
          <p:nvPr/>
        </p:nvPicPr>
        <p:blipFill rotWithShape="1">
          <a:blip r:embed="rId2">
            <a:extLst>
              <a:ext uri="{28A0092B-C50C-407E-A947-70E740481C1C}">
                <a14:useLocalDpi xmlns:a14="http://schemas.microsoft.com/office/drawing/2010/main" val="0"/>
              </a:ext>
            </a:extLst>
          </a:blip>
          <a:srcRect l="3559" r="1774"/>
          <a:stretch/>
        </p:blipFill>
        <p:spPr>
          <a:xfrm>
            <a:off x="20" y="10"/>
            <a:ext cx="12191981" cy="6857990"/>
          </a:xfrm>
          <a:prstGeom prst="rect">
            <a:avLst/>
          </a:prstGeom>
        </p:spPr>
      </p:pic>
      <p:sp>
        <p:nvSpPr>
          <p:cNvPr id="21" name="Rectangle 2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696A68-9CE6-49B4-B7DF-FBDEF792CBFC}"/>
              </a:ext>
            </a:extLst>
          </p:cNvPr>
          <p:cNvSpPr>
            <a:spLocks noGrp="1"/>
          </p:cNvSpPr>
          <p:nvPr>
            <p:ph type="ctrTitle"/>
          </p:nvPr>
        </p:nvSpPr>
        <p:spPr>
          <a:xfrm>
            <a:off x="404553" y="3091928"/>
            <a:ext cx="9078562" cy="2387600"/>
          </a:xfrm>
        </p:spPr>
        <p:txBody>
          <a:bodyPr>
            <a:normAutofit/>
          </a:bodyPr>
          <a:lstStyle/>
          <a:p>
            <a:pPr algn="l"/>
            <a:r>
              <a:rPr lang="nl-NL" sz="6600" dirty="0"/>
              <a:t>Road Accidents in Seattle city</a:t>
            </a:r>
          </a:p>
        </p:txBody>
      </p:sp>
      <p:sp>
        <p:nvSpPr>
          <p:cNvPr id="23" name="Rectangle: Rounded Corners 2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0C048F5-37B9-4DF5-899B-6417698B02C2}"/>
              </a:ext>
            </a:extLst>
          </p:cNvPr>
          <p:cNvSpPr>
            <a:spLocks noGrp="1"/>
          </p:cNvSpPr>
          <p:nvPr>
            <p:ph type="subTitle" idx="1"/>
          </p:nvPr>
        </p:nvSpPr>
        <p:spPr>
          <a:xfrm>
            <a:off x="404553" y="5624945"/>
            <a:ext cx="9078562" cy="592975"/>
          </a:xfrm>
        </p:spPr>
        <p:txBody>
          <a:bodyPr anchor="ctr">
            <a:normAutofit/>
          </a:bodyPr>
          <a:lstStyle/>
          <a:p>
            <a:pPr algn="l"/>
            <a:r>
              <a:rPr lang="nl-NL"/>
              <a:t>Khushboo Sawlani</a:t>
            </a:r>
            <a:endParaRPr lang="nl-NL" dirty="0"/>
          </a:p>
        </p:txBody>
      </p:sp>
    </p:spTree>
    <p:extLst>
      <p:ext uri="{BB962C8B-B14F-4D97-AF65-F5344CB8AC3E}">
        <p14:creationId xmlns:p14="http://schemas.microsoft.com/office/powerpoint/2010/main" val="133569375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07F3-6537-43D5-A540-9AA216091A0B}"/>
              </a:ext>
            </a:extLst>
          </p:cNvPr>
          <p:cNvSpPr>
            <a:spLocks noGrp="1"/>
          </p:cNvSpPr>
          <p:nvPr>
            <p:ph type="title"/>
          </p:nvPr>
        </p:nvSpPr>
        <p:spPr>
          <a:xfrm>
            <a:off x="838200" y="290697"/>
            <a:ext cx="10515600" cy="1325563"/>
          </a:xfrm>
          <a:solidFill>
            <a:schemeClr val="accent2"/>
          </a:solidFill>
        </p:spPr>
        <p:txBody>
          <a:bodyPr/>
          <a:lstStyle/>
          <a:p>
            <a:r>
              <a:rPr lang="nl-NL" dirty="0">
                <a:solidFill>
                  <a:schemeClr val="bg1"/>
                </a:solidFill>
              </a:rPr>
              <a:t>Severity and Road Condition relation</a:t>
            </a:r>
          </a:p>
        </p:txBody>
      </p:sp>
      <p:sp>
        <p:nvSpPr>
          <p:cNvPr id="7" name="TextBox 6">
            <a:extLst>
              <a:ext uri="{FF2B5EF4-FFF2-40B4-BE49-F238E27FC236}">
                <a16:creationId xmlns:a16="http://schemas.microsoft.com/office/drawing/2014/main" id="{63B35DFC-4090-4C67-835A-02F6127E2A5A}"/>
              </a:ext>
            </a:extLst>
          </p:cNvPr>
          <p:cNvSpPr txBox="1"/>
          <p:nvPr/>
        </p:nvSpPr>
        <p:spPr>
          <a:xfrm>
            <a:off x="1060159" y="5716467"/>
            <a:ext cx="7123141" cy="646331"/>
          </a:xfrm>
          <a:prstGeom prst="rect">
            <a:avLst/>
          </a:prstGeom>
          <a:noFill/>
        </p:spPr>
        <p:txBody>
          <a:bodyPr wrap="square" rtlCol="0">
            <a:spAutoFit/>
          </a:bodyPr>
          <a:lstStyle/>
          <a:p>
            <a:pPr marL="285750" indent="-285750">
              <a:buFont typeface="Arial" panose="020B0604020202020204" pitchFamily="34" charset="0"/>
              <a:buChar char="•"/>
            </a:pPr>
            <a:r>
              <a:rPr lang="nl-NL" dirty="0"/>
              <a:t>Most Injury collision and Property damage happens in dry roads than wet roads. </a:t>
            </a:r>
            <a:endParaRPr lang="en-US" dirty="0"/>
          </a:p>
        </p:txBody>
      </p:sp>
      <p:pic>
        <p:nvPicPr>
          <p:cNvPr id="3" name="Picture 2">
            <a:extLst>
              <a:ext uri="{FF2B5EF4-FFF2-40B4-BE49-F238E27FC236}">
                <a16:creationId xmlns:a16="http://schemas.microsoft.com/office/drawing/2014/main" id="{670F048F-FEA7-4487-B3C8-6F28C7FFF990}"/>
              </a:ext>
            </a:extLst>
          </p:cNvPr>
          <p:cNvPicPr>
            <a:picLocks noChangeAspect="1"/>
          </p:cNvPicPr>
          <p:nvPr/>
        </p:nvPicPr>
        <p:blipFill>
          <a:blip r:embed="rId2"/>
          <a:stretch>
            <a:fillRect/>
          </a:stretch>
        </p:blipFill>
        <p:spPr>
          <a:xfrm>
            <a:off x="991925" y="1690688"/>
            <a:ext cx="7191375" cy="4143375"/>
          </a:xfrm>
          <a:prstGeom prst="rect">
            <a:avLst/>
          </a:prstGeom>
        </p:spPr>
      </p:pic>
    </p:spTree>
    <p:extLst>
      <p:ext uri="{BB962C8B-B14F-4D97-AF65-F5344CB8AC3E}">
        <p14:creationId xmlns:p14="http://schemas.microsoft.com/office/powerpoint/2010/main" val="274327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07F3-6537-43D5-A540-9AA216091A0B}"/>
              </a:ext>
            </a:extLst>
          </p:cNvPr>
          <p:cNvSpPr>
            <a:spLocks noGrp="1"/>
          </p:cNvSpPr>
          <p:nvPr>
            <p:ph type="title"/>
          </p:nvPr>
        </p:nvSpPr>
        <p:spPr>
          <a:solidFill>
            <a:schemeClr val="accent2"/>
          </a:solidFill>
        </p:spPr>
        <p:txBody>
          <a:bodyPr/>
          <a:lstStyle/>
          <a:p>
            <a:r>
              <a:rPr lang="nl-NL" dirty="0">
                <a:solidFill>
                  <a:schemeClr val="bg1"/>
                </a:solidFill>
              </a:rPr>
              <a:t>Severity and Light Condition relation</a:t>
            </a:r>
          </a:p>
        </p:txBody>
      </p:sp>
      <p:sp>
        <p:nvSpPr>
          <p:cNvPr id="7" name="TextBox 6">
            <a:extLst>
              <a:ext uri="{FF2B5EF4-FFF2-40B4-BE49-F238E27FC236}">
                <a16:creationId xmlns:a16="http://schemas.microsoft.com/office/drawing/2014/main" id="{63B35DFC-4090-4C67-835A-02F6127E2A5A}"/>
              </a:ext>
            </a:extLst>
          </p:cNvPr>
          <p:cNvSpPr txBox="1"/>
          <p:nvPr/>
        </p:nvSpPr>
        <p:spPr>
          <a:xfrm>
            <a:off x="1060159" y="5716467"/>
            <a:ext cx="7123141" cy="369332"/>
          </a:xfrm>
          <a:prstGeom prst="rect">
            <a:avLst/>
          </a:prstGeom>
          <a:noFill/>
        </p:spPr>
        <p:txBody>
          <a:bodyPr wrap="square" rtlCol="0">
            <a:spAutoFit/>
          </a:bodyPr>
          <a:lstStyle/>
          <a:p>
            <a:pPr marL="285750" indent="-285750">
              <a:buFont typeface="Arial" panose="020B0604020202020204" pitchFamily="34" charset="0"/>
              <a:buChar char="•"/>
            </a:pPr>
            <a:r>
              <a:rPr lang="nl-NL" dirty="0"/>
              <a:t>Most Injury collision and Property damage happens during daylight. </a:t>
            </a:r>
            <a:endParaRPr lang="en-US" dirty="0"/>
          </a:p>
        </p:txBody>
      </p:sp>
      <p:pic>
        <p:nvPicPr>
          <p:cNvPr id="4" name="Picture 3">
            <a:extLst>
              <a:ext uri="{FF2B5EF4-FFF2-40B4-BE49-F238E27FC236}">
                <a16:creationId xmlns:a16="http://schemas.microsoft.com/office/drawing/2014/main" id="{38B2CFE6-47D0-45B2-86F0-C7E3A9508DC3}"/>
              </a:ext>
            </a:extLst>
          </p:cNvPr>
          <p:cNvPicPr>
            <a:picLocks noChangeAspect="1"/>
          </p:cNvPicPr>
          <p:nvPr/>
        </p:nvPicPr>
        <p:blipFill>
          <a:blip r:embed="rId2"/>
          <a:stretch>
            <a:fillRect/>
          </a:stretch>
        </p:blipFill>
        <p:spPr>
          <a:xfrm>
            <a:off x="1060159" y="1786057"/>
            <a:ext cx="7296150" cy="3609975"/>
          </a:xfrm>
          <a:prstGeom prst="rect">
            <a:avLst/>
          </a:prstGeom>
        </p:spPr>
      </p:pic>
    </p:spTree>
    <p:extLst>
      <p:ext uri="{BB962C8B-B14F-4D97-AF65-F5344CB8AC3E}">
        <p14:creationId xmlns:p14="http://schemas.microsoft.com/office/powerpoint/2010/main" val="235011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07F3-6537-43D5-A540-9AA216091A0B}"/>
              </a:ext>
            </a:extLst>
          </p:cNvPr>
          <p:cNvSpPr>
            <a:spLocks noGrp="1"/>
          </p:cNvSpPr>
          <p:nvPr>
            <p:ph type="title"/>
          </p:nvPr>
        </p:nvSpPr>
        <p:spPr>
          <a:solidFill>
            <a:schemeClr val="accent2"/>
          </a:solidFill>
        </p:spPr>
        <p:txBody>
          <a:bodyPr/>
          <a:lstStyle/>
          <a:p>
            <a:r>
              <a:rPr lang="nl-NL" dirty="0">
                <a:solidFill>
                  <a:schemeClr val="bg1"/>
                </a:solidFill>
              </a:rPr>
              <a:t>Severity and Weather Condition relation</a:t>
            </a:r>
          </a:p>
        </p:txBody>
      </p:sp>
      <p:sp>
        <p:nvSpPr>
          <p:cNvPr id="7" name="TextBox 6">
            <a:extLst>
              <a:ext uri="{FF2B5EF4-FFF2-40B4-BE49-F238E27FC236}">
                <a16:creationId xmlns:a16="http://schemas.microsoft.com/office/drawing/2014/main" id="{63B35DFC-4090-4C67-835A-02F6127E2A5A}"/>
              </a:ext>
            </a:extLst>
          </p:cNvPr>
          <p:cNvSpPr txBox="1"/>
          <p:nvPr/>
        </p:nvSpPr>
        <p:spPr>
          <a:xfrm>
            <a:off x="1060159" y="5847907"/>
            <a:ext cx="7123141" cy="646331"/>
          </a:xfrm>
          <a:prstGeom prst="rect">
            <a:avLst/>
          </a:prstGeom>
          <a:noFill/>
        </p:spPr>
        <p:txBody>
          <a:bodyPr wrap="square" rtlCol="0">
            <a:spAutoFit/>
          </a:bodyPr>
          <a:lstStyle/>
          <a:p>
            <a:pPr marL="285750" indent="-285750">
              <a:buFont typeface="Arial" panose="020B0604020202020204" pitchFamily="34" charset="0"/>
              <a:buChar char="•"/>
            </a:pPr>
            <a:r>
              <a:rPr lang="nl-NL" dirty="0"/>
              <a:t>Most Injury collision and Property damage happens during clear weather. </a:t>
            </a:r>
            <a:endParaRPr lang="en-US" dirty="0"/>
          </a:p>
        </p:txBody>
      </p:sp>
      <p:pic>
        <p:nvPicPr>
          <p:cNvPr id="3" name="Picture 2">
            <a:extLst>
              <a:ext uri="{FF2B5EF4-FFF2-40B4-BE49-F238E27FC236}">
                <a16:creationId xmlns:a16="http://schemas.microsoft.com/office/drawing/2014/main" id="{FB70AE36-44C4-4F07-BCF3-CB8ECE365D7C}"/>
              </a:ext>
            </a:extLst>
          </p:cNvPr>
          <p:cNvPicPr>
            <a:picLocks noChangeAspect="1"/>
          </p:cNvPicPr>
          <p:nvPr/>
        </p:nvPicPr>
        <p:blipFill>
          <a:blip r:embed="rId2"/>
          <a:stretch>
            <a:fillRect/>
          </a:stretch>
        </p:blipFill>
        <p:spPr>
          <a:xfrm>
            <a:off x="838200" y="1690688"/>
            <a:ext cx="9301223" cy="4157219"/>
          </a:xfrm>
          <a:prstGeom prst="rect">
            <a:avLst/>
          </a:prstGeom>
        </p:spPr>
      </p:pic>
    </p:spTree>
    <p:extLst>
      <p:ext uri="{BB962C8B-B14F-4D97-AF65-F5344CB8AC3E}">
        <p14:creationId xmlns:p14="http://schemas.microsoft.com/office/powerpoint/2010/main" val="252143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07F3-6537-43D5-A540-9AA216091A0B}"/>
              </a:ext>
            </a:extLst>
          </p:cNvPr>
          <p:cNvSpPr>
            <a:spLocks noGrp="1"/>
          </p:cNvSpPr>
          <p:nvPr>
            <p:ph type="title"/>
          </p:nvPr>
        </p:nvSpPr>
        <p:spPr>
          <a:solidFill>
            <a:schemeClr val="accent2"/>
          </a:solidFill>
        </p:spPr>
        <p:txBody>
          <a:bodyPr/>
          <a:lstStyle/>
          <a:p>
            <a:r>
              <a:rPr lang="nl-NL" dirty="0">
                <a:solidFill>
                  <a:schemeClr val="bg1"/>
                </a:solidFill>
              </a:rPr>
              <a:t>Feature Selection – Mutual information classifier</a:t>
            </a:r>
          </a:p>
        </p:txBody>
      </p:sp>
      <p:sp>
        <p:nvSpPr>
          <p:cNvPr id="7" name="TextBox 6">
            <a:extLst>
              <a:ext uri="{FF2B5EF4-FFF2-40B4-BE49-F238E27FC236}">
                <a16:creationId xmlns:a16="http://schemas.microsoft.com/office/drawing/2014/main" id="{63B35DFC-4090-4C67-835A-02F6127E2A5A}"/>
              </a:ext>
            </a:extLst>
          </p:cNvPr>
          <p:cNvSpPr txBox="1"/>
          <p:nvPr/>
        </p:nvSpPr>
        <p:spPr>
          <a:xfrm>
            <a:off x="5762124" y="1885247"/>
            <a:ext cx="4030462" cy="2585323"/>
          </a:xfrm>
          <a:prstGeom prst="rect">
            <a:avLst/>
          </a:prstGeom>
          <a:noFill/>
        </p:spPr>
        <p:txBody>
          <a:bodyPr wrap="square" rtlCol="0">
            <a:spAutoFit/>
          </a:bodyPr>
          <a:lstStyle/>
          <a:p>
            <a:pPr marL="285750" indent="-285750">
              <a:buFont typeface="Arial" panose="020B0604020202020204" pitchFamily="34" charset="0"/>
              <a:buChar char="•"/>
            </a:pPr>
            <a:r>
              <a:rPr lang="nl-NL" dirty="0"/>
              <a:t>Based on mutual information classier severity is most affected by collision, junction and address type. However, all these features are known after the collision. Hence, it won’t be selected for modeling.</a:t>
            </a:r>
          </a:p>
          <a:p>
            <a:pPr marL="285750" indent="-285750">
              <a:buFont typeface="Arial" panose="020B0604020202020204" pitchFamily="34" charset="0"/>
              <a:buChar char="•"/>
            </a:pPr>
            <a:r>
              <a:rPr lang="nl-NL" dirty="0"/>
              <a:t>Weather, Road condition, Light condition and inattention indicator are choosen for predictive modeling.</a:t>
            </a:r>
          </a:p>
        </p:txBody>
      </p:sp>
      <p:pic>
        <p:nvPicPr>
          <p:cNvPr id="4" name="Picture 3">
            <a:extLst>
              <a:ext uri="{FF2B5EF4-FFF2-40B4-BE49-F238E27FC236}">
                <a16:creationId xmlns:a16="http://schemas.microsoft.com/office/drawing/2014/main" id="{875936B1-B760-4CE0-9EAF-8BBCFDDD8EAC}"/>
              </a:ext>
            </a:extLst>
          </p:cNvPr>
          <p:cNvPicPr>
            <a:picLocks noChangeAspect="1"/>
          </p:cNvPicPr>
          <p:nvPr/>
        </p:nvPicPr>
        <p:blipFill>
          <a:blip r:embed="rId2"/>
          <a:stretch>
            <a:fillRect/>
          </a:stretch>
        </p:blipFill>
        <p:spPr>
          <a:xfrm>
            <a:off x="1060159" y="1690687"/>
            <a:ext cx="4752975" cy="3019535"/>
          </a:xfrm>
          <a:prstGeom prst="rect">
            <a:avLst/>
          </a:prstGeom>
        </p:spPr>
      </p:pic>
    </p:spTree>
    <p:extLst>
      <p:ext uri="{BB962C8B-B14F-4D97-AF65-F5344CB8AC3E}">
        <p14:creationId xmlns:p14="http://schemas.microsoft.com/office/powerpoint/2010/main" val="3756264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solidFill>
            <a:schemeClr val="accent2"/>
          </a:solidFill>
        </p:spPr>
        <p:txBody>
          <a:bodyPr/>
          <a:lstStyle/>
          <a:p>
            <a:r>
              <a:rPr lang="nl-NL" dirty="0">
                <a:solidFill>
                  <a:schemeClr val="bg1"/>
                </a:solidFill>
              </a:rPr>
              <a:t>Classification Algorithm </a:t>
            </a:r>
          </a:p>
        </p:txBody>
      </p:sp>
      <p:sp>
        <p:nvSpPr>
          <p:cNvPr id="3" name="TextBox 2">
            <a:extLst>
              <a:ext uri="{FF2B5EF4-FFF2-40B4-BE49-F238E27FC236}">
                <a16:creationId xmlns:a16="http://schemas.microsoft.com/office/drawing/2014/main" id="{6797126C-472E-44BB-8216-0A1880F617F7}"/>
              </a:ext>
            </a:extLst>
          </p:cNvPr>
          <p:cNvSpPr txBox="1"/>
          <p:nvPr/>
        </p:nvSpPr>
        <p:spPr>
          <a:xfrm>
            <a:off x="476695" y="2073348"/>
            <a:ext cx="10515599" cy="1477328"/>
          </a:xfrm>
          <a:prstGeom prst="rect">
            <a:avLst/>
          </a:prstGeom>
          <a:noFill/>
        </p:spPr>
        <p:txBody>
          <a:bodyPr wrap="square" rtlCol="0">
            <a:spAutoFit/>
          </a:bodyPr>
          <a:lstStyle/>
          <a:p>
            <a:pPr marL="742950" lvl="1" indent="-285750">
              <a:buFont typeface="Arial" panose="020B0604020202020204" pitchFamily="34" charset="0"/>
              <a:buChar char="•"/>
            </a:pPr>
            <a:r>
              <a:rPr lang="nl-NL" dirty="0"/>
              <a:t>KNN -K-Nearest Neighbors</a:t>
            </a:r>
            <a:r>
              <a:rPr lang="en-US" dirty="0"/>
              <a:t> </a:t>
            </a:r>
          </a:p>
          <a:p>
            <a:pPr marL="742950" lvl="1" indent="-285750">
              <a:buFont typeface="Arial" panose="020B0604020202020204" pitchFamily="34" charset="0"/>
              <a:buChar char="•"/>
            </a:pPr>
            <a:r>
              <a:rPr lang="nl-NL" dirty="0"/>
              <a:t>Decision Tree</a:t>
            </a:r>
            <a:endParaRPr lang="en-US" dirty="0"/>
          </a:p>
          <a:p>
            <a:pPr marL="742950" lvl="1" indent="-285750">
              <a:buFont typeface="Arial" panose="020B0604020202020204" pitchFamily="34" charset="0"/>
              <a:buChar char="•"/>
            </a:pPr>
            <a:r>
              <a:rPr lang="nl-NL" dirty="0"/>
              <a:t>SVM </a:t>
            </a:r>
          </a:p>
          <a:p>
            <a:pPr marL="742950" lvl="1" indent="-285750">
              <a:buFont typeface="Arial" panose="020B0604020202020204" pitchFamily="34" charset="0"/>
              <a:buChar char="•"/>
            </a:pPr>
            <a:r>
              <a:rPr lang="en-US" dirty="0"/>
              <a:t>Logistic Regression</a:t>
            </a:r>
            <a:endParaRPr lang="nl-NL" dirty="0"/>
          </a:p>
          <a:p>
            <a:pPr marL="742950" lvl="1" indent="-285750">
              <a:buFont typeface="Arial" panose="020B0604020202020204" pitchFamily="34" charset="0"/>
              <a:buChar char="•"/>
            </a:pPr>
            <a:r>
              <a:rPr lang="nl-NL" dirty="0"/>
              <a:t>Random Forest</a:t>
            </a:r>
          </a:p>
        </p:txBody>
      </p:sp>
    </p:spTree>
    <p:extLst>
      <p:ext uri="{BB962C8B-B14F-4D97-AF65-F5344CB8AC3E}">
        <p14:creationId xmlns:p14="http://schemas.microsoft.com/office/powerpoint/2010/main" val="1572803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solidFill>
            <a:schemeClr val="accent2"/>
          </a:solidFill>
        </p:spPr>
        <p:txBody>
          <a:bodyPr/>
          <a:lstStyle/>
          <a:p>
            <a:r>
              <a:rPr lang="nl-NL" dirty="0">
                <a:solidFill>
                  <a:schemeClr val="bg1"/>
                </a:solidFill>
              </a:rPr>
              <a:t>Predictive modeling results</a:t>
            </a:r>
          </a:p>
        </p:txBody>
      </p:sp>
      <p:sp>
        <p:nvSpPr>
          <p:cNvPr id="3" name="TextBox 2">
            <a:extLst>
              <a:ext uri="{FF2B5EF4-FFF2-40B4-BE49-F238E27FC236}">
                <a16:creationId xmlns:a16="http://schemas.microsoft.com/office/drawing/2014/main" id="{6797126C-472E-44BB-8216-0A1880F617F7}"/>
              </a:ext>
            </a:extLst>
          </p:cNvPr>
          <p:cNvSpPr txBox="1"/>
          <p:nvPr/>
        </p:nvSpPr>
        <p:spPr>
          <a:xfrm>
            <a:off x="836428" y="6012331"/>
            <a:ext cx="10515599" cy="369332"/>
          </a:xfrm>
          <a:prstGeom prst="rect">
            <a:avLst/>
          </a:prstGeom>
          <a:noFill/>
        </p:spPr>
        <p:txBody>
          <a:bodyPr wrap="square" rtlCol="0">
            <a:spAutoFit/>
          </a:bodyPr>
          <a:lstStyle/>
          <a:p>
            <a:pPr marL="742950" lvl="1" indent="-285750">
              <a:buFont typeface="Arial" panose="020B0604020202020204" pitchFamily="34" charset="0"/>
              <a:buChar char="•"/>
            </a:pPr>
            <a:r>
              <a:rPr lang="en-US" dirty="0"/>
              <a:t>Random forest is the best predictive model to use for car collision data analysis</a:t>
            </a:r>
            <a:endParaRPr lang="nl-NL" dirty="0"/>
          </a:p>
        </p:txBody>
      </p:sp>
      <p:graphicFrame>
        <p:nvGraphicFramePr>
          <p:cNvPr id="4" name="Table 3">
            <a:extLst>
              <a:ext uri="{FF2B5EF4-FFF2-40B4-BE49-F238E27FC236}">
                <a16:creationId xmlns:a16="http://schemas.microsoft.com/office/drawing/2014/main" id="{C787352D-7A8C-4FEF-81B6-52DE81CE86E6}"/>
              </a:ext>
            </a:extLst>
          </p:cNvPr>
          <p:cNvGraphicFramePr>
            <a:graphicFrameLocks noGrp="1"/>
          </p:cNvGraphicFramePr>
          <p:nvPr>
            <p:extLst>
              <p:ext uri="{D42A27DB-BD31-4B8C-83A1-F6EECF244321}">
                <p14:modId xmlns:p14="http://schemas.microsoft.com/office/powerpoint/2010/main" val="2226625963"/>
              </p:ext>
            </p:extLst>
          </p:nvPr>
        </p:nvGraphicFramePr>
        <p:xfrm>
          <a:off x="838200" y="2436751"/>
          <a:ext cx="4509305" cy="2518287"/>
        </p:xfrm>
        <a:graphic>
          <a:graphicData uri="http://schemas.openxmlformats.org/drawingml/2006/table">
            <a:tbl>
              <a:tblPr firstRow="1" firstCol="1" bandRow="1">
                <a:tableStyleId>{5C22544A-7EE6-4342-B048-85BDC9FD1C3A}</a:tableStyleId>
              </a:tblPr>
              <a:tblGrid>
                <a:gridCol w="1501176">
                  <a:extLst>
                    <a:ext uri="{9D8B030D-6E8A-4147-A177-3AD203B41FA5}">
                      <a16:colId xmlns:a16="http://schemas.microsoft.com/office/drawing/2014/main" val="1211332767"/>
                    </a:ext>
                  </a:extLst>
                </a:gridCol>
                <a:gridCol w="1008166">
                  <a:extLst>
                    <a:ext uri="{9D8B030D-6E8A-4147-A177-3AD203B41FA5}">
                      <a16:colId xmlns:a16="http://schemas.microsoft.com/office/drawing/2014/main" val="1690390036"/>
                    </a:ext>
                  </a:extLst>
                </a:gridCol>
                <a:gridCol w="902247">
                  <a:extLst>
                    <a:ext uri="{9D8B030D-6E8A-4147-A177-3AD203B41FA5}">
                      <a16:colId xmlns:a16="http://schemas.microsoft.com/office/drawing/2014/main" val="3039009032"/>
                    </a:ext>
                  </a:extLst>
                </a:gridCol>
                <a:gridCol w="1097716">
                  <a:extLst>
                    <a:ext uri="{9D8B030D-6E8A-4147-A177-3AD203B41FA5}">
                      <a16:colId xmlns:a16="http://schemas.microsoft.com/office/drawing/2014/main" val="2569121241"/>
                    </a:ext>
                  </a:extLst>
                </a:gridCol>
              </a:tblGrid>
              <a:tr h="442303">
                <a:tc>
                  <a:txBody>
                    <a:bodyPr/>
                    <a:lstStyle/>
                    <a:p>
                      <a:pPr>
                        <a:lnSpc>
                          <a:spcPct val="107000"/>
                        </a:lnSpc>
                        <a:spcAft>
                          <a:spcPts val="750"/>
                        </a:spcAft>
                      </a:pPr>
                      <a:r>
                        <a:rPr lang="en-US" sz="1100" dirty="0">
                          <a:effectLst/>
                        </a:rPr>
                        <a:t>Model</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Accuracy</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Jaccard</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750"/>
                        </a:spcAft>
                      </a:pPr>
                      <a:r>
                        <a:rPr lang="en-US" sz="1100">
                          <a:effectLst/>
                        </a:rPr>
                        <a:t>f1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6882343"/>
                  </a:ext>
                </a:extLst>
              </a:tr>
              <a:tr h="442303">
                <a:tc>
                  <a:txBody>
                    <a:bodyPr/>
                    <a:lstStyle/>
                    <a:p>
                      <a:pPr>
                        <a:lnSpc>
                          <a:spcPct val="107000"/>
                        </a:lnSpc>
                        <a:spcAft>
                          <a:spcPts val="750"/>
                        </a:spcAft>
                      </a:pPr>
                      <a:r>
                        <a:rPr lang="en-US" sz="1100" dirty="0">
                          <a:effectLst/>
                        </a:rPr>
                        <a:t>KNN</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0.37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0.51</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1925658"/>
                  </a:ext>
                </a:extLst>
              </a:tr>
              <a:tr h="346876">
                <a:tc>
                  <a:txBody>
                    <a:bodyPr/>
                    <a:lstStyle/>
                    <a:p>
                      <a:pPr>
                        <a:lnSpc>
                          <a:spcPct val="107000"/>
                        </a:lnSpc>
                        <a:spcAft>
                          <a:spcPts val="750"/>
                        </a:spcAft>
                      </a:pPr>
                      <a:r>
                        <a:rPr lang="en-US" sz="1100">
                          <a:effectLst/>
                        </a:rPr>
                        <a:t>Decision Tree</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0.52</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084265"/>
                  </a:ext>
                </a:extLst>
              </a:tr>
              <a:tr h="442303">
                <a:tc>
                  <a:txBody>
                    <a:bodyPr/>
                    <a:lstStyle/>
                    <a:p>
                      <a:pPr>
                        <a:lnSpc>
                          <a:spcPct val="107000"/>
                        </a:lnSpc>
                        <a:spcAft>
                          <a:spcPts val="750"/>
                        </a:spcAft>
                      </a:pPr>
                      <a:r>
                        <a:rPr lang="en-US" sz="1100">
                          <a:effectLst/>
                        </a:rPr>
                        <a:t>SVM</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0.52</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0.46</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0.47</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2424966"/>
                  </a:ext>
                </a:extLst>
              </a:tr>
              <a:tr h="451098">
                <a:tc>
                  <a:txBody>
                    <a:bodyPr/>
                    <a:lstStyle/>
                    <a:p>
                      <a:pPr>
                        <a:lnSpc>
                          <a:spcPct val="107000"/>
                        </a:lnSpc>
                        <a:spcAft>
                          <a:spcPts val="750"/>
                        </a:spcAft>
                      </a:pPr>
                      <a:r>
                        <a:rPr lang="en-US" sz="1100" dirty="0">
                          <a:effectLst/>
                        </a:rPr>
                        <a:t>Logistic Regression</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0.52</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0.24</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0.49</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180550"/>
                  </a:ext>
                </a:extLst>
              </a:tr>
              <a:tr h="393404">
                <a:tc>
                  <a:txBody>
                    <a:bodyPr/>
                    <a:lstStyle/>
                    <a:p>
                      <a:pPr>
                        <a:lnSpc>
                          <a:spcPct val="107000"/>
                        </a:lnSpc>
                        <a:spcAft>
                          <a:spcPts val="750"/>
                        </a:spcAft>
                      </a:pPr>
                      <a:r>
                        <a:rPr lang="en-US" sz="1100">
                          <a:effectLst/>
                        </a:rPr>
                        <a:t>Random Forest</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0.52</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a:effectLst/>
                        </a:rPr>
                        <a:t>0.46</a:t>
                      </a:r>
                      <a:endParaRPr lang="nl-NL"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750"/>
                        </a:spcAft>
                      </a:pPr>
                      <a:r>
                        <a:rPr lang="en-US" sz="1100" dirty="0">
                          <a:effectLst/>
                        </a:rPr>
                        <a:t>0.47</a:t>
                      </a:r>
                      <a:endParaRPr lang="nl-N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0543545"/>
                  </a:ext>
                </a:extLst>
              </a:tr>
            </a:tbl>
          </a:graphicData>
        </a:graphic>
      </p:graphicFrame>
      <p:pic>
        <p:nvPicPr>
          <p:cNvPr id="5" name="Picture 4">
            <a:extLst>
              <a:ext uri="{FF2B5EF4-FFF2-40B4-BE49-F238E27FC236}">
                <a16:creationId xmlns:a16="http://schemas.microsoft.com/office/drawing/2014/main" id="{7CCB392A-D11C-4184-8360-0DB4A3802BDC}"/>
              </a:ext>
            </a:extLst>
          </p:cNvPr>
          <p:cNvPicPr/>
          <p:nvPr/>
        </p:nvPicPr>
        <p:blipFill>
          <a:blip r:embed="rId2"/>
          <a:stretch>
            <a:fillRect/>
          </a:stretch>
        </p:blipFill>
        <p:spPr>
          <a:xfrm>
            <a:off x="5599494" y="2182607"/>
            <a:ext cx="5067300" cy="3337805"/>
          </a:xfrm>
          <a:prstGeom prst="rect">
            <a:avLst/>
          </a:prstGeom>
        </p:spPr>
      </p:pic>
      <p:sp>
        <p:nvSpPr>
          <p:cNvPr id="6" name="TextBox 5">
            <a:extLst>
              <a:ext uri="{FF2B5EF4-FFF2-40B4-BE49-F238E27FC236}">
                <a16:creationId xmlns:a16="http://schemas.microsoft.com/office/drawing/2014/main" id="{2900046C-2530-4631-86F5-B3C288F04BEF}"/>
              </a:ext>
            </a:extLst>
          </p:cNvPr>
          <p:cNvSpPr txBox="1"/>
          <p:nvPr/>
        </p:nvSpPr>
        <p:spPr>
          <a:xfrm>
            <a:off x="2013903" y="1833613"/>
            <a:ext cx="2157898" cy="369332"/>
          </a:xfrm>
          <a:prstGeom prst="rect">
            <a:avLst/>
          </a:prstGeom>
          <a:noFill/>
        </p:spPr>
        <p:txBody>
          <a:bodyPr wrap="none" rtlCol="0">
            <a:spAutoFit/>
          </a:bodyPr>
          <a:lstStyle/>
          <a:p>
            <a:r>
              <a:rPr lang="nl-NL" dirty="0"/>
              <a:t>Classification Report</a:t>
            </a:r>
          </a:p>
        </p:txBody>
      </p:sp>
      <p:sp>
        <p:nvSpPr>
          <p:cNvPr id="7" name="TextBox 6">
            <a:extLst>
              <a:ext uri="{FF2B5EF4-FFF2-40B4-BE49-F238E27FC236}">
                <a16:creationId xmlns:a16="http://schemas.microsoft.com/office/drawing/2014/main" id="{FEF9BE03-0C88-4280-8FA9-B18716EEE57F}"/>
              </a:ext>
            </a:extLst>
          </p:cNvPr>
          <p:cNvSpPr txBox="1"/>
          <p:nvPr/>
        </p:nvSpPr>
        <p:spPr>
          <a:xfrm>
            <a:off x="7370135" y="1787117"/>
            <a:ext cx="1797030" cy="369332"/>
          </a:xfrm>
          <a:prstGeom prst="rect">
            <a:avLst/>
          </a:prstGeom>
          <a:noFill/>
        </p:spPr>
        <p:txBody>
          <a:bodyPr wrap="none" rtlCol="0">
            <a:spAutoFit/>
          </a:bodyPr>
          <a:lstStyle/>
          <a:p>
            <a:r>
              <a:rPr lang="nl-NL" dirty="0"/>
              <a:t>Confusion Matrix</a:t>
            </a:r>
          </a:p>
        </p:txBody>
      </p:sp>
    </p:spTree>
    <p:extLst>
      <p:ext uri="{BB962C8B-B14F-4D97-AF65-F5344CB8AC3E}">
        <p14:creationId xmlns:p14="http://schemas.microsoft.com/office/powerpoint/2010/main" val="3127121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7CED-298D-45DF-ACBB-2A8118E45322}"/>
              </a:ext>
            </a:extLst>
          </p:cNvPr>
          <p:cNvSpPr>
            <a:spLocks noGrp="1"/>
          </p:cNvSpPr>
          <p:nvPr>
            <p:ph type="title"/>
          </p:nvPr>
        </p:nvSpPr>
        <p:spPr>
          <a:solidFill>
            <a:schemeClr val="accent2"/>
          </a:solidFill>
        </p:spPr>
        <p:txBody>
          <a:bodyPr/>
          <a:lstStyle/>
          <a:p>
            <a:r>
              <a:rPr lang="nl-NL" dirty="0">
                <a:solidFill>
                  <a:schemeClr val="bg1"/>
                </a:solidFill>
              </a:rPr>
              <a:t>Conclusion</a:t>
            </a:r>
          </a:p>
        </p:txBody>
      </p:sp>
      <p:sp>
        <p:nvSpPr>
          <p:cNvPr id="3" name="TextBox 2">
            <a:extLst>
              <a:ext uri="{FF2B5EF4-FFF2-40B4-BE49-F238E27FC236}">
                <a16:creationId xmlns:a16="http://schemas.microsoft.com/office/drawing/2014/main" id="{D14B6CC8-7A8A-42AE-969B-7B9D1930485A}"/>
              </a:ext>
            </a:extLst>
          </p:cNvPr>
          <p:cNvSpPr txBox="1"/>
          <p:nvPr/>
        </p:nvSpPr>
        <p:spPr>
          <a:xfrm>
            <a:off x="838200" y="1897380"/>
            <a:ext cx="10515600" cy="3416320"/>
          </a:xfrm>
          <a:prstGeom prst="rect">
            <a:avLst/>
          </a:prstGeom>
          <a:noFill/>
        </p:spPr>
        <p:txBody>
          <a:bodyPr wrap="square" rtlCol="0">
            <a:spAutoFit/>
          </a:bodyPr>
          <a:lstStyle/>
          <a:p>
            <a:pPr marL="285750" indent="-285750">
              <a:buFont typeface="Arial" panose="020B0604020202020204" pitchFamily="34" charset="0"/>
              <a:buChar char="•"/>
            </a:pPr>
            <a:r>
              <a:rPr lang="nl-NL" dirty="0"/>
              <a:t>Accuracy of all the models around 50 percent.</a:t>
            </a:r>
          </a:p>
          <a:p>
            <a:pPr marL="285750" indent="-285750">
              <a:buFont typeface="Arial" panose="020B0604020202020204" pitchFamily="34" charset="0"/>
              <a:buChar char="•"/>
            </a:pPr>
            <a:r>
              <a:rPr lang="nl-NL" dirty="0"/>
              <a:t>More analysis is needed for improving the accuracy.</a:t>
            </a:r>
          </a:p>
          <a:p>
            <a:pPr marL="285750" indent="-285750">
              <a:buFont typeface="Arial" panose="020B0604020202020204" pitchFamily="34" charset="0"/>
              <a:buChar char="•"/>
            </a:pPr>
            <a:r>
              <a:rPr lang="nl-NL" dirty="0"/>
              <a:t>Observations:</a:t>
            </a:r>
          </a:p>
          <a:p>
            <a:pPr marL="742950" lvl="1" indent="-285750">
              <a:buFont typeface="Arial" panose="020B0604020202020204" pitchFamily="34" charset="0"/>
              <a:buChar char="•"/>
            </a:pPr>
            <a:r>
              <a:rPr lang="en-US" dirty="0"/>
              <a:t>Angles, Rear end and Left turn causes more injury collisions.</a:t>
            </a:r>
            <a:endParaRPr lang="nl-NL" dirty="0"/>
          </a:p>
          <a:p>
            <a:pPr marL="742950" lvl="1" indent="-285750">
              <a:buFont typeface="Arial" panose="020B0604020202020204" pitchFamily="34" charset="0"/>
              <a:buChar char="•"/>
            </a:pPr>
            <a:r>
              <a:rPr lang="en-US" dirty="0"/>
              <a:t>Parked cars are more prone towards property damage.</a:t>
            </a:r>
            <a:endParaRPr lang="nl-NL" dirty="0"/>
          </a:p>
          <a:p>
            <a:pPr marL="742950" lvl="1" indent="-285750">
              <a:buFont typeface="Arial" panose="020B0604020202020204" pitchFamily="34" charset="0"/>
              <a:buChar char="•"/>
            </a:pPr>
            <a:r>
              <a:rPr lang="en-US" dirty="0"/>
              <a:t>Left turn is riskier than right turn. </a:t>
            </a:r>
            <a:endParaRPr lang="nl-NL" dirty="0"/>
          </a:p>
          <a:p>
            <a:pPr marL="742950" lvl="1" indent="-285750">
              <a:buFont typeface="Arial" panose="020B0604020202020204" pitchFamily="34" charset="0"/>
              <a:buChar char="•"/>
            </a:pPr>
            <a:r>
              <a:rPr lang="en-US" dirty="0"/>
              <a:t>Injury occurred more for pedestrian and cyclist than the property damage.</a:t>
            </a:r>
            <a:endParaRPr lang="nl-NL" dirty="0"/>
          </a:p>
          <a:p>
            <a:pPr marL="742950" lvl="1" indent="-285750">
              <a:buFont typeface="Arial" panose="020B0604020202020204" pitchFamily="34" charset="0"/>
              <a:buChar char="•"/>
            </a:pPr>
            <a:r>
              <a:rPr lang="en-US" dirty="0"/>
              <a:t>Most of the road accidents happens in clear weather. However, caution should be taken during bad weather condition.</a:t>
            </a:r>
            <a:endParaRPr lang="nl-NL" dirty="0"/>
          </a:p>
          <a:p>
            <a:pPr marL="742950" lvl="1" indent="-285750">
              <a:buFont typeface="Arial" panose="020B0604020202020204" pitchFamily="34" charset="0"/>
              <a:buChar char="•"/>
            </a:pPr>
            <a:r>
              <a:rPr lang="en-US" dirty="0"/>
              <a:t>Most of the road accidents happens during day light.</a:t>
            </a:r>
            <a:endParaRPr lang="nl-NL" dirty="0"/>
          </a:p>
          <a:p>
            <a:pPr marL="742950" lvl="1" indent="-285750">
              <a:buFont typeface="Arial" panose="020B0604020202020204" pitchFamily="34" charset="0"/>
              <a:buChar char="•"/>
            </a:pPr>
            <a:endParaRPr lang="nl-NL" dirty="0"/>
          </a:p>
          <a:p>
            <a:pPr marL="285750" indent="-285750">
              <a:buFont typeface="Arial" panose="020B0604020202020204" pitchFamily="34" charset="0"/>
              <a:buChar char="•"/>
            </a:pPr>
            <a:endParaRPr lang="nl-NL" dirty="0"/>
          </a:p>
        </p:txBody>
      </p:sp>
    </p:spTree>
    <p:extLst>
      <p:ext uri="{BB962C8B-B14F-4D97-AF65-F5344CB8AC3E}">
        <p14:creationId xmlns:p14="http://schemas.microsoft.com/office/powerpoint/2010/main" val="326772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9D59DC-4976-44F1-846A-D5B10426545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Introduction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E5A1ED1B-1047-4375-BD52-E7B79EE82D21}"/>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dirty="0"/>
              <a:t>Seattle City road accidents</a:t>
            </a:r>
          </a:p>
          <a:p>
            <a:pPr marL="285750" indent="-228600">
              <a:lnSpc>
                <a:spcPct val="90000"/>
              </a:lnSpc>
              <a:spcAft>
                <a:spcPts val="600"/>
              </a:spcAft>
              <a:buFont typeface="Arial" panose="020B0604020202020204" pitchFamily="34" charset="0"/>
              <a:buChar char="•"/>
            </a:pPr>
            <a:r>
              <a:rPr lang="en-US" sz="2400" dirty="0"/>
              <a:t>Build predictive model to reduce road accidents in Seattle</a:t>
            </a:r>
          </a:p>
          <a:p>
            <a:pPr marL="57150">
              <a:lnSpc>
                <a:spcPct val="90000"/>
              </a:lnSpc>
              <a:spcAft>
                <a:spcPts val="600"/>
              </a:spcAft>
            </a:pPr>
            <a:endParaRPr lang="en-US" sz="2400" dirty="0"/>
          </a:p>
          <a:p>
            <a:pPr marL="57150">
              <a:lnSpc>
                <a:spcPct val="90000"/>
              </a:lnSpc>
              <a:spcAft>
                <a:spcPts val="600"/>
              </a:spcAft>
            </a:pPr>
            <a:r>
              <a:rPr lang="en-US" sz="2400" dirty="0"/>
              <a:t>Success Criteria</a:t>
            </a:r>
          </a:p>
          <a:p>
            <a:pPr marL="400050" indent="-342900">
              <a:lnSpc>
                <a:spcPct val="90000"/>
              </a:lnSpc>
              <a:spcAft>
                <a:spcPts val="600"/>
              </a:spcAft>
              <a:buFont typeface="Arial" panose="020B0604020202020204" pitchFamily="34" charset="0"/>
              <a:buChar char="•"/>
            </a:pPr>
            <a:r>
              <a:rPr lang="en-US" sz="2400" dirty="0"/>
              <a:t>Inform traffic about road accidents possibilities.</a:t>
            </a:r>
          </a:p>
          <a:p>
            <a:pPr marL="285750"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16637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9A55-B466-40C9-9E1E-C40C0E99EE5B}"/>
              </a:ext>
            </a:extLst>
          </p:cNvPr>
          <p:cNvSpPr>
            <a:spLocks noGrp="1"/>
          </p:cNvSpPr>
          <p:nvPr>
            <p:ph type="title"/>
          </p:nvPr>
        </p:nvSpPr>
        <p:spPr>
          <a:solidFill>
            <a:schemeClr val="accent2"/>
          </a:solidFill>
        </p:spPr>
        <p:txBody>
          <a:bodyPr/>
          <a:lstStyle/>
          <a:p>
            <a:r>
              <a:rPr lang="nl-NL" dirty="0">
                <a:solidFill>
                  <a:schemeClr val="bg1"/>
                </a:solidFill>
              </a:rPr>
              <a:t>Data Understanding </a:t>
            </a:r>
          </a:p>
        </p:txBody>
      </p:sp>
      <p:sp>
        <p:nvSpPr>
          <p:cNvPr id="3" name="TextBox 2">
            <a:extLst>
              <a:ext uri="{FF2B5EF4-FFF2-40B4-BE49-F238E27FC236}">
                <a16:creationId xmlns:a16="http://schemas.microsoft.com/office/drawing/2014/main" id="{3DA5E67C-E1A4-45D1-A453-DBCDA44C3733}"/>
              </a:ext>
            </a:extLst>
          </p:cNvPr>
          <p:cNvSpPr txBox="1"/>
          <p:nvPr/>
        </p:nvSpPr>
        <p:spPr>
          <a:xfrm>
            <a:off x="838199" y="1690688"/>
            <a:ext cx="10017643" cy="4401205"/>
          </a:xfrm>
          <a:prstGeom prst="rect">
            <a:avLst/>
          </a:prstGeom>
          <a:noFill/>
        </p:spPr>
        <p:txBody>
          <a:bodyPr wrap="square" rtlCol="0">
            <a:spAutoFit/>
          </a:bodyPr>
          <a:lstStyle/>
          <a:p>
            <a:pPr marL="457200" indent="-457200">
              <a:buFont typeface="Arial" panose="020B0604020202020204" pitchFamily="34" charset="0"/>
              <a:buChar char="•"/>
            </a:pPr>
            <a:r>
              <a:rPr lang="nl-NL" sz="2800" dirty="0"/>
              <a:t>Data:</a:t>
            </a:r>
          </a:p>
          <a:p>
            <a:pPr marL="914400" lvl="1" indent="-457200">
              <a:buFont typeface="Arial" panose="020B0604020202020204" pitchFamily="34" charset="0"/>
              <a:buChar char="•"/>
            </a:pPr>
            <a:r>
              <a:rPr lang="nl-NL" sz="2800" dirty="0"/>
              <a:t>Accident severity – Property Damage and Injury collision</a:t>
            </a:r>
          </a:p>
          <a:p>
            <a:pPr marL="914400" lvl="1" indent="-457200">
              <a:buFont typeface="Arial" panose="020B0604020202020204" pitchFamily="34" charset="0"/>
              <a:buChar char="•"/>
            </a:pPr>
            <a:r>
              <a:rPr lang="nl-NL" sz="2800" dirty="0"/>
              <a:t>Causes and other factors – Total 37 features available such as Weather, Light Condition, Road condition, Collision Type, etc</a:t>
            </a:r>
          </a:p>
          <a:p>
            <a:pPr marL="457200" indent="-457200">
              <a:buFont typeface="Arial" panose="020B0604020202020204" pitchFamily="34" charset="0"/>
              <a:buChar char="•"/>
            </a:pPr>
            <a:r>
              <a:rPr lang="nl-NL" sz="2800" dirty="0"/>
              <a:t>Data provided by:</a:t>
            </a:r>
          </a:p>
          <a:p>
            <a:pPr marL="914400" lvl="1" indent="-457200">
              <a:buFont typeface="Arial" panose="020B0604020202020204" pitchFamily="34" charset="0"/>
              <a:buChar char="•"/>
            </a:pPr>
            <a:r>
              <a:rPr lang="nl-NL" sz="2800" dirty="0"/>
              <a:t>SDOT Traffice Management </a:t>
            </a:r>
          </a:p>
          <a:p>
            <a:pPr marL="457200" indent="-457200">
              <a:buFont typeface="Arial" panose="020B0604020202020204" pitchFamily="34" charset="0"/>
              <a:buChar char="•"/>
            </a:pPr>
            <a:r>
              <a:rPr lang="nl-NL" sz="2800" dirty="0"/>
              <a:t>Data information</a:t>
            </a:r>
          </a:p>
          <a:p>
            <a:pPr marL="914400" lvl="1" indent="-457200">
              <a:buFont typeface="Arial" panose="020B0604020202020204" pitchFamily="34" charset="0"/>
              <a:buChar char="•"/>
            </a:pPr>
            <a:r>
              <a:rPr lang="en-US" sz="2800" dirty="0"/>
              <a:t>194673 rows × 38 columns</a:t>
            </a:r>
          </a:p>
          <a:p>
            <a:pPr marL="914400" lvl="1" indent="-457200">
              <a:buFont typeface="Arial" panose="020B0604020202020204" pitchFamily="34" charset="0"/>
              <a:buChar char="•"/>
            </a:pPr>
            <a:r>
              <a:rPr lang="en-US" sz="2800" dirty="0"/>
              <a:t>Lot of missing or incorrect data entries</a:t>
            </a:r>
            <a:endParaRPr lang="nl-NL" sz="2800" dirty="0"/>
          </a:p>
          <a:p>
            <a:pPr marL="285750" indent="-285750">
              <a:buFont typeface="Arial" panose="020B0604020202020204" pitchFamily="34" charset="0"/>
              <a:buChar char="•"/>
            </a:pPr>
            <a:endParaRPr lang="nl-NL" sz="2800" dirty="0"/>
          </a:p>
        </p:txBody>
      </p:sp>
    </p:spTree>
    <p:extLst>
      <p:ext uri="{BB962C8B-B14F-4D97-AF65-F5344CB8AC3E}">
        <p14:creationId xmlns:p14="http://schemas.microsoft.com/office/powerpoint/2010/main" val="401106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8685-257B-45E2-A7A9-5B6B53C7DDA8}"/>
              </a:ext>
            </a:extLst>
          </p:cNvPr>
          <p:cNvSpPr>
            <a:spLocks noGrp="1"/>
          </p:cNvSpPr>
          <p:nvPr>
            <p:ph type="title"/>
          </p:nvPr>
        </p:nvSpPr>
        <p:spPr>
          <a:xfrm>
            <a:off x="838200" y="365126"/>
            <a:ext cx="10515600" cy="1219126"/>
          </a:xfrm>
          <a:solidFill>
            <a:schemeClr val="accent2"/>
          </a:solidFill>
        </p:spPr>
        <p:txBody>
          <a:bodyPr/>
          <a:lstStyle/>
          <a:p>
            <a:r>
              <a:rPr lang="nl-NL" dirty="0">
                <a:solidFill>
                  <a:schemeClr val="bg1"/>
                </a:solidFill>
              </a:rPr>
              <a:t>Tools, Language, Libraries used</a:t>
            </a:r>
          </a:p>
        </p:txBody>
      </p:sp>
      <p:sp>
        <p:nvSpPr>
          <p:cNvPr id="3" name="TextBox 2">
            <a:extLst>
              <a:ext uri="{FF2B5EF4-FFF2-40B4-BE49-F238E27FC236}">
                <a16:creationId xmlns:a16="http://schemas.microsoft.com/office/drawing/2014/main" id="{4925DDDB-7705-466D-988D-39FE1FA4DB69}"/>
              </a:ext>
            </a:extLst>
          </p:cNvPr>
          <p:cNvSpPr txBox="1"/>
          <p:nvPr/>
        </p:nvSpPr>
        <p:spPr>
          <a:xfrm>
            <a:off x="925033" y="1807534"/>
            <a:ext cx="10515600" cy="4247317"/>
          </a:xfrm>
          <a:prstGeom prst="rect">
            <a:avLst/>
          </a:prstGeom>
          <a:noFill/>
        </p:spPr>
        <p:txBody>
          <a:bodyPr wrap="square" rtlCol="0">
            <a:spAutoFit/>
          </a:bodyPr>
          <a:lstStyle/>
          <a:p>
            <a:pPr marL="285750" indent="-285750">
              <a:buFont typeface="Arial" panose="020B0604020202020204" pitchFamily="34" charset="0"/>
              <a:buChar char="•"/>
            </a:pPr>
            <a:r>
              <a:rPr lang="nl-NL" dirty="0"/>
              <a:t>IBM Cloud Watson Studio – Jupyter Notebook</a:t>
            </a:r>
          </a:p>
          <a:p>
            <a:pPr marL="285750" indent="-285750">
              <a:buFont typeface="Arial" panose="020B0604020202020204" pitchFamily="34" charset="0"/>
              <a:buChar char="•"/>
            </a:pPr>
            <a:r>
              <a:rPr lang="nl-NL" dirty="0"/>
              <a:t>Python Language</a:t>
            </a:r>
          </a:p>
          <a:p>
            <a:pPr marL="285750" indent="-285750">
              <a:buFont typeface="Arial" panose="020B0604020202020204" pitchFamily="34" charset="0"/>
              <a:buChar char="•"/>
            </a:pPr>
            <a:r>
              <a:rPr lang="nl-NL" dirty="0"/>
              <a:t>Libraries – </a:t>
            </a:r>
          </a:p>
          <a:p>
            <a:pPr marL="742950" lvl="1" indent="-285750">
              <a:buFont typeface="Arial" panose="020B0604020202020204" pitchFamily="34" charset="0"/>
              <a:buChar char="•"/>
            </a:pPr>
            <a:r>
              <a:rPr lang="nl-NL" dirty="0"/>
              <a:t>Pandas</a:t>
            </a:r>
          </a:p>
          <a:p>
            <a:pPr marL="742950" lvl="1" indent="-285750">
              <a:buFont typeface="Arial" panose="020B0604020202020204" pitchFamily="34" charset="0"/>
              <a:buChar char="•"/>
            </a:pPr>
            <a:r>
              <a:rPr lang="nl-NL" dirty="0"/>
              <a:t>Numpy</a:t>
            </a:r>
          </a:p>
          <a:p>
            <a:pPr marL="742950" lvl="1" indent="-285750">
              <a:buFont typeface="Arial" panose="020B0604020202020204" pitchFamily="34" charset="0"/>
              <a:buChar char="•"/>
            </a:pPr>
            <a:r>
              <a:rPr lang="nl-NL" dirty="0"/>
              <a:t>Matplotlib</a:t>
            </a:r>
          </a:p>
          <a:p>
            <a:pPr marL="742950" lvl="1" indent="-285750">
              <a:buFont typeface="Arial" panose="020B0604020202020204" pitchFamily="34" charset="0"/>
              <a:buChar char="•"/>
            </a:pPr>
            <a:r>
              <a:rPr lang="nl-NL" dirty="0"/>
              <a:t>Scikit Learn</a:t>
            </a:r>
          </a:p>
          <a:p>
            <a:pPr marL="742950" lvl="1" indent="-285750">
              <a:buFont typeface="Arial" panose="020B0604020202020204" pitchFamily="34" charset="0"/>
              <a:buChar char="•"/>
            </a:pPr>
            <a:r>
              <a:rPr lang="nl-NL" dirty="0"/>
              <a:t>Scipy</a:t>
            </a:r>
          </a:p>
          <a:p>
            <a:pPr marL="742950" lvl="1" indent="-285750">
              <a:buFont typeface="Arial" panose="020B0604020202020204" pitchFamily="34" charset="0"/>
              <a:buChar char="•"/>
            </a:pPr>
            <a:r>
              <a:rPr lang="nl-NL" dirty="0"/>
              <a:t>Seaborn</a:t>
            </a:r>
          </a:p>
          <a:p>
            <a:pPr marL="742950" lvl="1" indent="-285750">
              <a:buFont typeface="Arial" panose="020B0604020202020204" pitchFamily="34" charset="0"/>
              <a:buChar char="•"/>
            </a:pPr>
            <a:r>
              <a:rPr lang="nl-NL" dirty="0"/>
              <a:t>IO</a:t>
            </a:r>
          </a:p>
          <a:p>
            <a:pPr marL="742950" lvl="1" indent="-285750">
              <a:buFont typeface="Arial" panose="020B0604020202020204" pitchFamily="34" charset="0"/>
              <a:buChar char="•"/>
            </a:pPr>
            <a:r>
              <a:rPr lang="nl-NL" dirty="0"/>
              <a:t>Web browser</a:t>
            </a:r>
          </a:p>
          <a:p>
            <a:pPr marL="742950" lvl="1" indent="-285750">
              <a:buFont typeface="Arial" panose="020B0604020202020204" pitchFamily="34" charset="0"/>
              <a:buChar char="•"/>
            </a:pPr>
            <a:r>
              <a:rPr lang="nl-NL" dirty="0"/>
              <a:t>Itertools</a:t>
            </a:r>
          </a:p>
          <a:p>
            <a:pPr marL="742950" lvl="1" indent="-285750">
              <a:buFont typeface="Arial" panose="020B0604020202020204" pitchFamily="34" charset="0"/>
              <a:buChar char="•"/>
            </a:pPr>
            <a:r>
              <a:rPr lang="nl-NL" dirty="0"/>
              <a:t>Random</a:t>
            </a:r>
          </a:p>
          <a:p>
            <a:pPr marL="742950" lvl="1" indent="-285750">
              <a:buFont typeface="Arial" panose="020B0604020202020204" pitchFamily="34" charset="0"/>
              <a:buChar char="•"/>
            </a:pPr>
            <a:r>
              <a:rPr lang="nl-NL" dirty="0"/>
              <a:t>Folium map</a:t>
            </a:r>
          </a:p>
          <a:p>
            <a:pPr marL="285750" indent="-285750">
              <a:buFont typeface="Arial" panose="020B0604020202020204" pitchFamily="34" charset="0"/>
              <a:buChar char="•"/>
            </a:pPr>
            <a:endParaRPr lang="nl-NL" dirty="0"/>
          </a:p>
        </p:txBody>
      </p:sp>
    </p:spTree>
    <p:extLst>
      <p:ext uri="{BB962C8B-B14F-4D97-AF65-F5344CB8AC3E}">
        <p14:creationId xmlns:p14="http://schemas.microsoft.com/office/powerpoint/2010/main" val="353091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2B5E-CCA4-42A5-A5C7-36B408A4E752}"/>
              </a:ext>
            </a:extLst>
          </p:cNvPr>
          <p:cNvSpPr>
            <a:spLocks noGrp="1"/>
          </p:cNvSpPr>
          <p:nvPr>
            <p:ph type="title"/>
          </p:nvPr>
        </p:nvSpPr>
        <p:spPr>
          <a:solidFill>
            <a:schemeClr val="accent2"/>
          </a:solidFill>
        </p:spPr>
        <p:txBody>
          <a:bodyPr/>
          <a:lstStyle/>
          <a:p>
            <a:r>
              <a:rPr lang="nl-NL" dirty="0">
                <a:solidFill>
                  <a:schemeClr val="bg1"/>
                </a:solidFill>
              </a:rPr>
              <a:t>Data Cleaning</a:t>
            </a:r>
          </a:p>
        </p:txBody>
      </p:sp>
      <p:sp>
        <p:nvSpPr>
          <p:cNvPr id="3" name="TextBox 2">
            <a:extLst>
              <a:ext uri="{FF2B5EF4-FFF2-40B4-BE49-F238E27FC236}">
                <a16:creationId xmlns:a16="http://schemas.microsoft.com/office/drawing/2014/main" id="{6F60C370-45CD-431E-9CBD-4060D7B0ABB4}"/>
              </a:ext>
            </a:extLst>
          </p:cNvPr>
          <p:cNvSpPr txBox="1"/>
          <p:nvPr/>
        </p:nvSpPr>
        <p:spPr>
          <a:xfrm>
            <a:off x="838200" y="1562985"/>
            <a:ext cx="10515600" cy="5262979"/>
          </a:xfrm>
          <a:prstGeom prst="rect">
            <a:avLst/>
          </a:prstGeom>
          <a:noFill/>
        </p:spPr>
        <p:txBody>
          <a:bodyPr wrap="square" rtlCol="0">
            <a:spAutoFit/>
          </a:bodyPr>
          <a:lstStyle/>
          <a:p>
            <a:pPr marL="914400" lvl="1" indent="-457200">
              <a:buFont typeface="Arial" panose="020B0604020202020204" pitchFamily="34" charset="0"/>
              <a:buChar char="•"/>
            </a:pPr>
            <a:r>
              <a:rPr lang="nl-NL" sz="2800" dirty="0"/>
              <a:t>Drop unwanted features from the data set.</a:t>
            </a:r>
          </a:p>
          <a:p>
            <a:pPr marL="914400" lvl="1" indent="-457200">
              <a:buFont typeface="Arial" panose="020B0604020202020204" pitchFamily="34" charset="0"/>
              <a:buChar char="•"/>
            </a:pPr>
            <a:r>
              <a:rPr lang="nl-NL" sz="2800" dirty="0"/>
              <a:t>Find out missing data count for each feature.</a:t>
            </a:r>
          </a:p>
          <a:p>
            <a:pPr marL="914400" lvl="1" indent="-457200">
              <a:buFont typeface="Arial" panose="020B0604020202020204" pitchFamily="34" charset="0"/>
              <a:buChar char="•"/>
            </a:pPr>
            <a:r>
              <a:rPr lang="nl-NL" sz="2800" dirty="0"/>
              <a:t>Drop rows having values equal to ‘Other’ an ‘Unknown’ from WEATHER, ROADCOND, LIGHTCOND, JUNCTIONTYPE, COLLISIONTYPE features.</a:t>
            </a:r>
          </a:p>
          <a:p>
            <a:pPr marL="914400" lvl="1" indent="-457200">
              <a:buFont typeface="Arial" panose="020B0604020202020204" pitchFamily="34" charset="0"/>
              <a:buChar char="•"/>
            </a:pPr>
            <a:r>
              <a:rPr lang="nl-NL" sz="2800" dirty="0"/>
              <a:t>Drop value equal to ‘Dark - Unknown Lighting’ in LIGHTCOND as it is unknown.</a:t>
            </a:r>
          </a:p>
          <a:p>
            <a:pPr marL="914400" lvl="1" indent="-457200">
              <a:buFont typeface="Arial" panose="020B0604020202020204" pitchFamily="34" charset="0"/>
              <a:buChar char="•"/>
            </a:pPr>
            <a:r>
              <a:rPr lang="nl-NL" sz="2800" dirty="0"/>
              <a:t>Replace ‘Y’ by ‘1’ and ‘N’ or ‘nan’(not a number) value by ‘0’ in UNDERINFL, INATTENTIONIND, SPEEDING.</a:t>
            </a:r>
          </a:p>
          <a:p>
            <a:pPr marL="914400" lvl="1" indent="-457200">
              <a:buFont typeface="Arial" panose="020B0604020202020204" pitchFamily="34" charset="0"/>
              <a:buChar char="•"/>
            </a:pPr>
            <a:r>
              <a:rPr lang="nl-NL" sz="2800" dirty="0"/>
              <a:t>Merge ‘Dark - No Street Lights’ value with ‘Dark - Street Lights Off’ value in LIGHTCOND feature as both values are similar.</a:t>
            </a:r>
          </a:p>
          <a:p>
            <a:pPr marL="914400" lvl="1" indent="-457200">
              <a:buFont typeface="Arial" panose="020B0604020202020204" pitchFamily="34" charset="0"/>
              <a:buChar char="•"/>
            </a:pPr>
            <a:endParaRPr lang="nl-NL" sz="2800" dirty="0"/>
          </a:p>
        </p:txBody>
      </p:sp>
    </p:spTree>
    <p:extLst>
      <p:ext uri="{BB962C8B-B14F-4D97-AF65-F5344CB8AC3E}">
        <p14:creationId xmlns:p14="http://schemas.microsoft.com/office/powerpoint/2010/main" val="408897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B9D5-5F3A-4469-924F-2FA8172537FF}"/>
              </a:ext>
            </a:extLst>
          </p:cNvPr>
          <p:cNvSpPr>
            <a:spLocks noGrp="1"/>
          </p:cNvSpPr>
          <p:nvPr>
            <p:ph type="title"/>
          </p:nvPr>
        </p:nvSpPr>
        <p:spPr>
          <a:solidFill>
            <a:schemeClr val="accent2"/>
          </a:solidFill>
        </p:spPr>
        <p:txBody>
          <a:bodyPr/>
          <a:lstStyle/>
          <a:p>
            <a:r>
              <a:rPr lang="nl-NL" dirty="0">
                <a:solidFill>
                  <a:schemeClr val="bg1"/>
                </a:solidFill>
              </a:rPr>
              <a:t>Data Cleaning (cont.)</a:t>
            </a:r>
          </a:p>
        </p:txBody>
      </p:sp>
      <p:sp>
        <p:nvSpPr>
          <p:cNvPr id="3" name="TextBox 2">
            <a:extLst>
              <a:ext uri="{FF2B5EF4-FFF2-40B4-BE49-F238E27FC236}">
                <a16:creationId xmlns:a16="http://schemas.microsoft.com/office/drawing/2014/main" id="{AFAB603F-0807-43DC-B569-27578B08AA22}"/>
              </a:ext>
            </a:extLst>
          </p:cNvPr>
          <p:cNvSpPr txBox="1"/>
          <p:nvPr/>
        </p:nvSpPr>
        <p:spPr>
          <a:xfrm>
            <a:off x="838200" y="2009664"/>
            <a:ext cx="9230833" cy="646331"/>
          </a:xfrm>
          <a:prstGeom prst="rect">
            <a:avLst/>
          </a:prstGeom>
          <a:noFill/>
        </p:spPr>
        <p:txBody>
          <a:bodyPr wrap="square" rtlCol="0">
            <a:spAutoFit/>
          </a:bodyPr>
          <a:lstStyle/>
          <a:p>
            <a:pPr marL="285750" indent="-285750">
              <a:buFont typeface="Arial" panose="020B0604020202020204" pitchFamily="34" charset="0"/>
              <a:buChar char="•"/>
            </a:pPr>
            <a:r>
              <a:rPr lang="nl-NL" dirty="0"/>
              <a:t>Use Randomundersampler resampling technique to balance the SEVERITY CODE</a:t>
            </a:r>
          </a:p>
          <a:p>
            <a:pPr marL="285750" indent="-285750">
              <a:buFont typeface="Arial" panose="020B0604020202020204" pitchFamily="34" charset="0"/>
              <a:buChar char="•"/>
            </a:pPr>
            <a:endParaRPr lang="nl-NL" dirty="0"/>
          </a:p>
        </p:txBody>
      </p:sp>
    </p:spTree>
    <p:extLst>
      <p:ext uri="{BB962C8B-B14F-4D97-AF65-F5344CB8AC3E}">
        <p14:creationId xmlns:p14="http://schemas.microsoft.com/office/powerpoint/2010/main" val="299574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07F3-6537-43D5-A540-9AA216091A0B}"/>
              </a:ext>
            </a:extLst>
          </p:cNvPr>
          <p:cNvSpPr>
            <a:spLocks noGrp="1"/>
          </p:cNvSpPr>
          <p:nvPr>
            <p:ph type="title"/>
          </p:nvPr>
        </p:nvSpPr>
        <p:spPr>
          <a:solidFill>
            <a:schemeClr val="accent2"/>
          </a:solidFill>
        </p:spPr>
        <p:txBody>
          <a:bodyPr/>
          <a:lstStyle/>
          <a:p>
            <a:r>
              <a:rPr lang="nl-NL" dirty="0">
                <a:solidFill>
                  <a:schemeClr val="bg1"/>
                </a:solidFill>
              </a:rPr>
              <a:t>Severity and Collision Type relation</a:t>
            </a:r>
          </a:p>
        </p:txBody>
      </p:sp>
      <p:pic>
        <p:nvPicPr>
          <p:cNvPr id="5" name="Picture 4">
            <a:extLst>
              <a:ext uri="{FF2B5EF4-FFF2-40B4-BE49-F238E27FC236}">
                <a16:creationId xmlns:a16="http://schemas.microsoft.com/office/drawing/2014/main" id="{A3483E31-9E49-4D7A-B0B6-32BF44A7D0A7}"/>
              </a:ext>
            </a:extLst>
          </p:cNvPr>
          <p:cNvPicPr>
            <a:picLocks noChangeAspect="1"/>
          </p:cNvPicPr>
          <p:nvPr/>
        </p:nvPicPr>
        <p:blipFill>
          <a:blip r:embed="rId2"/>
          <a:stretch>
            <a:fillRect/>
          </a:stretch>
        </p:blipFill>
        <p:spPr>
          <a:xfrm>
            <a:off x="838200" y="1767472"/>
            <a:ext cx="8029353" cy="3418199"/>
          </a:xfrm>
          <a:prstGeom prst="rect">
            <a:avLst/>
          </a:prstGeom>
        </p:spPr>
      </p:pic>
      <p:sp>
        <p:nvSpPr>
          <p:cNvPr id="7" name="TextBox 6">
            <a:extLst>
              <a:ext uri="{FF2B5EF4-FFF2-40B4-BE49-F238E27FC236}">
                <a16:creationId xmlns:a16="http://schemas.microsoft.com/office/drawing/2014/main" id="{63B35DFC-4090-4C67-835A-02F6127E2A5A}"/>
              </a:ext>
            </a:extLst>
          </p:cNvPr>
          <p:cNvSpPr txBox="1"/>
          <p:nvPr/>
        </p:nvSpPr>
        <p:spPr>
          <a:xfrm>
            <a:off x="1103110" y="5090528"/>
            <a:ext cx="887999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Most property damage – Parked cards</a:t>
            </a:r>
            <a:endParaRPr lang="nl-NL" dirty="0"/>
          </a:p>
          <a:p>
            <a:pPr marL="285750" indent="-285750">
              <a:buFont typeface="Arial" panose="020B0604020202020204" pitchFamily="34" charset="0"/>
              <a:buChar char="•"/>
            </a:pPr>
            <a:r>
              <a:rPr lang="nl-NL" dirty="0"/>
              <a:t>Most injury collisions - </a:t>
            </a:r>
            <a:r>
              <a:rPr lang="en-US" dirty="0"/>
              <a:t>Angles, Rear end, Left Turn and by Pedestrian.</a:t>
            </a:r>
          </a:p>
          <a:p>
            <a:pPr marL="285750" indent="-285750">
              <a:buFont typeface="Arial" panose="020B0604020202020204" pitchFamily="34" charset="0"/>
              <a:buChar char="•"/>
            </a:pPr>
            <a:r>
              <a:rPr lang="en-US" dirty="0"/>
              <a:t>Less risk of property damage – Pedestrian, Cycles and Head on.</a:t>
            </a:r>
          </a:p>
          <a:p>
            <a:pPr marL="285750" indent="-285750">
              <a:buFont typeface="Arial" panose="020B0604020202020204" pitchFamily="34" charset="0"/>
              <a:buChar char="•"/>
            </a:pPr>
            <a:r>
              <a:rPr lang="en-US" dirty="0"/>
              <a:t>Less risk of injury collision –Right Turn</a:t>
            </a:r>
          </a:p>
        </p:txBody>
      </p:sp>
    </p:spTree>
    <p:extLst>
      <p:ext uri="{BB962C8B-B14F-4D97-AF65-F5344CB8AC3E}">
        <p14:creationId xmlns:p14="http://schemas.microsoft.com/office/powerpoint/2010/main" val="18753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07F3-6537-43D5-A540-9AA216091A0B}"/>
              </a:ext>
            </a:extLst>
          </p:cNvPr>
          <p:cNvSpPr>
            <a:spLocks noGrp="1"/>
          </p:cNvSpPr>
          <p:nvPr>
            <p:ph type="title"/>
          </p:nvPr>
        </p:nvSpPr>
        <p:spPr>
          <a:solidFill>
            <a:schemeClr val="accent2"/>
          </a:solidFill>
        </p:spPr>
        <p:txBody>
          <a:bodyPr/>
          <a:lstStyle/>
          <a:p>
            <a:r>
              <a:rPr lang="nl-NL" dirty="0">
                <a:solidFill>
                  <a:schemeClr val="bg1"/>
                </a:solidFill>
              </a:rPr>
              <a:t>Severity and Junction Type relation</a:t>
            </a:r>
          </a:p>
        </p:txBody>
      </p:sp>
      <p:sp>
        <p:nvSpPr>
          <p:cNvPr id="7" name="TextBox 6">
            <a:extLst>
              <a:ext uri="{FF2B5EF4-FFF2-40B4-BE49-F238E27FC236}">
                <a16:creationId xmlns:a16="http://schemas.microsoft.com/office/drawing/2014/main" id="{63B35DFC-4090-4C67-835A-02F6127E2A5A}"/>
              </a:ext>
            </a:extLst>
          </p:cNvPr>
          <p:cNvSpPr txBox="1"/>
          <p:nvPr/>
        </p:nvSpPr>
        <p:spPr>
          <a:xfrm>
            <a:off x="1071734" y="5484973"/>
            <a:ext cx="7123141" cy="646331"/>
          </a:xfrm>
          <a:prstGeom prst="rect">
            <a:avLst/>
          </a:prstGeom>
          <a:noFill/>
        </p:spPr>
        <p:txBody>
          <a:bodyPr wrap="square" rtlCol="0">
            <a:spAutoFit/>
          </a:bodyPr>
          <a:lstStyle/>
          <a:p>
            <a:pPr marL="285750" indent="-285750">
              <a:buFont typeface="Arial" panose="020B0604020202020204" pitchFamily="34" charset="0"/>
              <a:buChar char="•"/>
            </a:pPr>
            <a:r>
              <a:rPr lang="nl-NL" dirty="0"/>
              <a:t>Most injury collisions – At intersection</a:t>
            </a:r>
            <a:r>
              <a:rPr lang="en-US" dirty="0"/>
              <a:t>.</a:t>
            </a:r>
          </a:p>
          <a:p>
            <a:pPr marL="285750" indent="-285750">
              <a:buFont typeface="Arial" panose="020B0604020202020204" pitchFamily="34" charset="0"/>
              <a:buChar char="•"/>
            </a:pPr>
            <a:r>
              <a:rPr lang="en-US" dirty="0"/>
              <a:t>Most property damage – Mid Block not related to intersection.</a:t>
            </a:r>
          </a:p>
        </p:txBody>
      </p:sp>
      <p:pic>
        <p:nvPicPr>
          <p:cNvPr id="3" name="Picture 2">
            <a:extLst>
              <a:ext uri="{FF2B5EF4-FFF2-40B4-BE49-F238E27FC236}">
                <a16:creationId xmlns:a16="http://schemas.microsoft.com/office/drawing/2014/main" id="{822FC208-394A-4BD4-B761-297198F3B317}"/>
              </a:ext>
            </a:extLst>
          </p:cNvPr>
          <p:cNvPicPr>
            <a:picLocks noChangeAspect="1"/>
          </p:cNvPicPr>
          <p:nvPr/>
        </p:nvPicPr>
        <p:blipFill>
          <a:blip r:embed="rId2"/>
          <a:stretch>
            <a:fillRect/>
          </a:stretch>
        </p:blipFill>
        <p:spPr>
          <a:xfrm>
            <a:off x="838200" y="1564028"/>
            <a:ext cx="9683187" cy="3922371"/>
          </a:xfrm>
          <a:prstGeom prst="rect">
            <a:avLst/>
          </a:prstGeom>
        </p:spPr>
      </p:pic>
    </p:spTree>
    <p:extLst>
      <p:ext uri="{BB962C8B-B14F-4D97-AF65-F5344CB8AC3E}">
        <p14:creationId xmlns:p14="http://schemas.microsoft.com/office/powerpoint/2010/main" val="13109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07F3-6537-43D5-A540-9AA216091A0B}"/>
              </a:ext>
            </a:extLst>
          </p:cNvPr>
          <p:cNvSpPr>
            <a:spLocks noGrp="1"/>
          </p:cNvSpPr>
          <p:nvPr>
            <p:ph type="title"/>
          </p:nvPr>
        </p:nvSpPr>
        <p:spPr>
          <a:solidFill>
            <a:schemeClr val="accent2"/>
          </a:solidFill>
        </p:spPr>
        <p:txBody>
          <a:bodyPr/>
          <a:lstStyle/>
          <a:p>
            <a:r>
              <a:rPr lang="nl-NL" dirty="0">
                <a:solidFill>
                  <a:schemeClr val="bg1"/>
                </a:solidFill>
              </a:rPr>
              <a:t>Severity and Address Type relation</a:t>
            </a:r>
          </a:p>
        </p:txBody>
      </p:sp>
      <p:sp>
        <p:nvSpPr>
          <p:cNvPr id="7" name="TextBox 6">
            <a:extLst>
              <a:ext uri="{FF2B5EF4-FFF2-40B4-BE49-F238E27FC236}">
                <a16:creationId xmlns:a16="http://schemas.microsoft.com/office/drawing/2014/main" id="{63B35DFC-4090-4C67-835A-02F6127E2A5A}"/>
              </a:ext>
            </a:extLst>
          </p:cNvPr>
          <p:cNvSpPr txBox="1"/>
          <p:nvPr/>
        </p:nvSpPr>
        <p:spPr>
          <a:xfrm>
            <a:off x="1060159" y="5716467"/>
            <a:ext cx="7123141" cy="369332"/>
          </a:xfrm>
          <a:prstGeom prst="rect">
            <a:avLst/>
          </a:prstGeom>
          <a:noFill/>
        </p:spPr>
        <p:txBody>
          <a:bodyPr wrap="square" rtlCol="0">
            <a:spAutoFit/>
          </a:bodyPr>
          <a:lstStyle/>
          <a:p>
            <a:pPr marL="285750" indent="-285750">
              <a:buFont typeface="Arial" panose="020B0604020202020204" pitchFamily="34" charset="0"/>
              <a:buChar char="•"/>
            </a:pPr>
            <a:r>
              <a:rPr lang="nl-NL" dirty="0"/>
              <a:t>Similar results like Junction Type.</a:t>
            </a:r>
            <a:endParaRPr lang="en-US" dirty="0"/>
          </a:p>
        </p:txBody>
      </p:sp>
      <p:pic>
        <p:nvPicPr>
          <p:cNvPr id="4" name="Picture 3">
            <a:extLst>
              <a:ext uri="{FF2B5EF4-FFF2-40B4-BE49-F238E27FC236}">
                <a16:creationId xmlns:a16="http://schemas.microsoft.com/office/drawing/2014/main" id="{FA52AFCD-BED9-4F62-8A77-8152252A7A6D}"/>
              </a:ext>
            </a:extLst>
          </p:cNvPr>
          <p:cNvPicPr>
            <a:picLocks noChangeAspect="1"/>
          </p:cNvPicPr>
          <p:nvPr/>
        </p:nvPicPr>
        <p:blipFill>
          <a:blip r:embed="rId2"/>
          <a:stretch>
            <a:fillRect/>
          </a:stretch>
        </p:blipFill>
        <p:spPr>
          <a:xfrm>
            <a:off x="838200" y="1426341"/>
            <a:ext cx="9048750" cy="4343400"/>
          </a:xfrm>
          <a:prstGeom prst="rect">
            <a:avLst/>
          </a:prstGeom>
        </p:spPr>
      </p:pic>
    </p:spTree>
    <p:extLst>
      <p:ext uri="{BB962C8B-B14F-4D97-AF65-F5344CB8AC3E}">
        <p14:creationId xmlns:p14="http://schemas.microsoft.com/office/powerpoint/2010/main" val="2953437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4882</TotalTime>
  <Words>595</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Road Accidents in Seattle city</vt:lpstr>
      <vt:lpstr>Introduction</vt:lpstr>
      <vt:lpstr>Data Understanding </vt:lpstr>
      <vt:lpstr>Tools, Language, Libraries used</vt:lpstr>
      <vt:lpstr>Data Cleaning</vt:lpstr>
      <vt:lpstr>Data Cleaning (cont.)</vt:lpstr>
      <vt:lpstr>Severity and Collision Type relation</vt:lpstr>
      <vt:lpstr>Severity and Junction Type relation</vt:lpstr>
      <vt:lpstr>Severity and Address Type relation</vt:lpstr>
      <vt:lpstr>Severity and Road Condition relation</vt:lpstr>
      <vt:lpstr>Severity and Light Condition relation</vt:lpstr>
      <vt:lpstr>Severity and Weather Condition relation</vt:lpstr>
      <vt:lpstr>Feature Selection – Mutual information classifier</vt:lpstr>
      <vt:lpstr>Classification Algorithm </vt:lpstr>
      <vt:lpstr>Predictive modeling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Collisions</dc:title>
  <dc:creator>Sawlani, Khushboo</dc:creator>
  <cp:lastModifiedBy>Sawlani, Khushboo</cp:lastModifiedBy>
  <cp:revision>25</cp:revision>
  <dcterms:created xsi:type="dcterms:W3CDTF">2020-09-21T00:29:59Z</dcterms:created>
  <dcterms:modified xsi:type="dcterms:W3CDTF">2020-09-24T23:46:30Z</dcterms:modified>
</cp:coreProperties>
</file>