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3" r:id="rId7"/>
    <p:sldId id="273" r:id="rId8"/>
    <p:sldId id="275" r:id="rId9"/>
    <p:sldId id="276" r:id="rId10"/>
    <p:sldId id="277" r:id="rId11"/>
    <p:sldId id="278" r:id="rId12"/>
    <p:sldId id="270" r:id="rId13"/>
    <p:sldId id="259" r:id="rId14"/>
    <p:sldId id="287" r:id="rId15"/>
    <p:sldId id="282" r:id="rId16"/>
    <p:sldId id="284" r:id="rId17"/>
    <p:sldId id="285" r:id="rId18"/>
    <p:sldId id="286" r:id="rId19"/>
    <p:sldId id="283"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1"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787590-D4C7-419C-BE09-74A5C0906013}" type="datetimeFigureOut">
              <a:rPr lang="nl-NL" smtClean="0"/>
              <a:t>25-9-2020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233354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87590-D4C7-419C-BE09-74A5C0906013}" type="datetimeFigureOut">
              <a:rPr lang="nl-NL" smtClean="0"/>
              <a:t>25-9-2020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160351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87590-D4C7-419C-BE09-74A5C0906013}" type="datetimeFigureOut">
              <a:rPr lang="nl-NL" smtClean="0"/>
              <a:t>25-9-2020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350207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87590-D4C7-419C-BE09-74A5C0906013}" type="datetimeFigureOut">
              <a:rPr lang="nl-NL" smtClean="0"/>
              <a:t>25-9-2020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74788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787590-D4C7-419C-BE09-74A5C0906013}" type="datetimeFigureOut">
              <a:rPr lang="nl-NL" smtClean="0"/>
              <a:t>25-9-2020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190958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787590-D4C7-419C-BE09-74A5C0906013}" type="datetimeFigureOut">
              <a:rPr lang="nl-NL" smtClean="0"/>
              <a:t>25-9-2020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209546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787590-D4C7-419C-BE09-74A5C0906013}" type="datetimeFigureOut">
              <a:rPr lang="nl-NL" smtClean="0"/>
              <a:t>25-9-2020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154269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787590-D4C7-419C-BE09-74A5C0906013}" type="datetimeFigureOut">
              <a:rPr lang="nl-NL" smtClean="0"/>
              <a:t>25-9-2020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37829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87590-D4C7-419C-BE09-74A5C0906013}" type="datetimeFigureOut">
              <a:rPr lang="nl-NL" smtClean="0"/>
              <a:t>25-9-2020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155876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787590-D4C7-419C-BE09-74A5C0906013}" type="datetimeFigureOut">
              <a:rPr lang="nl-NL" smtClean="0"/>
              <a:t>25-9-2020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362682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787590-D4C7-419C-BE09-74A5C0906013}" type="datetimeFigureOut">
              <a:rPr lang="nl-NL" smtClean="0"/>
              <a:t>25-9-2020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407909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87590-D4C7-419C-BE09-74A5C0906013}" type="datetimeFigureOut">
              <a:rPr lang="nl-NL" smtClean="0"/>
              <a:t>25-9-2020</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B06F1-4DD7-4E5B-8AB3-BAEF7D3D28F8}" type="slidenum">
              <a:rPr lang="nl-NL" smtClean="0"/>
              <a:t>‹#›</a:t>
            </a:fld>
            <a:endParaRPr lang="nl-NL"/>
          </a:p>
        </p:txBody>
      </p:sp>
    </p:spTree>
    <p:extLst>
      <p:ext uri="{BB962C8B-B14F-4D97-AF65-F5344CB8AC3E}">
        <p14:creationId xmlns:p14="http://schemas.microsoft.com/office/powerpoint/2010/main" val="3801464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361E9C71-46EF-48D4-91E4-30228004BE5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28885" r="16004" b="-1"/>
          <a:stretch/>
        </p:blipFill>
        <p:spPr>
          <a:xfrm>
            <a:off x="20" y="1"/>
            <a:ext cx="12191980" cy="6857999"/>
          </a:xfrm>
          <a:prstGeom prst="rect">
            <a:avLst/>
          </a:prstGeom>
        </p:spPr>
      </p:pic>
      <p:sp>
        <p:nvSpPr>
          <p:cNvPr id="2" name="Title 1">
            <a:extLst>
              <a:ext uri="{FF2B5EF4-FFF2-40B4-BE49-F238E27FC236}">
                <a16:creationId xmlns:a16="http://schemas.microsoft.com/office/drawing/2014/main" id="{AD696A68-9CE6-49B4-B7DF-FBDEF792CBFC}"/>
              </a:ext>
            </a:extLst>
          </p:cNvPr>
          <p:cNvSpPr>
            <a:spLocks noGrp="1"/>
          </p:cNvSpPr>
          <p:nvPr>
            <p:ph type="ctrTitle"/>
          </p:nvPr>
        </p:nvSpPr>
        <p:spPr>
          <a:xfrm>
            <a:off x="150471" y="1122362"/>
            <a:ext cx="11887199" cy="2900518"/>
          </a:xfrm>
        </p:spPr>
        <p:txBody>
          <a:bodyPr>
            <a:normAutofit/>
          </a:bodyPr>
          <a:lstStyle/>
          <a:p>
            <a:r>
              <a:rPr lang="nl-NL" dirty="0">
                <a:solidFill>
                  <a:srgbClr val="FFFFFF"/>
                </a:solidFill>
                <a:latin typeface="Arial Black" panose="020B0A04020102020204" pitchFamily="34" charset="0"/>
              </a:rPr>
              <a:t>Road Accidents in Seattle</a:t>
            </a:r>
          </a:p>
        </p:txBody>
      </p:sp>
      <p:sp>
        <p:nvSpPr>
          <p:cNvPr id="3" name="Subtitle 2">
            <a:extLst>
              <a:ext uri="{FF2B5EF4-FFF2-40B4-BE49-F238E27FC236}">
                <a16:creationId xmlns:a16="http://schemas.microsoft.com/office/drawing/2014/main" id="{60C048F5-37B9-4DF5-899B-6417698B02C2}"/>
              </a:ext>
            </a:extLst>
          </p:cNvPr>
          <p:cNvSpPr>
            <a:spLocks noGrp="1"/>
          </p:cNvSpPr>
          <p:nvPr>
            <p:ph type="subTitle" idx="1"/>
          </p:nvPr>
        </p:nvSpPr>
        <p:spPr>
          <a:xfrm>
            <a:off x="1524000" y="4159404"/>
            <a:ext cx="9144000" cy="1098395"/>
          </a:xfrm>
        </p:spPr>
        <p:txBody>
          <a:bodyPr>
            <a:normAutofit/>
          </a:bodyPr>
          <a:lstStyle/>
          <a:p>
            <a:r>
              <a:rPr lang="nl-NL" dirty="0">
                <a:solidFill>
                  <a:srgbClr val="FFFFFF"/>
                </a:solidFill>
                <a:latin typeface="Arial Black" panose="020B0A04020102020204" pitchFamily="34" charset="0"/>
              </a:rPr>
              <a:t>Khushboo Sawlani</a:t>
            </a:r>
          </a:p>
        </p:txBody>
      </p:sp>
    </p:spTree>
    <p:extLst>
      <p:ext uri="{BB962C8B-B14F-4D97-AF65-F5344CB8AC3E}">
        <p14:creationId xmlns:p14="http://schemas.microsoft.com/office/powerpoint/2010/main" val="13356937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C5B9D5-5F3A-4469-924F-2FA8172537FF}"/>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nl-NL" dirty="0">
                <a:latin typeface="Arial" panose="020B0604020202020204" pitchFamily="34" charset="0"/>
                <a:cs typeface="Arial" panose="020B0604020202020204" pitchFamily="34" charset="0"/>
              </a:rPr>
              <a:t>Severity and Light Condition relation</a:t>
            </a:r>
            <a:endParaRPr lang="en-US" kern="12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F50606B0-324C-4089-BADD-70E1D41B01A8}"/>
              </a:ext>
            </a:extLst>
          </p:cNvPr>
          <p:cNvPicPr>
            <a:picLocks noChangeAspect="1"/>
          </p:cNvPicPr>
          <p:nvPr/>
        </p:nvPicPr>
        <p:blipFill>
          <a:blip r:embed="rId2"/>
          <a:stretch>
            <a:fillRect/>
          </a:stretch>
        </p:blipFill>
        <p:spPr>
          <a:xfrm>
            <a:off x="4826642" y="1622350"/>
            <a:ext cx="6883909" cy="4870525"/>
          </a:xfrm>
          <a:prstGeom prst="rect">
            <a:avLst/>
          </a:prstGeom>
        </p:spPr>
      </p:pic>
      <p:sp>
        <p:nvSpPr>
          <p:cNvPr id="4" name="Rectangle 3">
            <a:extLst>
              <a:ext uri="{FF2B5EF4-FFF2-40B4-BE49-F238E27FC236}">
                <a16:creationId xmlns:a16="http://schemas.microsoft.com/office/drawing/2014/main" id="{BE12633B-7FD0-4E21-90D8-A26AF5758270}"/>
              </a:ext>
            </a:extLst>
          </p:cNvPr>
          <p:cNvSpPr/>
          <p:nvPr/>
        </p:nvSpPr>
        <p:spPr>
          <a:xfrm>
            <a:off x="736023" y="1622350"/>
            <a:ext cx="4014416" cy="1015663"/>
          </a:xfrm>
          <a:prstGeom prst="rect">
            <a:avLst/>
          </a:prstGeom>
        </p:spPr>
        <p:txBody>
          <a:bodyPr wrap="square">
            <a:spAutoFit/>
          </a:bodyPr>
          <a:lstStyle/>
          <a:p>
            <a:pPr marL="285750" indent="-285750">
              <a:buFont typeface="Arial" panose="020B0604020202020204" pitchFamily="34" charset="0"/>
              <a:buChar char="•"/>
            </a:pPr>
            <a:r>
              <a:rPr lang="nl-NL" sz="2000" dirty="0">
                <a:latin typeface="Arial" panose="020B0604020202020204" pitchFamily="34" charset="0"/>
                <a:cs typeface="Arial" panose="020B0604020202020204" pitchFamily="34" charset="0"/>
              </a:rPr>
              <a:t>Most Injury collision and Property damage happens during daylight.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23532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C5B9D5-5F3A-4469-924F-2FA8172537FF}"/>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nl-NL" dirty="0">
                <a:latin typeface="Arial" panose="020B0604020202020204" pitchFamily="34" charset="0"/>
                <a:cs typeface="Arial" panose="020B0604020202020204" pitchFamily="34" charset="0"/>
              </a:rPr>
              <a:t>Severity and Weather Condition relation</a:t>
            </a:r>
            <a:endParaRPr lang="en-US" kern="12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F670A50-FF2D-4F51-8105-A0B75C96AA7E}"/>
              </a:ext>
            </a:extLst>
          </p:cNvPr>
          <p:cNvPicPr>
            <a:picLocks noChangeAspect="1"/>
          </p:cNvPicPr>
          <p:nvPr/>
        </p:nvPicPr>
        <p:blipFill>
          <a:blip r:embed="rId2"/>
          <a:stretch>
            <a:fillRect/>
          </a:stretch>
        </p:blipFill>
        <p:spPr>
          <a:xfrm>
            <a:off x="5023413" y="1690688"/>
            <a:ext cx="6965965" cy="4802187"/>
          </a:xfrm>
          <a:prstGeom prst="rect">
            <a:avLst/>
          </a:prstGeom>
        </p:spPr>
      </p:pic>
      <p:sp>
        <p:nvSpPr>
          <p:cNvPr id="3" name="Rectangle 2">
            <a:extLst>
              <a:ext uri="{FF2B5EF4-FFF2-40B4-BE49-F238E27FC236}">
                <a16:creationId xmlns:a16="http://schemas.microsoft.com/office/drawing/2014/main" id="{19F93D38-E189-4DF9-8D09-F417004B1388}"/>
              </a:ext>
            </a:extLst>
          </p:cNvPr>
          <p:cNvSpPr/>
          <p:nvPr/>
        </p:nvSpPr>
        <p:spPr>
          <a:xfrm>
            <a:off x="833002" y="1690688"/>
            <a:ext cx="3987787" cy="1015663"/>
          </a:xfrm>
          <a:prstGeom prst="rect">
            <a:avLst/>
          </a:prstGeom>
        </p:spPr>
        <p:txBody>
          <a:bodyPr wrap="square">
            <a:spAutoFit/>
          </a:bodyPr>
          <a:lstStyle/>
          <a:p>
            <a:pPr marL="285750" indent="-285750">
              <a:buFont typeface="Arial" panose="020B0604020202020204" pitchFamily="34" charset="0"/>
              <a:buChar char="•"/>
            </a:pPr>
            <a:r>
              <a:rPr lang="nl-NL" sz="2000" dirty="0">
                <a:latin typeface="Arial" panose="020B0604020202020204" pitchFamily="34" charset="0"/>
                <a:cs typeface="Arial" panose="020B0604020202020204" pitchFamily="34" charset="0"/>
              </a:rPr>
              <a:t>Most Injury collision and Property damage happens during clear weather.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27226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07F3-6537-43D5-A540-9AA216091A0B}"/>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kern="1200" dirty="0">
                <a:solidFill>
                  <a:schemeClr val="tx1"/>
                </a:solidFill>
                <a:latin typeface="Arial" panose="020B0604020202020204" pitchFamily="34" charset="0"/>
                <a:cs typeface="Arial" panose="020B0604020202020204" pitchFamily="34" charset="0"/>
              </a:rPr>
              <a:t>Feature Selection – Mutual information classifier</a:t>
            </a:r>
          </a:p>
        </p:txBody>
      </p:sp>
      <p:sp>
        <p:nvSpPr>
          <p:cNvPr id="7" name="TextBox 6">
            <a:extLst>
              <a:ext uri="{FF2B5EF4-FFF2-40B4-BE49-F238E27FC236}">
                <a16:creationId xmlns:a16="http://schemas.microsoft.com/office/drawing/2014/main" id="{63B35DFC-4090-4C67-835A-02F6127E2A5A}"/>
              </a:ext>
            </a:extLst>
          </p:cNvPr>
          <p:cNvSpPr txBox="1"/>
          <p:nvPr/>
        </p:nvSpPr>
        <p:spPr>
          <a:xfrm>
            <a:off x="838200" y="2020187"/>
            <a:ext cx="4711995" cy="415677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Based on mutual information classier severity is most affected by collision, junction and address type. However, all these features are known after the collision. Hence, it won’t be selected for modeling.</a:t>
            </a:r>
          </a:p>
          <a:p>
            <a:pPr marL="285750"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Weather, Road condition, Light condition and inattention indicator are chosen for predictive modeling.</a:t>
            </a:r>
          </a:p>
        </p:txBody>
      </p:sp>
      <p:pic>
        <p:nvPicPr>
          <p:cNvPr id="4" name="Picture 3">
            <a:extLst>
              <a:ext uri="{FF2B5EF4-FFF2-40B4-BE49-F238E27FC236}">
                <a16:creationId xmlns:a16="http://schemas.microsoft.com/office/drawing/2014/main" id="{875936B1-B760-4CE0-9EAF-8BBCFDDD8EAC}"/>
              </a:ext>
            </a:extLst>
          </p:cNvPr>
          <p:cNvPicPr>
            <a:picLocks noChangeAspect="1"/>
          </p:cNvPicPr>
          <p:nvPr/>
        </p:nvPicPr>
        <p:blipFill>
          <a:blip r:embed="rId2"/>
          <a:stretch>
            <a:fillRect/>
          </a:stretch>
        </p:blipFill>
        <p:spPr>
          <a:xfrm>
            <a:off x="5774267" y="2020186"/>
            <a:ext cx="6038505" cy="4550735"/>
          </a:xfrm>
          <a:prstGeom prst="rect">
            <a:avLst/>
          </a:prstGeom>
        </p:spPr>
      </p:pic>
    </p:spTree>
    <p:extLst>
      <p:ext uri="{BB962C8B-B14F-4D97-AF65-F5344CB8AC3E}">
        <p14:creationId xmlns:p14="http://schemas.microsoft.com/office/powerpoint/2010/main" val="375626492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BD7CED-298D-45DF-ACBB-2A8118E45322}"/>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en-US" kern="1200" dirty="0">
                <a:solidFill>
                  <a:srgbClr val="FFFFFF"/>
                </a:solidFill>
                <a:latin typeface="Arial" panose="020B0604020202020204" pitchFamily="34" charset="0"/>
                <a:cs typeface="Arial" panose="020B0604020202020204" pitchFamily="34" charset="0"/>
              </a:rPr>
              <a:t>Classification Algorithm </a:t>
            </a:r>
          </a:p>
        </p:txBody>
      </p:sp>
      <p:sp>
        <p:nvSpPr>
          <p:cNvPr id="3" name="TextBox 2">
            <a:extLst>
              <a:ext uri="{FF2B5EF4-FFF2-40B4-BE49-F238E27FC236}">
                <a16:creationId xmlns:a16="http://schemas.microsoft.com/office/drawing/2014/main" id="{6797126C-472E-44BB-8216-0A1880F617F7}"/>
              </a:ext>
            </a:extLst>
          </p:cNvPr>
          <p:cNvSpPr txBox="1"/>
          <p:nvPr/>
        </p:nvSpPr>
        <p:spPr>
          <a:xfrm>
            <a:off x="838106" y="1690688"/>
            <a:ext cx="10515598" cy="4154361"/>
          </a:xfrm>
          <a:prstGeom prst="rect">
            <a:avLst/>
          </a:prstGeom>
        </p:spPr>
        <p:txBody>
          <a:bodyPr vert="horz" lIns="91440" tIns="45720" rIns="91440" bIns="45720" rtlCol="0">
            <a:normAutofit/>
          </a:bodyPr>
          <a:lstStyle/>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Below models are selected for data analysis:</a:t>
            </a:r>
          </a:p>
          <a:p>
            <a:pPr marL="1200150" lvl="2"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KNN -K-Nearest Neighbors </a:t>
            </a:r>
          </a:p>
          <a:p>
            <a:pPr marL="1200150" lvl="2"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Decision Tree</a:t>
            </a:r>
          </a:p>
          <a:p>
            <a:pPr marL="1200150" lvl="2"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SVM </a:t>
            </a:r>
          </a:p>
          <a:p>
            <a:pPr marL="1200150" lvl="2"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Logistic Regression</a:t>
            </a:r>
          </a:p>
          <a:p>
            <a:pPr marL="1200150" lvl="2"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Random Forest</a:t>
            </a:r>
          </a:p>
        </p:txBody>
      </p:sp>
    </p:spTree>
    <p:extLst>
      <p:ext uri="{BB962C8B-B14F-4D97-AF65-F5344CB8AC3E}">
        <p14:creationId xmlns:p14="http://schemas.microsoft.com/office/powerpoint/2010/main" val="157280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BD7CED-298D-45DF-ACBB-2A8118E45322}"/>
              </a:ext>
            </a:extLst>
          </p:cNvPr>
          <p:cNvSpPr>
            <a:spLocks noGrp="1"/>
          </p:cNvSpPr>
          <p:nvPr>
            <p:ph type="title"/>
          </p:nvPr>
        </p:nvSpPr>
        <p:spPr>
          <a:xfrm>
            <a:off x="405246" y="353108"/>
            <a:ext cx="10520702" cy="1325563"/>
          </a:xfrm>
        </p:spPr>
        <p:txBody>
          <a:bodyPr vert="horz" lIns="91440" tIns="45720" rIns="91440" bIns="45720" rtlCol="0" anchor="ctr">
            <a:normAutofit/>
          </a:bodyPr>
          <a:lstStyle/>
          <a:p>
            <a:r>
              <a:rPr lang="en-US" dirty="0">
                <a:latin typeface="Arial" panose="020B0604020202020204" pitchFamily="34" charset="0"/>
                <a:cs typeface="Arial" panose="020B0604020202020204" pitchFamily="34" charset="0"/>
              </a:rPr>
              <a:t>K-Nearest Neighbors</a:t>
            </a:r>
            <a:endParaRPr lang="en-US" kern="12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D721296-7593-4878-95FA-B15740828416}"/>
              </a:ext>
            </a:extLst>
          </p:cNvPr>
          <p:cNvPicPr/>
          <p:nvPr/>
        </p:nvPicPr>
        <p:blipFill>
          <a:blip r:embed="rId2"/>
          <a:stretch>
            <a:fillRect/>
          </a:stretch>
        </p:blipFill>
        <p:spPr>
          <a:xfrm>
            <a:off x="383676" y="2429906"/>
            <a:ext cx="4659682" cy="3240125"/>
          </a:xfrm>
          <a:prstGeom prst="rect">
            <a:avLst/>
          </a:prstGeom>
        </p:spPr>
      </p:pic>
      <p:graphicFrame>
        <p:nvGraphicFramePr>
          <p:cNvPr id="4" name="Table 3">
            <a:extLst>
              <a:ext uri="{FF2B5EF4-FFF2-40B4-BE49-F238E27FC236}">
                <a16:creationId xmlns:a16="http://schemas.microsoft.com/office/drawing/2014/main" id="{DD77DD29-F06A-49CE-BCD8-DD9F3A3E2F38}"/>
              </a:ext>
            </a:extLst>
          </p:cNvPr>
          <p:cNvGraphicFramePr>
            <a:graphicFrameLocks noGrp="1"/>
          </p:cNvGraphicFramePr>
          <p:nvPr>
            <p:extLst>
              <p:ext uri="{D42A27DB-BD31-4B8C-83A1-F6EECF244321}">
                <p14:modId xmlns:p14="http://schemas.microsoft.com/office/powerpoint/2010/main" val="2171450293"/>
              </p:ext>
            </p:extLst>
          </p:nvPr>
        </p:nvGraphicFramePr>
        <p:xfrm>
          <a:off x="5459588" y="2429906"/>
          <a:ext cx="6156101" cy="3240126"/>
        </p:xfrm>
        <a:graphic>
          <a:graphicData uri="http://schemas.openxmlformats.org/drawingml/2006/table">
            <a:tbl>
              <a:tblPr firstRow="1" firstCol="1" bandRow="1">
                <a:tableStyleId>{5C22544A-7EE6-4342-B048-85BDC9FD1C3A}</a:tableStyleId>
              </a:tblPr>
              <a:tblGrid>
                <a:gridCol w="1666166">
                  <a:extLst>
                    <a:ext uri="{9D8B030D-6E8A-4147-A177-3AD203B41FA5}">
                      <a16:colId xmlns:a16="http://schemas.microsoft.com/office/drawing/2014/main" val="3341566682"/>
                    </a:ext>
                  </a:extLst>
                </a:gridCol>
                <a:gridCol w="1241457">
                  <a:extLst>
                    <a:ext uri="{9D8B030D-6E8A-4147-A177-3AD203B41FA5}">
                      <a16:colId xmlns:a16="http://schemas.microsoft.com/office/drawing/2014/main" val="839582600"/>
                    </a:ext>
                  </a:extLst>
                </a:gridCol>
                <a:gridCol w="925647">
                  <a:extLst>
                    <a:ext uri="{9D8B030D-6E8A-4147-A177-3AD203B41FA5}">
                      <a16:colId xmlns:a16="http://schemas.microsoft.com/office/drawing/2014/main" val="2091426119"/>
                    </a:ext>
                  </a:extLst>
                </a:gridCol>
                <a:gridCol w="1241457">
                  <a:extLst>
                    <a:ext uri="{9D8B030D-6E8A-4147-A177-3AD203B41FA5}">
                      <a16:colId xmlns:a16="http://schemas.microsoft.com/office/drawing/2014/main" val="1922962376"/>
                    </a:ext>
                  </a:extLst>
                </a:gridCol>
                <a:gridCol w="1081374">
                  <a:extLst>
                    <a:ext uri="{9D8B030D-6E8A-4147-A177-3AD203B41FA5}">
                      <a16:colId xmlns:a16="http://schemas.microsoft.com/office/drawing/2014/main" val="4056698113"/>
                    </a:ext>
                  </a:extLst>
                </a:gridCol>
              </a:tblGrid>
              <a:tr h="414246">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Precision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Recall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F1-Score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Support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9459124"/>
                  </a:ext>
                </a:extLst>
              </a:tr>
              <a:tr h="791571">
                <a:tc>
                  <a:txBody>
                    <a:bodyPr/>
                    <a:lstStyle/>
                    <a:p>
                      <a:pPr>
                        <a:lnSpc>
                          <a:spcPct val="107000"/>
                        </a:lnSpc>
                        <a:spcAft>
                          <a:spcPts val="750"/>
                        </a:spcAft>
                      </a:pPr>
                      <a:r>
                        <a:rPr lang="en-US" sz="1100" dirty="0">
                          <a:effectLst/>
                        </a:rPr>
                        <a:t>Property Damage</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0.48</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9693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5516472"/>
                  </a:ext>
                </a:extLst>
              </a:tr>
              <a:tr h="791571">
                <a:tc>
                  <a:txBody>
                    <a:bodyPr/>
                    <a:lstStyle/>
                    <a:p>
                      <a:pPr>
                        <a:lnSpc>
                          <a:spcPct val="107000"/>
                        </a:lnSpc>
                        <a:spcAft>
                          <a:spcPts val="750"/>
                        </a:spcAft>
                      </a:pPr>
                      <a:r>
                        <a:rPr lang="en-US" sz="1100">
                          <a:effectLst/>
                        </a:rPr>
                        <a:t>Personal Injury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0.54</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9877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7299300"/>
                  </a:ext>
                </a:extLst>
              </a:tr>
              <a:tr h="414246">
                <a:tc>
                  <a:txBody>
                    <a:bodyPr/>
                    <a:lstStyle/>
                    <a:p>
                      <a:pPr>
                        <a:lnSpc>
                          <a:spcPct val="107000"/>
                        </a:lnSpc>
                        <a:spcAft>
                          <a:spcPts val="750"/>
                        </a:spcAft>
                      </a:pPr>
                      <a:r>
                        <a:rPr lang="en-US" sz="1100" dirty="0">
                          <a:effectLst/>
                        </a:rPr>
                        <a:t>Accuracy</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19570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5216546"/>
                  </a:ext>
                </a:extLst>
              </a:tr>
              <a:tr h="414246">
                <a:tc>
                  <a:txBody>
                    <a:bodyPr/>
                    <a:lstStyle/>
                    <a:p>
                      <a:pPr>
                        <a:lnSpc>
                          <a:spcPct val="107000"/>
                        </a:lnSpc>
                        <a:spcAft>
                          <a:spcPts val="750"/>
                        </a:spcAft>
                      </a:pPr>
                      <a:r>
                        <a:rPr lang="en-US" sz="1100" dirty="0">
                          <a:effectLst/>
                        </a:rPr>
                        <a:t>Macro avg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19570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9376766"/>
                  </a:ext>
                </a:extLst>
              </a:tr>
              <a:tr h="414246">
                <a:tc>
                  <a:txBody>
                    <a:bodyPr/>
                    <a:lstStyle/>
                    <a:p>
                      <a:pPr>
                        <a:lnSpc>
                          <a:spcPct val="107000"/>
                        </a:lnSpc>
                        <a:spcAft>
                          <a:spcPts val="750"/>
                        </a:spcAft>
                      </a:pPr>
                      <a:r>
                        <a:rPr lang="en-US" sz="1100" dirty="0">
                          <a:effectLst/>
                        </a:rPr>
                        <a:t>Weighted avg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19570</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3784365"/>
                  </a:ext>
                </a:extLst>
              </a:tr>
            </a:tbl>
          </a:graphicData>
        </a:graphic>
      </p:graphicFrame>
      <p:sp>
        <p:nvSpPr>
          <p:cNvPr id="9" name="TextBox 8">
            <a:extLst>
              <a:ext uri="{FF2B5EF4-FFF2-40B4-BE49-F238E27FC236}">
                <a16:creationId xmlns:a16="http://schemas.microsoft.com/office/drawing/2014/main" id="{D5A440C6-9DE3-465E-BE13-4C2D8E04D1B2}"/>
              </a:ext>
            </a:extLst>
          </p:cNvPr>
          <p:cNvSpPr txBox="1"/>
          <p:nvPr/>
        </p:nvSpPr>
        <p:spPr>
          <a:xfrm>
            <a:off x="383676" y="6409250"/>
            <a:ext cx="5262998" cy="369332"/>
          </a:xfrm>
          <a:prstGeom prst="rect">
            <a:avLst/>
          </a:prstGeom>
          <a:noFill/>
        </p:spPr>
        <p:txBody>
          <a:bodyPr wrap="square" rtlCol="0">
            <a:spAutoFit/>
          </a:bodyPr>
          <a:lstStyle/>
          <a:p>
            <a:r>
              <a:rPr lang="nl-NL" dirty="0"/>
              <a:t>Model Accuracy – 51.28 %</a:t>
            </a:r>
          </a:p>
        </p:txBody>
      </p:sp>
      <p:sp>
        <p:nvSpPr>
          <p:cNvPr id="13" name="Rectangle 1">
            <a:extLst>
              <a:ext uri="{FF2B5EF4-FFF2-40B4-BE49-F238E27FC236}">
                <a16:creationId xmlns:a16="http://schemas.microsoft.com/office/drawing/2014/main" id="{194153C1-98A6-4C89-AF5C-788B30D3C182}"/>
              </a:ext>
            </a:extLst>
          </p:cNvPr>
          <p:cNvSpPr>
            <a:spLocks noChangeArrowheads="1"/>
          </p:cNvSpPr>
          <p:nvPr/>
        </p:nvSpPr>
        <p:spPr bwMode="auto">
          <a:xfrm>
            <a:off x="394792" y="1774651"/>
            <a:ext cx="18340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kumimoji="0" lang="en-US" altLang="nl-NL"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EFE73DD8-139F-44EA-809E-0E7162DCD4C8}"/>
              </a:ext>
            </a:extLst>
          </p:cNvPr>
          <p:cNvSpPr>
            <a:spLocks noChangeArrowheads="1"/>
          </p:cNvSpPr>
          <p:nvPr/>
        </p:nvSpPr>
        <p:spPr bwMode="auto">
          <a:xfrm>
            <a:off x="5459588" y="1774651"/>
            <a:ext cx="2138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endParaRPr kumimoji="0" lang="en-US" altLang="nl-NL"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381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BD7CED-298D-45DF-ACBB-2A8118E45322}"/>
              </a:ext>
            </a:extLst>
          </p:cNvPr>
          <p:cNvSpPr>
            <a:spLocks noGrp="1"/>
          </p:cNvSpPr>
          <p:nvPr>
            <p:ph type="title"/>
          </p:nvPr>
        </p:nvSpPr>
        <p:spPr>
          <a:xfrm>
            <a:off x="244865" y="356388"/>
            <a:ext cx="10520702" cy="1325563"/>
          </a:xfrm>
        </p:spPr>
        <p:txBody>
          <a:bodyPr vert="horz" lIns="91440" tIns="45720" rIns="91440" bIns="45720" rtlCol="0" anchor="ctr">
            <a:normAutofit/>
          </a:bodyPr>
          <a:lstStyle/>
          <a:p>
            <a:r>
              <a:rPr lang="en-US" kern="1200" dirty="0">
                <a:solidFill>
                  <a:srgbClr val="FFFFFF"/>
                </a:solidFill>
                <a:latin typeface="Arial" panose="020B0604020202020204" pitchFamily="34" charset="0"/>
                <a:cs typeface="Arial" panose="020B0604020202020204" pitchFamily="34" charset="0"/>
              </a:rPr>
              <a:t>Decision Tree</a:t>
            </a:r>
          </a:p>
        </p:txBody>
      </p:sp>
      <p:graphicFrame>
        <p:nvGraphicFramePr>
          <p:cNvPr id="3" name="Table 2">
            <a:extLst>
              <a:ext uri="{FF2B5EF4-FFF2-40B4-BE49-F238E27FC236}">
                <a16:creationId xmlns:a16="http://schemas.microsoft.com/office/drawing/2014/main" id="{290850EF-81E2-449C-849E-73CA27D9FA26}"/>
              </a:ext>
            </a:extLst>
          </p:cNvPr>
          <p:cNvGraphicFramePr>
            <a:graphicFrameLocks noGrp="1"/>
          </p:cNvGraphicFramePr>
          <p:nvPr>
            <p:extLst>
              <p:ext uri="{D42A27DB-BD31-4B8C-83A1-F6EECF244321}">
                <p14:modId xmlns:p14="http://schemas.microsoft.com/office/powerpoint/2010/main" val="855752275"/>
              </p:ext>
            </p:extLst>
          </p:nvPr>
        </p:nvGraphicFramePr>
        <p:xfrm>
          <a:off x="5671595" y="2038338"/>
          <a:ext cx="6115159" cy="3251292"/>
        </p:xfrm>
        <a:graphic>
          <a:graphicData uri="http://schemas.openxmlformats.org/drawingml/2006/table">
            <a:tbl>
              <a:tblPr firstRow="1" firstCol="1" bandRow="1">
                <a:tableStyleId>{5C22544A-7EE6-4342-B048-85BDC9FD1C3A}</a:tableStyleId>
              </a:tblPr>
              <a:tblGrid>
                <a:gridCol w="1595434">
                  <a:extLst>
                    <a:ext uri="{9D8B030D-6E8A-4147-A177-3AD203B41FA5}">
                      <a16:colId xmlns:a16="http://schemas.microsoft.com/office/drawing/2014/main" val="1630062253"/>
                    </a:ext>
                  </a:extLst>
                </a:gridCol>
                <a:gridCol w="1249997">
                  <a:extLst>
                    <a:ext uri="{9D8B030D-6E8A-4147-A177-3AD203B41FA5}">
                      <a16:colId xmlns:a16="http://schemas.microsoft.com/office/drawing/2014/main" val="1416724193"/>
                    </a:ext>
                  </a:extLst>
                </a:gridCol>
                <a:gridCol w="932015">
                  <a:extLst>
                    <a:ext uri="{9D8B030D-6E8A-4147-A177-3AD203B41FA5}">
                      <a16:colId xmlns:a16="http://schemas.microsoft.com/office/drawing/2014/main" val="4218907667"/>
                    </a:ext>
                  </a:extLst>
                </a:gridCol>
                <a:gridCol w="1249997">
                  <a:extLst>
                    <a:ext uri="{9D8B030D-6E8A-4147-A177-3AD203B41FA5}">
                      <a16:colId xmlns:a16="http://schemas.microsoft.com/office/drawing/2014/main" val="1895557247"/>
                    </a:ext>
                  </a:extLst>
                </a:gridCol>
                <a:gridCol w="1087716">
                  <a:extLst>
                    <a:ext uri="{9D8B030D-6E8A-4147-A177-3AD203B41FA5}">
                      <a16:colId xmlns:a16="http://schemas.microsoft.com/office/drawing/2014/main" val="2382818882"/>
                    </a:ext>
                  </a:extLst>
                </a:gridCol>
              </a:tblGrid>
              <a:tr h="401761">
                <a:tc>
                  <a:txBody>
                    <a:bodyPr/>
                    <a:lstStyle/>
                    <a:p>
                      <a:pPr>
                        <a:lnSpc>
                          <a:spcPct val="107000"/>
                        </a:lnSpc>
                        <a:spcAft>
                          <a:spcPts val="750"/>
                        </a:spcAft>
                      </a:pPr>
                      <a:r>
                        <a:rPr lang="en-US" sz="1100" dirty="0">
                          <a:effectLst/>
                        </a:rPr>
                        <a:t> </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Precision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Recall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F1-Score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Support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2577637"/>
                  </a:ext>
                </a:extLst>
              </a:tr>
              <a:tr h="822124">
                <a:tc>
                  <a:txBody>
                    <a:bodyPr/>
                    <a:lstStyle/>
                    <a:p>
                      <a:pPr>
                        <a:lnSpc>
                          <a:spcPct val="107000"/>
                        </a:lnSpc>
                        <a:spcAft>
                          <a:spcPts val="750"/>
                        </a:spcAft>
                      </a:pPr>
                      <a:r>
                        <a:rPr lang="en-US" sz="1100" dirty="0">
                          <a:effectLst/>
                        </a:rPr>
                        <a:t>Property Damage</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0.54</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0.22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0.31</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9693</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2094511"/>
                  </a:ext>
                </a:extLst>
              </a:tr>
              <a:tr h="822124">
                <a:tc>
                  <a:txBody>
                    <a:bodyPr/>
                    <a:lstStyle/>
                    <a:p>
                      <a:pPr>
                        <a:lnSpc>
                          <a:spcPct val="107000"/>
                        </a:lnSpc>
                        <a:spcAft>
                          <a:spcPts val="750"/>
                        </a:spcAft>
                      </a:pPr>
                      <a:r>
                        <a:rPr lang="en-US" sz="1100">
                          <a:effectLst/>
                        </a:rPr>
                        <a:t>Personal Injury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0.82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0.63</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9877</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3276076"/>
                  </a:ext>
                </a:extLst>
              </a:tr>
              <a:tr h="401761">
                <a:tc>
                  <a:txBody>
                    <a:bodyPr/>
                    <a:lstStyle/>
                    <a:p>
                      <a:pPr>
                        <a:lnSpc>
                          <a:spcPct val="107000"/>
                        </a:lnSpc>
                        <a:spcAft>
                          <a:spcPts val="750"/>
                        </a:spcAft>
                      </a:pPr>
                      <a:r>
                        <a:rPr lang="en-US" sz="1100" dirty="0">
                          <a:effectLst/>
                        </a:rPr>
                        <a:t>Accuracy</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 </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19570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0051173"/>
                  </a:ext>
                </a:extLst>
              </a:tr>
              <a:tr h="401761">
                <a:tc>
                  <a:txBody>
                    <a:bodyPr/>
                    <a:lstStyle/>
                    <a:p>
                      <a:pPr>
                        <a:lnSpc>
                          <a:spcPct val="107000"/>
                        </a:lnSpc>
                        <a:spcAft>
                          <a:spcPts val="750"/>
                        </a:spcAft>
                      </a:pPr>
                      <a:r>
                        <a:rPr lang="en-US" sz="1100">
                          <a:effectLst/>
                        </a:rPr>
                        <a:t>Macro avg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0.52</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19570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715845"/>
                  </a:ext>
                </a:extLst>
              </a:tr>
              <a:tr h="401761">
                <a:tc>
                  <a:txBody>
                    <a:bodyPr/>
                    <a:lstStyle/>
                    <a:p>
                      <a:pPr>
                        <a:lnSpc>
                          <a:spcPct val="107000"/>
                        </a:lnSpc>
                        <a:spcAft>
                          <a:spcPts val="750"/>
                        </a:spcAft>
                      </a:pPr>
                      <a:r>
                        <a:rPr lang="en-US" sz="1100" dirty="0">
                          <a:effectLst/>
                        </a:rPr>
                        <a:t>Weighted avg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19570</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2181948"/>
                  </a:ext>
                </a:extLst>
              </a:tr>
            </a:tbl>
          </a:graphicData>
        </a:graphic>
      </p:graphicFrame>
      <p:sp>
        <p:nvSpPr>
          <p:cNvPr id="4" name="Rectangle 1">
            <a:extLst>
              <a:ext uri="{FF2B5EF4-FFF2-40B4-BE49-F238E27FC236}">
                <a16:creationId xmlns:a16="http://schemas.microsoft.com/office/drawing/2014/main" id="{60076C37-FFF4-489F-98C2-BA26B8610211}"/>
              </a:ext>
            </a:extLst>
          </p:cNvPr>
          <p:cNvSpPr>
            <a:spLocks noChangeArrowheads="1"/>
          </p:cNvSpPr>
          <p:nvPr/>
        </p:nvSpPr>
        <p:spPr bwMode="auto">
          <a:xfrm>
            <a:off x="5545799" y="1465861"/>
            <a:ext cx="2138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endParaRPr kumimoji="0" lang="en-US" altLang="nl-NL"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A5319D5-C328-4159-812F-46ACE9600426}"/>
              </a:ext>
            </a:extLst>
          </p:cNvPr>
          <p:cNvPicPr/>
          <p:nvPr/>
        </p:nvPicPr>
        <p:blipFill>
          <a:blip r:embed="rId2"/>
          <a:stretch>
            <a:fillRect/>
          </a:stretch>
        </p:blipFill>
        <p:spPr>
          <a:xfrm>
            <a:off x="244865" y="2055813"/>
            <a:ext cx="5021484" cy="3298524"/>
          </a:xfrm>
          <a:prstGeom prst="rect">
            <a:avLst/>
          </a:prstGeom>
        </p:spPr>
      </p:pic>
      <p:sp>
        <p:nvSpPr>
          <p:cNvPr id="5" name="TextBox 4">
            <a:extLst>
              <a:ext uri="{FF2B5EF4-FFF2-40B4-BE49-F238E27FC236}">
                <a16:creationId xmlns:a16="http://schemas.microsoft.com/office/drawing/2014/main" id="{BE39E108-206E-463C-9947-CAE87E2E0FE8}"/>
              </a:ext>
            </a:extLst>
          </p:cNvPr>
          <p:cNvSpPr txBox="1"/>
          <p:nvPr/>
        </p:nvSpPr>
        <p:spPr>
          <a:xfrm>
            <a:off x="383676" y="6409250"/>
            <a:ext cx="5262998" cy="369332"/>
          </a:xfrm>
          <a:prstGeom prst="rect">
            <a:avLst/>
          </a:prstGeom>
          <a:noFill/>
        </p:spPr>
        <p:txBody>
          <a:bodyPr wrap="square" rtlCol="0">
            <a:spAutoFit/>
          </a:bodyPr>
          <a:lstStyle/>
          <a:p>
            <a:r>
              <a:rPr lang="nl-NL" dirty="0"/>
              <a:t>Model Accuracy – 52.08 %</a:t>
            </a:r>
          </a:p>
        </p:txBody>
      </p:sp>
      <p:sp>
        <p:nvSpPr>
          <p:cNvPr id="11" name="Rectangle 1">
            <a:extLst>
              <a:ext uri="{FF2B5EF4-FFF2-40B4-BE49-F238E27FC236}">
                <a16:creationId xmlns:a16="http://schemas.microsoft.com/office/drawing/2014/main" id="{315CDCB1-6716-4536-B3FD-C805398AC018}"/>
              </a:ext>
            </a:extLst>
          </p:cNvPr>
          <p:cNvSpPr>
            <a:spLocks noChangeArrowheads="1"/>
          </p:cNvSpPr>
          <p:nvPr/>
        </p:nvSpPr>
        <p:spPr bwMode="auto">
          <a:xfrm>
            <a:off x="244865" y="1473710"/>
            <a:ext cx="18340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kumimoji="0" lang="en-US" altLang="nl-NL"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3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BD7CED-298D-45DF-ACBB-2A8118E45322}"/>
              </a:ext>
            </a:extLst>
          </p:cNvPr>
          <p:cNvSpPr>
            <a:spLocks noGrp="1"/>
          </p:cNvSpPr>
          <p:nvPr>
            <p:ph type="title"/>
          </p:nvPr>
        </p:nvSpPr>
        <p:spPr>
          <a:xfrm>
            <a:off x="244865" y="365125"/>
            <a:ext cx="10520702" cy="1325563"/>
          </a:xfrm>
        </p:spPr>
        <p:txBody>
          <a:bodyPr vert="horz" lIns="91440" tIns="45720" rIns="91440" bIns="45720" rtlCol="0" anchor="ctr">
            <a:normAutofit/>
          </a:bodyPr>
          <a:lstStyle/>
          <a:p>
            <a:r>
              <a:rPr lang="en-US" kern="1200" dirty="0">
                <a:solidFill>
                  <a:srgbClr val="FFFFFF"/>
                </a:solidFill>
                <a:latin typeface="Arial" panose="020B0604020202020204" pitchFamily="34" charset="0"/>
                <a:cs typeface="Arial" panose="020B0604020202020204" pitchFamily="34" charset="0"/>
              </a:rPr>
              <a:t>SVM</a:t>
            </a:r>
          </a:p>
        </p:txBody>
      </p:sp>
      <p:graphicFrame>
        <p:nvGraphicFramePr>
          <p:cNvPr id="3" name="Table 2">
            <a:extLst>
              <a:ext uri="{FF2B5EF4-FFF2-40B4-BE49-F238E27FC236}">
                <a16:creationId xmlns:a16="http://schemas.microsoft.com/office/drawing/2014/main" id="{7578853B-6FEE-45AF-990A-BDC5038A9A3B}"/>
              </a:ext>
            </a:extLst>
          </p:cNvPr>
          <p:cNvGraphicFramePr>
            <a:graphicFrameLocks noGrp="1"/>
          </p:cNvGraphicFramePr>
          <p:nvPr>
            <p:extLst>
              <p:ext uri="{D42A27DB-BD31-4B8C-83A1-F6EECF244321}">
                <p14:modId xmlns:p14="http://schemas.microsoft.com/office/powerpoint/2010/main" val="1134323714"/>
              </p:ext>
            </p:extLst>
          </p:nvPr>
        </p:nvGraphicFramePr>
        <p:xfrm>
          <a:off x="5703829" y="2055813"/>
          <a:ext cx="5894004" cy="3873133"/>
        </p:xfrm>
        <a:graphic>
          <a:graphicData uri="http://schemas.openxmlformats.org/drawingml/2006/table">
            <a:tbl>
              <a:tblPr firstRow="1" firstCol="1" bandRow="1">
                <a:tableStyleId>{5C22544A-7EE6-4342-B048-85BDC9FD1C3A}</a:tableStyleId>
              </a:tblPr>
              <a:tblGrid>
                <a:gridCol w="1540360">
                  <a:extLst>
                    <a:ext uri="{9D8B030D-6E8A-4147-A177-3AD203B41FA5}">
                      <a16:colId xmlns:a16="http://schemas.microsoft.com/office/drawing/2014/main" val="2142389805"/>
                    </a:ext>
                  </a:extLst>
                </a:gridCol>
                <a:gridCol w="1005487">
                  <a:extLst>
                    <a:ext uri="{9D8B030D-6E8A-4147-A177-3AD203B41FA5}">
                      <a16:colId xmlns:a16="http://schemas.microsoft.com/office/drawing/2014/main" val="495932782"/>
                    </a:ext>
                  </a:extLst>
                </a:gridCol>
                <a:gridCol w="937446">
                  <a:extLst>
                    <a:ext uri="{9D8B030D-6E8A-4147-A177-3AD203B41FA5}">
                      <a16:colId xmlns:a16="http://schemas.microsoft.com/office/drawing/2014/main" val="1795998369"/>
                    </a:ext>
                  </a:extLst>
                </a:gridCol>
                <a:gridCol w="1205828">
                  <a:extLst>
                    <a:ext uri="{9D8B030D-6E8A-4147-A177-3AD203B41FA5}">
                      <a16:colId xmlns:a16="http://schemas.microsoft.com/office/drawing/2014/main" val="1038831881"/>
                    </a:ext>
                  </a:extLst>
                </a:gridCol>
                <a:gridCol w="1204883">
                  <a:extLst>
                    <a:ext uri="{9D8B030D-6E8A-4147-A177-3AD203B41FA5}">
                      <a16:colId xmlns:a16="http://schemas.microsoft.com/office/drawing/2014/main" val="778004982"/>
                    </a:ext>
                  </a:extLst>
                </a:gridCol>
              </a:tblGrid>
              <a:tr h="549669">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Precision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Recall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F1-Score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Support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495020"/>
                  </a:ext>
                </a:extLst>
              </a:tr>
              <a:tr h="1124788">
                <a:tc>
                  <a:txBody>
                    <a:bodyPr/>
                    <a:lstStyle/>
                    <a:p>
                      <a:pPr>
                        <a:lnSpc>
                          <a:spcPct val="107000"/>
                        </a:lnSpc>
                        <a:spcAft>
                          <a:spcPts val="750"/>
                        </a:spcAft>
                      </a:pPr>
                      <a:r>
                        <a:rPr lang="en-US" sz="1100" dirty="0">
                          <a:effectLst/>
                        </a:rPr>
                        <a:t>Property Damage</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0.54</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0.22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0.31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9693</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5754795"/>
                  </a:ext>
                </a:extLst>
              </a:tr>
              <a:tr h="549669">
                <a:tc>
                  <a:txBody>
                    <a:bodyPr/>
                    <a:lstStyle/>
                    <a:p>
                      <a:pPr>
                        <a:lnSpc>
                          <a:spcPct val="107000"/>
                        </a:lnSpc>
                        <a:spcAft>
                          <a:spcPts val="750"/>
                        </a:spcAft>
                      </a:pPr>
                      <a:r>
                        <a:rPr lang="en-US" sz="1100">
                          <a:effectLst/>
                        </a:rPr>
                        <a:t>Personal Injury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0.81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0.63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9877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7981994"/>
                  </a:ext>
                </a:extLst>
              </a:tr>
              <a:tr h="549669">
                <a:tc>
                  <a:txBody>
                    <a:bodyPr/>
                    <a:lstStyle/>
                    <a:p>
                      <a:pPr>
                        <a:lnSpc>
                          <a:spcPct val="107000"/>
                        </a:lnSpc>
                        <a:spcAft>
                          <a:spcPts val="750"/>
                        </a:spcAft>
                      </a:pPr>
                      <a:r>
                        <a:rPr lang="en-US" sz="1100">
                          <a:effectLst/>
                        </a:rPr>
                        <a:t>Accuracy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19570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4980747"/>
                  </a:ext>
                </a:extLst>
              </a:tr>
              <a:tr h="549669">
                <a:tc>
                  <a:txBody>
                    <a:bodyPr/>
                    <a:lstStyle/>
                    <a:p>
                      <a:pPr>
                        <a:lnSpc>
                          <a:spcPct val="107000"/>
                        </a:lnSpc>
                        <a:spcAft>
                          <a:spcPts val="750"/>
                        </a:spcAft>
                      </a:pPr>
                      <a:r>
                        <a:rPr lang="en-US" sz="1100">
                          <a:effectLst/>
                        </a:rPr>
                        <a:t>Macro avg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19570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745081"/>
                  </a:ext>
                </a:extLst>
              </a:tr>
              <a:tr h="549669">
                <a:tc>
                  <a:txBody>
                    <a:bodyPr/>
                    <a:lstStyle/>
                    <a:p>
                      <a:pPr>
                        <a:lnSpc>
                          <a:spcPct val="107000"/>
                        </a:lnSpc>
                        <a:spcAft>
                          <a:spcPts val="750"/>
                        </a:spcAft>
                      </a:pPr>
                      <a:r>
                        <a:rPr lang="en-US" sz="1100">
                          <a:effectLst/>
                        </a:rPr>
                        <a:t>Weighted avg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19570</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0916935"/>
                  </a:ext>
                </a:extLst>
              </a:tr>
            </a:tbl>
          </a:graphicData>
        </a:graphic>
      </p:graphicFrame>
      <p:pic>
        <p:nvPicPr>
          <p:cNvPr id="7" name="Picture 6">
            <a:extLst>
              <a:ext uri="{FF2B5EF4-FFF2-40B4-BE49-F238E27FC236}">
                <a16:creationId xmlns:a16="http://schemas.microsoft.com/office/drawing/2014/main" id="{D0D8B3F1-83F0-44EC-837C-E2D4B2B5F795}"/>
              </a:ext>
            </a:extLst>
          </p:cNvPr>
          <p:cNvPicPr/>
          <p:nvPr/>
        </p:nvPicPr>
        <p:blipFill>
          <a:blip r:embed="rId2"/>
          <a:stretch>
            <a:fillRect/>
          </a:stretch>
        </p:blipFill>
        <p:spPr>
          <a:xfrm>
            <a:off x="259466" y="2055813"/>
            <a:ext cx="5029200" cy="3873137"/>
          </a:xfrm>
          <a:prstGeom prst="rect">
            <a:avLst/>
          </a:prstGeom>
        </p:spPr>
      </p:pic>
      <p:sp>
        <p:nvSpPr>
          <p:cNvPr id="9" name="TextBox 8">
            <a:extLst>
              <a:ext uri="{FF2B5EF4-FFF2-40B4-BE49-F238E27FC236}">
                <a16:creationId xmlns:a16="http://schemas.microsoft.com/office/drawing/2014/main" id="{4BFE53FD-66A6-4502-9F3E-BD62D49BD72D}"/>
              </a:ext>
            </a:extLst>
          </p:cNvPr>
          <p:cNvSpPr txBox="1"/>
          <p:nvPr/>
        </p:nvSpPr>
        <p:spPr>
          <a:xfrm>
            <a:off x="383676" y="6409250"/>
            <a:ext cx="5262998" cy="369332"/>
          </a:xfrm>
          <a:prstGeom prst="rect">
            <a:avLst/>
          </a:prstGeom>
          <a:noFill/>
        </p:spPr>
        <p:txBody>
          <a:bodyPr wrap="square" rtlCol="0">
            <a:spAutoFit/>
          </a:bodyPr>
          <a:lstStyle/>
          <a:p>
            <a:r>
              <a:rPr lang="nl-NL" dirty="0"/>
              <a:t>Model Accuracy – 52.06 %</a:t>
            </a:r>
          </a:p>
        </p:txBody>
      </p:sp>
      <p:sp>
        <p:nvSpPr>
          <p:cNvPr id="11" name="Rectangle 1">
            <a:extLst>
              <a:ext uri="{FF2B5EF4-FFF2-40B4-BE49-F238E27FC236}">
                <a16:creationId xmlns:a16="http://schemas.microsoft.com/office/drawing/2014/main" id="{9CA29A38-F288-499B-B95D-3A8AA477F529}"/>
              </a:ext>
            </a:extLst>
          </p:cNvPr>
          <p:cNvSpPr>
            <a:spLocks noChangeArrowheads="1"/>
          </p:cNvSpPr>
          <p:nvPr/>
        </p:nvSpPr>
        <p:spPr bwMode="auto">
          <a:xfrm>
            <a:off x="244865" y="1473710"/>
            <a:ext cx="18340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kumimoji="0" lang="en-US" altLang="nl-NL"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757196FB-CC4A-4926-8861-9809A18949CB}"/>
              </a:ext>
            </a:extLst>
          </p:cNvPr>
          <p:cNvSpPr>
            <a:spLocks noChangeArrowheads="1"/>
          </p:cNvSpPr>
          <p:nvPr/>
        </p:nvSpPr>
        <p:spPr bwMode="auto">
          <a:xfrm>
            <a:off x="5545799" y="1473710"/>
            <a:ext cx="2138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endParaRPr kumimoji="0" lang="en-US" altLang="nl-NL"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789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BD7CED-298D-45DF-ACBB-2A8118E45322}"/>
              </a:ext>
            </a:extLst>
          </p:cNvPr>
          <p:cNvSpPr>
            <a:spLocks noGrp="1"/>
          </p:cNvSpPr>
          <p:nvPr>
            <p:ph type="title"/>
          </p:nvPr>
        </p:nvSpPr>
        <p:spPr>
          <a:xfrm>
            <a:off x="244865" y="384239"/>
            <a:ext cx="10520702" cy="1325563"/>
          </a:xfrm>
        </p:spPr>
        <p:txBody>
          <a:bodyPr vert="horz" lIns="91440" tIns="45720" rIns="91440" bIns="45720" rtlCol="0" anchor="ctr">
            <a:normAutofit/>
          </a:bodyPr>
          <a:lstStyle/>
          <a:p>
            <a:r>
              <a:rPr lang="en-US" kern="1200" dirty="0">
                <a:solidFill>
                  <a:srgbClr val="FFFFFF"/>
                </a:solidFill>
                <a:latin typeface="Arial" panose="020B0604020202020204" pitchFamily="34" charset="0"/>
                <a:cs typeface="Arial" panose="020B0604020202020204" pitchFamily="34" charset="0"/>
              </a:rPr>
              <a:t>Logistic Regression</a:t>
            </a:r>
          </a:p>
        </p:txBody>
      </p:sp>
      <p:graphicFrame>
        <p:nvGraphicFramePr>
          <p:cNvPr id="3" name="Table 2">
            <a:extLst>
              <a:ext uri="{FF2B5EF4-FFF2-40B4-BE49-F238E27FC236}">
                <a16:creationId xmlns:a16="http://schemas.microsoft.com/office/drawing/2014/main" id="{4D1FB3C1-3C89-4A9B-8100-546A90CB0E3F}"/>
              </a:ext>
            </a:extLst>
          </p:cNvPr>
          <p:cNvGraphicFramePr>
            <a:graphicFrameLocks noGrp="1"/>
          </p:cNvGraphicFramePr>
          <p:nvPr>
            <p:extLst>
              <p:ext uri="{D42A27DB-BD31-4B8C-83A1-F6EECF244321}">
                <p14:modId xmlns:p14="http://schemas.microsoft.com/office/powerpoint/2010/main" val="3550365947"/>
              </p:ext>
            </p:extLst>
          </p:nvPr>
        </p:nvGraphicFramePr>
        <p:xfrm>
          <a:off x="6493397" y="1924473"/>
          <a:ext cx="5293355" cy="3747120"/>
        </p:xfrm>
        <a:graphic>
          <a:graphicData uri="http://schemas.openxmlformats.org/drawingml/2006/table">
            <a:tbl>
              <a:tblPr firstRow="1" firstCol="1" bandRow="1">
                <a:tableStyleId>{5C22544A-7EE6-4342-B048-85BDC9FD1C3A}</a:tableStyleId>
              </a:tblPr>
              <a:tblGrid>
                <a:gridCol w="1417198">
                  <a:extLst>
                    <a:ext uri="{9D8B030D-6E8A-4147-A177-3AD203B41FA5}">
                      <a16:colId xmlns:a16="http://schemas.microsoft.com/office/drawing/2014/main" val="1554206758"/>
                    </a:ext>
                  </a:extLst>
                </a:gridCol>
                <a:gridCol w="951767">
                  <a:extLst>
                    <a:ext uri="{9D8B030D-6E8A-4147-A177-3AD203B41FA5}">
                      <a16:colId xmlns:a16="http://schemas.microsoft.com/office/drawing/2014/main" val="3463823559"/>
                    </a:ext>
                  </a:extLst>
                </a:gridCol>
                <a:gridCol w="851772">
                  <a:extLst>
                    <a:ext uri="{9D8B030D-6E8A-4147-A177-3AD203B41FA5}">
                      <a16:colId xmlns:a16="http://schemas.microsoft.com/office/drawing/2014/main" val="2665581315"/>
                    </a:ext>
                  </a:extLst>
                </a:gridCol>
                <a:gridCol w="1036309">
                  <a:extLst>
                    <a:ext uri="{9D8B030D-6E8A-4147-A177-3AD203B41FA5}">
                      <a16:colId xmlns:a16="http://schemas.microsoft.com/office/drawing/2014/main" val="3599236218"/>
                    </a:ext>
                  </a:extLst>
                </a:gridCol>
                <a:gridCol w="1036309">
                  <a:extLst>
                    <a:ext uri="{9D8B030D-6E8A-4147-A177-3AD203B41FA5}">
                      <a16:colId xmlns:a16="http://schemas.microsoft.com/office/drawing/2014/main" val="1177716404"/>
                    </a:ext>
                  </a:extLst>
                </a:gridCol>
              </a:tblGrid>
              <a:tr h="463030">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Precision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Recall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F1-Score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Support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2503751"/>
                  </a:ext>
                </a:extLst>
              </a:tr>
              <a:tr h="947500">
                <a:tc>
                  <a:txBody>
                    <a:bodyPr/>
                    <a:lstStyle/>
                    <a:p>
                      <a:pPr>
                        <a:lnSpc>
                          <a:spcPct val="107000"/>
                        </a:lnSpc>
                        <a:spcAft>
                          <a:spcPts val="750"/>
                        </a:spcAft>
                      </a:pPr>
                      <a:r>
                        <a:rPr lang="en-US" sz="1100">
                          <a:effectLst/>
                        </a:rPr>
                        <a:t>Property Damage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0.72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0.60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9693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714165"/>
                  </a:ext>
                </a:extLst>
              </a:tr>
              <a:tr h="947500">
                <a:tc>
                  <a:txBody>
                    <a:bodyPr/>
                    <a:lstStyle/>
                    <a:p>
                      <a:pPr>
                        <a:lnSpc>
                          <a:spcPct val="107000"/>
                        </a:lnSpc>
                        <a:spcAft>
                          <a:spcPts val="750"/>
                        </a:spcAft>
                      </a:pPr>
                      <a:r>
                        <a:rPr lang="en-US" sz="1100">
                          <a:effectLst/>
                        </a:rPr>
                        <a:t>Personal Injury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0.31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0.39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9877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1688094"/>
                  </a:ext>
                </a:extLst>
              </a:tr>
              <a:tr h="463030">
                <a:tc>
                  <a:txBody>
                    <a:bodyPr/>
                    <a:lstStyle/>
                    <a:p>
                      <a:pPr>
                        <a:lnSpc>
                          <a:spcPct val="107000"/>
                        </a:lnSpc>
                        <a:spcAft>
                          <a:spcPts val="750"/>
                        </a:spcAft>
                      </a:pPr>
                      <a:r>
                        <a:rPr lang="en-US" sz="1100">
                          <a:effectLst/>
                        </a:rPr>
                        <a:t>Accuracy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19570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8409094"/>
                  </a:ext>
                </a:extLst>
              </a:tr>
              <a:tr h="463030">
                <a:tc>
                  <a:txBody>
                    <a:bodyPr/>
                    <a:lstStyle/>
                    <a:p>
                      <a:pPr>
                        <a:lnSpc>
                          <a:spcPct val="107000"/>
                        </a:lnSpc>
                        <a:spcAft>
                          <a:spcPts val="750"/>
                        </a:spcAft>
                      </a:pPr>
                      <a:r>
                        <a:rPr lang="en-US" sz="1100">
                          <a:effectLst/>
                        </a:rPr>
                        <a:t>Macro avg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19570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6775960"/>
                  </a:ext>
                </a:extLst>
              </a:tr>
              <a:tr h="463030">
                <a:tc>
                  <a:txBody>
                    <a:bodyPr/>
                    <a:lstStyle/>
                    <a:p>
                      <a:pPr>
                        <a:lnSpc>
                          <a:spcPct val="107000"/>
                        </a:lnSpc>
                        <a:spcAft>
                          <a:spcPts val="750"/>
                        </a:spcAft>
                      </a:pPr>
                      <a:r>
                        <a:rPr lang="en-US" sz="1100" dirty="0">
                          <a:effectLst/>
                        </a:rPr>
                        <a:t>Weighted avg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19570</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3767868"/>
                  </a:ext>
                </a:extLst>
              </a:tr>
            </a:tbl>
          </a:graphicData>
        </a:graphic>
      </p:graphicFrame>
      <p:pic>
        <p:nvPicPr>
          <p:cNvPr id="7" name="Picture 6">
            <a:extLst>
              <a:ext uri="{FF2B5EF4-FFF2-40B4-BE49-F238E27FC236}">
                <a16:creationId xmlns:a16="http://schemas.microsoft.com/office/drawing/2014/main" id="{1D7962E9-277B-4CD2-93CE-6717E88F2248}"/>
              </a:ext>
            </a:extLst>
          </p:cNvPr>
          <p:cNvPicPr/>
          <p:nvPr/>
        </p:nvPicPr>
        <p:blipFill>
          <a:blip r:embed="rId2"/>
          <a:stretch>
            <a:fillRect/>
          </a:stretch>
        </p:blipFill>
        <p:spPr>
          <a:xfrm>
            <a:off x="277421" y="1935106"/>
            <a:ext cx="5818579" cy="3874444"/>
          </a:xfrm>
          <a:prstGeom prst="rect">
            <a:avLst/>
          </a:prstGeom>
        </p:spPr>
      </p:pic>
      <p:sp>
        <p:nvSpPr>
          <p:cNvPr id="9" name="TextBox 8">
            <a:extLst>
              <a:ext uri="{FF2B5EF4-FFF2-40B4-BE49-F238E27FC236}">
                <a16:creationId xmlns:a16="http://schemas.microsoft.com/office/drawing/2014/main" id="{D0B0C19A-A0BE-4B65-86D9-3D71A7BFF8F9}"/>
              </a:ext>
            </a:extLst>
          </p:cNvPr>
          <p:cNvSpPr txBox="1"/>
          <p:nvPr/>
        </p:nvSpPr>
        <p:spPr>
          <a:xfrm>
            <a:off x="383676" y="6409250"/>
            <a:ext cx="5262998" cy="369332"/>
          </a:xfrm>
          <a:prstGeom prst="rect">
            <a:avLst/>
          </a:prstGeom>
          <a:noFill/>
        </p:spPr>
        <p:txBody>
          <a:bodyPr wrap="square" rtlCol="0">
            <a:spAutoFit/>
          </a:bodyPr>
          <a:lstStyle/>
          <a:p>
            <a:r>
              <a:rPr lang="nl-NL" dirty="0"/>
              <a:t>Model Accuracy – 51.51 %</a:t>
            </a:r>
          </a:p>
        </p:txBody>
      </p:sp>
      <p:sp>
        <p:nvSpPr>
          <p:cNvPr id="11" name="Rectangle 1">
            <a:extLst>
              <a:ext uri="{FF2B5EF4-FFF2-40B4-BE49-F238E27FC236}">
                <a16:creationId xmlns:a16="http://schemas.microsoft.com/office/drawing/2014/main" id="{C4E4B710-799B-4010-AB49-7402501F0861}"/>
              </a:ext>
            </a:extLst>
          </p:cNvPr>
          <p:cNvSpPr>
            <a:spLocks noChangeArrowheads="1"/>
          </p:cNvSpPr>
          <p:nvPr/>
        </p:nvSpPr>
        <p:spPr bwMode="auto">
          <a:xfrm>
            <a:off x="244865" y="1473710"/>
            <a:ext cx="18340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kumimoji="0" lang="en-US" altLang="nl-NL"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9961143-FEA3-4C7C-AC05-0EBEEB190A2C}"/>
              </a:ext>
            </a:extLst>
          </p:cNvPr>
          <p:cNvSpPr>
            <a:spLocks noChangeArrowheads="1"/>
          </p:cNvSpPr>
          <p:nvPr/>
        </p:nvSpPr>
        <p:spPr bwMode="auto">
          <a:xfrm>
            <a:off x="6398413" y="1473710"/>
            <a:ext cx="2138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endParaRPr kumimoji="0" lang="en-US" altLang="nl-NL"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209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BD7CED-298D-45DF-ACBB-2A8118E45322}"/>
              </a:ext>
            </a:extLst>
          </p:cNvPr>
          <p:cNvSpPr>
            <a:spLocks noGrp="1"/>
          </p:cNvSpPr>
          <p:nvPr>
            <p:ph type="title"/>
          </p:nvPr>
        </p:nvSpPr>
        <p:spPr>
          <a:xfrm>
            <a:off x="298616" y="407660"/>
            <a:ext cx="10520702" cy="1325563"/>
          </a:xfrm>
        </p:spPr>
        <p:txBody>
          <a:bodyPr vert="horz" lIns="91440" tIns="45720" rIns="91440" bIns="45720" rtlCol="0" anchor="ctr">
            <a:normAutofit/>
          </a:bodyPr>
          <a:lstStyle/>
          <a:p>
            <a:r>
              <a:rPr lang="en-US" dirty="0">
                <a:solidFill>
                  <a:srgbClr val="FFFFFF"/>
                </a:solidFill>
                <a:latin typeface="Arial" panose="020B0604020202020204" pitchFamily="34" charset="0"/>
                <a:cs typeface="Arial" panose="020B0604020202020204" pitchFamily="34" charset="0"/>
              </a:rPr>
              <a:t>Random Forest</a:t>
            </a:r>
            <a:endParaRPr lang="en-US" kern="1200" dirty="0">
              <a:solidFill>
                <a:srgbClr val="FFFFFF"/>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B1BECB71-8D6D-4B01-8024-3EA187BAAB14}"/>
              </a:ext>
            </a:extLst>
          </p:cNvPr>
          <p:cNvGraphicFramePr>
            <a:graphicFrameLocks noGrp="1"/>
          </p:cNvGraphicFramePr>
          <p:nvPr>
            <p:extLst>
              <p:ext uri="{D42A27DB-BD31-4B8C-83A1-F6EECF244321}">
                <p14:modId xmlns:p14="http://schemas.microsoft.com/office/powerpoint/2010/main" val="4262583254"/>
              </p:ext>
            </p:extLst>
          </p:nvPr>
        </p:nvGraphicFramePr>
        <p:xfrm>
          <a:off x="6226468" y="2193129"/>
          <a:ext cx="5683881" cy="3374292"/>
        </p:xfrm>
        <a:graphic>
          <a:graphicData uri="http://schemas.openxmlformats.org/drawingml/2006/table">
            <a:tbl>
              <a:tblPr firstRow="1" firstCol="1" bandRow="1">
                <a:tableStyleId>{5C22544A-7EE6-4342-B048-85BDC9FD1C3A}</a:tableStyleId>
              </a:tblPr>
              <a:tblGrid>
                <a:gridCol w="1521753">
                  <a:extLst>
                    <a:ext uri="{9D8B030D-6E8A-4147-A177-3AD203B41FA5}">
                      <a16:colId xmlns:a16="http://schemas.microsoft.com/office/drawing/2014/main" val="4261320554"/>
                    </a:ext>
                  </a:extLst>
                </a:gridCol>
                <a:gridCol w="1021986">
                  <a:extLst>
                    <a:ext uri="{9D8B030D-6E8A-4147-A177-3AD203B41FA5}">
                      <a16:colId xmlns:a16="http://schemas.microsoft.com/office/drawing/2014/main" val="582125072"/>
                    </a:ext>
                  </a:extLst>
                </a:gridCol>
                <a:gridCol w="914614">
                  <a:extLst>
                    <a:ext uri="{9D8B030D-6E8A-4147-A177-3AD203B41FA5}">
                      <a16:colId xmlns:a16="http://schemas.microsoft.com/office/drawing/2014/main" val="1132451481"/>
                    </a:ext>
                  </a:extLst>
                </a:gridCol>
                <a:gridCol w="1112764">
                  <a:extLst>
                    <a:ext uri="{9D8B030D-6E8A-4147-A177-3AD203B41FA5}">
                      <a16:colId xmlns:a16="http://schemas.microsoft.com/office/drawing/2014/main" val="2857875695"/>
                    </a:ext>
                  </a:extLst>
                </a:gridCol>
                <a:gridCol w="1112764">
                  <a:extLst>
                    <a:ext uri="{9D8B030D-6E8A-4147-A177-3AD203B41FA5}">
                      <a16:colId xmlns:a16="http://schemas.microsoft.com/office/drawing/2014/main" val="2389721067"/>
                    </a:ext>
                  </a:extLst>
                </a:gridCol>
              </a:tblGrid>
              <a:tr h="416960">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Precision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Recall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F1-Score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Support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8594653"/>
                  </a:ext>
                </a:extLst>
              </a:tr>
              <a:tr h="853226">
                <a:tc>
                  <a:txBody>
                    <a:bodyPr/>
                    <a:lstStyle/>
                    <a:p>
                      <a:pPr>
                        <a:lnSpc>
                          <a:spcPct val="107000"/>
                        </a:lnSpc>
                        <a:spcAft>
                          <a:spcPts val="750"/>
                        </a:spcAft>
                      </a:pPr>
                      <a:r>
                        <a:rPr lang="en-US" sz="1100">
                          <a:effectLst/>
                        </a:rPr>
                        <a:t>Property Damage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0.54</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0.22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0.31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9693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91171"/>
                  </a:ext>
                </a:extLst>
              </a:tr>
              <a:tr h="853226">
                <a:tc>
                  <a:txBody>
                    <a:bodyPr/>
                    <a:lstStyle/>
                    <a:p>
                      <a:pPr>
                        <a:lnSpc>
                          <a:spcPct val="107000"/>
                        </a:lnSpc>
                        <a:spcAft>
                          <a:spcPts val="750"/>
                        </a:spcAft>
                      </a:pPr>
                      <a:r>
                        <a:rPr lang="en-US" sz="1100">
                          <a:effectLst/>
                        </a:rPr>
                        <a:t>Personal Injury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0.82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0.63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9877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0599491"/>
                  </a:ext>
                </a:extLst>
              </a:tr>
              <a:tr h="416960">
                <a:tc>
                  <a:txBody>
                    <a:bodyPr/>
                    <a:lstStyle/>
                    <a:p>
                      <a:pPr>
                        <a:lnSpc>
                          <a:spcPct val="107000"/>
                        </a:lnSpc>
                        <a:spcAft>
                          <a:spcPts val="750"/>
                        </a:spcAft>
                      </a:pPr>
                      <a:r>
                        <a:rPr lang="en-US" sz="1100">
                          <a:effectLst/>
                        </a:rPr>
                        <a:t>Accuracy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 </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19570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2124715"/>
                  </a:ext>
                </a:extLst>
              </a:tr>
              <a:tr h="416960">
                <a:tc>
                  <a:txBody>
                    <a:bodyPr/>
                    <a:lstStyle/>
                    <a:p>
                      <a:pPr>
                        <a:lnSpc>
                          <a:spcPct val="107000"/>
                        </a:lnSpc>
                        <a:spcAft>
                          <a:spcPts val="750"/>
                        </a:spcAft>
                      </a:pPr>
                      <a:r>
                        <a:rPr lang="en-US" sz="1100">
                          <a:effectLst/>
                        </a:rPr>
                        <a:t>Macro avg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19570</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6231682"/>
                  </a:ext>
                </a:extLst>
              </a:tr>
              <a:tr h="416960">
                <a:tc>
                  <a:txBody>
                    <a:bodyPr/>
                    <a:lstStyle/>
                    <a:p>
                      <a:pPr>
                        <a:lnSpc>
                          <a:spcPct val="107000"/>
                        </a:lnSpc>
                        <a:spcAft>
                          <a:spcPts val="750"/>
                        </a:spcAft>
                      </a:pPr>
                      <a:r>
                        <a:rPr lang="en-US" sz="1100">
                          <a:effectLst/>
                        </a:rPr>
                        <a:t>Weighted avg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0.53</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19570</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5415719"/>
                  </a:ext>
                </a:extLst>
              </a:tr>
            </a:tbl>
          </a:graphicData>
        </a:graphic>
      </p:graphicFrame>
      <p:pic>
        <p:nvPicPr>
          <p:cNvPr id="7" name="Picture 6">
            <a:extLst>
              <a:ext uri="{FF2B5EF4-FFF2-40B4-BE49-F238E27FC236}">
                <a16:creationId xmlns:a16="http://schemas.microsoft.com/office/drawing/2014/main" id="{CB73C10B-C25F-43E0-881E-CBE9FC7A7893}"/>
              </a:ext>
            </a:extLst>
          </p:cNvPr>
          <p:cNvPicPr/>
          <p:nvPr/>
        </p:nvPicPr>
        <p:blipFill>
          <a:blip r:embed="rId2"/>
          <a:stretch>
            <a:fillRect/>
          </a:stretch>
        </p:blipFill>
        <p:spPr>
          <a:xfrm>
            <a:off x="405246" y="2193129"/>
            <a:ext cx="5415976" cy="3426677"/>
          </a:xfrm>
          <a:prstGeom prst="rect">
            <a:avLst/>
          </a:prstGeom>
        </p:spPr>
      </p:pic>
      <p:sp>
        <p:nvSpPr>
          <p:cNvPr id="9" name="Rectangle 1">
            <a:extLst>
              <a:ext uri="{FF2B5EF4-FFF2-40B4-BE49-F238E27FC236}">
                <a16:creationId xmlns:a16="http://schemas.microsoft.com/office/drawing/2014/main" id="{BB74F9EC-9A4B-4C0D-B230-39703B0A1404}"/>
              </a:ext>
            </a:extLst>
          </p:cNvPr>
          <p:cNvSpPr>
            <a:spLocks noChangeArrowheads="1"/>
          </p:cNvSpPr>
          <p:nvPr/>
        </p:nvSpPr>
        <p:spPr bwMode="auto">
          <a:xfrm>
            <a:off x="399952" y="1546384"/>
            <a:ext cx="18340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kumimoji="0" lang="en-US" altLang="nl-NL"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1AC97A52-6AD2-4029-BB6B-45BF0A386D60}"/>
              </a:ext>
            </a:extLst>
          </p:cNvPr>
          <p:cNvSpPr>
            <a:spLocks noChangeArrowheads="1"/>
          </p:cNvSpPr>
          <p:nvPr/>
        </p:nvSpPr>
        <p:spPr bwMode="auto">
          <a:xfrm>
            <a:off x="6093353" y="1637469"/>
            <a:ext cx="2138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nl-NL"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endParaRPr kumimoji="0" lang="en-US" altLang="nl-NL"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85D2F2C2-D4FA-4B5F-8CF0-BC164A9274C5}"/>
              </a:ext>
            </a:extLst>
          </p:cNvPr>
          <p:cNvSpPr txBox="1"/>
          <p:nvPr/>
        </p:nvSpPr>
        <p:spPr>
          <a:xfrm>
            <a:off x="383676" y="6409250"/>
            <a:ext cx="5262998" cy="369332"/>
          </a:xfrm>
          <a:prstGeom prst="rect">
            <a:avLst/>
          </a:prstGeom>
          <a:noFill/>
        </p:spPr>
        <p:txBody>
          <a:bodyPr wrap="square" rtlCol="0">
            <a:spAutoFit/>
          </a:bodyPr>
          <a:lstStyle/>
          <a:p>
            <a:r>
              <a:rPr lang="nl-NL" dirty="0"/>
              <a:t>Model Accuracy – 52.51 %</a:t>
            </a:r>
          </a:p>
        </p:txBody>
      </p:sp>
    </p:spTree>
    <p:extLst>
      <p:ext uri="{BB962C8B-B14F-4D97-AF65-F5344CB8AC3E}">
        <p14:creationId xmlns:p14="http://schemas.microsoft.com/office/powerpoint/2010/main" val="348796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BD7CED-298D-45DF-ACBB-2A8118E45322}"/>
              </a:ext>
            </a:extLst>
          </p:cNvPr>
          <p:cNvSpPr>
            <a:spLocks noGrp="1"/>
          </p:cNvSpPr>
          <p:nvPr>
            <p:ph type="title"/>
          </p:nvPr>
        </p:nvSpPr>
        <p:spPr>
          <a:xfrm>
            <a:off x="633026" y="448451"/>
            <a:ext cx="10520702" cy="1325563"/>
          </a:xfrm>
        </p:spPr>
        <p:txBody>
          <a:bodyPr vert="horz" lIns="91440" tIns="45720" rIns="91440" bIns="45720" rtlCol="0" anchor="ctr">
            <a:normAutofit/>
          </a:bodyPr>
          <a:lstStyle/>
          <a:p>
            <a:r>
              <a:rPr lang="nl-NL" dirty="0">
                <a:latin typeface="Arial" panose="020B0604020202020204" pitchFamily="34" charset="0"/>
                <a:cs typeface="Arial" panose="020B0604020202020204" pitchFamily="34" charset="0"/>
              </a:rPr>
              <a:t>Predictive modeling results</a:t>
            </a:r>
            <a:endParaRPr lang="en-US" kern="1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797126C-472E-44BB-8216-0A1880F617F7}"/>
              </a:ext>
            </a:extLst>
          </p:cNvPr>
          <p:cNvSpPr txBox="1"/>
          <p:nvPr/>
        </p:nvSpPr>
        <p:spPr>
          <a:xfrm>
            <a:off x="838201" y="2022601"/>
            <a:ext cx="10515598" cy="4154361"/>
          </a:xfrm>
          <a:prstGeom prst="rect">
            <a:avLst/>
          </a:prstGeom>
        </p:spPr>
        <p:txBody>
          <a:bodyPr vert="horz" lIns="91440" tIns="45720" rIns="91440" bIns="45720" rtlCol="0">
            <a:normAutofit/>
          </a:bodyPr>
          <a:lstStyle/>
          <a:p>
            <a:pPr marL="742950" lvl="1" indent="-228600" defTabSz="914400">
              <a:lnSpc>
                <a:spcPct val="90000"/>
              </a:lnSpc>
              <a:spcAft>
                <a:spcPts val="600"/>
              </a:spcAft>
              <a:buFont typeface="Arial" panose="020B0604020202020204" pitchFamily="34" charset="0"/>
              <a:buChar char="•"/>
            </a:pPr>
            <a:endParaRPr lang="en-US" sz="2000" dirty="0">
              <a:solidFill>
                <a:srgbClr val="FFFFFF"/>
              </a:solidFill>
            </a:endParaRPr>
          </a:p>
        </p:txBody>
      </p:sp>
      <p:sp>
        <p:nvSpPr>
          <p:cNvPr id="9" name="TextBox 8">
            <a:extLst>
              <a:ext uri="{FF2B5EF4-FFF2-40B4-BE49-F238E27FC236}">
                <a16:creationId xmlns:a16="http://schemas.microsoft.com/office/drawing/2014/main" id="{DFF79BE7-F85D-40E2-846F-BE94D4EB1902}"/>
              </a:ext>
            </a:extLst>
          </p:cNvPr>
          <p:cNvSpPr txBox="1"/>
          <p:nvPr/>
        </p:nvSpPr>
        <p:spPr>
          <a:xfrm>
            <a:off x="269656" y="1651607"/>
            <a:ext cx="6154294" cy="707886"/>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Random forest is the best predictive model to use for car collision data analysis</a:t>
            </a:r>
            <a:endParaRPr lang="nl-NL" sz="20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C848A20E-EB70-49CA-8692-1C2E46956664}"/>
              </a:ext>
            </a:extLst>
          </p:cNvPr>
          <p:cNvPicPr/>
          <p:nvPr/>
        </p:nvPicPr>
        <p:blipFill>
          <a:blip r:embed="rId2"/>
          <a:stretch>
            <a:fillRect/>
          </a:stretch>
        </p:blipFill>
        <p:spPr>
          <a:xfrm>
            <a:off x="6849750" y="2519775"/>
            <a:ext cx="5067300" cy="3834726"/>
          </a:xfrm>
          <a:prstGeom prst="rect">
            <a:avLst/>
          </a:prstGeom>
        </p:spPr>
      </p:pic>
      <p:graphicFrame>
        <p:nvGraphicFramePr>
          <p:cNvPr id="6" name="Table 6">
            <a:extLst>
              <a:ext uri="{FF2B5EF4-FFF2-40B4-BE49-F238E27FC236}">
                <a16:creationId xmlns:a16="http://schemas.microsoft.com/office/drawing/2014/main" id="{5712A049-F1E7-4D65-BD57-B420634FE22E}"/>
              </a:ext>
            </a:extLst>
          </p:cNvPr>
          <p:cNvGraphicFramePr>
            <a:graphicFrameLocks noGrp="1"/>
          </p:cNvGraphicFramePr>
          <p:nvPr/>
        </p:nvGraphicFramePr>
        <p:xfrm>
          <a:off x="846184" y="2519775"/>
          <a:ext cx="5600729" cy="3834726"/>
        </p:xfrm>
        <a:graphic>
          <a:graphicData uri="http://schemas.openxmlformats.org/drawingml/2006/table">
            <a:tbl>
              <a:tblPr firstRow="1" bandRow="1">
                <a:tableStyleId>{5C22544A-7EE6-4342-B048-85BDC9FD1C3A}</a:tableStyleId>
              </a:tblPr>
              <a:tblGrid>
                <a:gridCol w="1497982">
                  <a:extLst>
                    <a:ext uri="{9D8B030D-6E8A-4147-A177-3AD203B41FA5}">
                      <a16:colId xmlns:a16="http://schemas.microsoft.com/office/drawing/2014/main" val="2541170052"/>
                    </a:ext>
                  </a:extLst>
                </a:gridCol>
                <a:gridCol w="1119351">
                  <a:extLst>
                    <a:ext uri="{9D8B030D-6E8A-4147-A177-3AD203B41FA5}">
                      <a16:colId xmlns:a16="http://schemas.microsoft.com/office/drawing/2014/main" val="1261214697"/>
                    </a:ext>
                  </a:extLst>
                </a:gridCol>
                <a:gridCol w="1386716">
                  <a:extLst>
                    <a:ext uri="{9D8B030D-6E8A-4147-A177-3AD203B41FA5}">
                      <a16:colId xmlns:a16="http://schemas.microsoft.com/office/drawing/2014/main" val="4205872745"/>
                    </a:ext>
                  </a:extLst>
                </a:gridCol>
                <a:gridCol w="1596680">
                  <a:extLst>
                    <a:ext uri="{9D8B030D-6E8A-4147-A177-3AD203B41FA5}">
                      <a16:colId xmlns:a16="http://schemas.microsoft.com/office/drawing/2014/main" val="1009139636"/>
                    </a:ext>
                  </a:extLst>
                </a:gridCol>
              </a:tblGrid>
              <a:tr h="926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Model</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nl-NL" dirty="0"/>
                    </a:p>
                  </a:txBody>
                  <a:tcPr anchor="ctr"/>
                </a:tc>
                <a:tc>
                  <a:txBody>
                    <a:bodyPr/>
                    <a:lstStyle/>
                    <a:p>
                      <a:pPr algn="ctr"/>
                      <a:r>
                        <a:rPr lang="nl-NL" dirty="0"/>
                        <a:t>Accuracy</a:t>
                      </a:r>
                    </a:p>
                  </a:txBody>
                  <a:tcPr anchor="ctr"/>
                </a:tc>
                <a:tc>
                  <a:txBody>
                    <a:bodyPr/>
                    <a:lstStyle/>
                    <a:p>
                      <a:pPr algn="ctr"/>
                      <a:r>
                        <a:rPr lang="nl-NL" dirty="0"/>
                        <a:t>Jaccard</a:t>
                      </a:r>
                    </a:p>
                  </a:txBody>
                  <a:tcPr anchor="ctr"/>
                </a:tc>
                <a:tc>
                  <a:txBody>
                    <a:bodyPr/>
                    <a:lstStyle/>
                    <a:p>
                      <a:pPr algn="ctr"/>
                      <a:r>
                        <a:rPr lang="nl-NL" dirty="0"/>
                        <a:t>F1</a:t>
                      </a:r>
                    </a:p>
                  </a:txBody>
                  <a:tcPr anchor="ctr"/>
                </a:tc>
                <a:extLst>
                  <a:ext uri="{0D108BD9-81ED-4DB2-BD59-A6C34878D82A}">
                    <a16:rowId xmlns:a16="http://schemas.microsoft.com/office/drawing/2014/main" val="3698390823"/>
                  </a:ext>
                </a:extLst>
              </a:tr>
              <a:tr h="648679">
                <a:tc>
                  <a:txBody>
                    <a:bodyPr/>
                    <a:lstStyle/>
                    <a:p>
                      <a:pPr algn="ctr"/>
                      <a:r>
                        <a:rPr lang="nl-NL" sz="1800" b="1" kern="1200" dirty="0">
                          <a:solidFill>
                            <a:schemeClr val="lt1"/>
                          </a:solidFill>
                          <a:effectLst/>
                          <a:latin typeface="Calibri" panose="020F0502020204030204" pitchFamily="34" charset="0"/>
                          <a:cs typeface="Times New Roman" panose="02020603050405020304" pitchFamily="18" charset="0"/>
                        </a:rPr>
                        <a:t>KNN</a:t>
                      </a:r>
                    </a:p>
                  </a:txBody>
                  <a:tcPr anchor="ctr">
                    <a:solidFill>
                      <a:schemeClr val="accent1"/>
                    </a:solidFill>
                  </a:tcPr>
                </a:tc>
                <a:tc>
                  <a:txBody>
                    <a:bodyPr/>
                    <a:lstStyle/>
                    <a:p>
                      <a:pPr algn="ctr"/>
                      <a:r>
                        <a:rPr lang="nl-NL" dirty="0">
                          <a:solidFill>
                            <a:schemeClr val="bg1"/>
                          </a:solidFill>
                        </a:rPr>
                        <a:t>0.51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effectLst/>
                        </a:rPr>
                        <a:t>0.37</a:t>
                      </a:r>
                      <a:endParaRPr lang="nl-N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nl-NL" dirty="0">
                        <a:solidFill>
                          <a:schemeClr val="bg1"/>
                        </a:solidFill>
                      </a:endParaRPr>
                    </a:p>
                  </a:txBody>
                  <a:tcPr anchor="ctr"/>
                </a:tc>
                <a:tc>
                  <a:txBody>
                    <a:bodyPr/>
                    <a:lstStyle/>
                    <a:p>
                      <a:pPr algn="ctr"/>
                      <a:r>
                        <a:rPr lang="nl-NL" dirty="0">
                          <a:solidFill>
                            <a:schemeClr val="bg1"/>
                          </a:solidFill>
                        </a:rPr>
                        <a:t>0.51</a:t>
                      </a:r>
                    </a:p>
                  </a:txBody>
                  <a:tcPr anchor="ctr"/>
                </a:tc>
                <a:extLst>
                  <a:ext uri="{0D108BD9-81ED-4DB2-BD59-A6C34878D82A}">
                    <a16:rowId xmlns:a16="http://schemas.microsoft.com/office/drawing/2014/main" val="36444449"/>
                  </a:ext>
                </a:extLst>
              </a:tr>
              <a:tr h="467875">
                <a:tc>
                  <a:txBody>
                    <a:bodyPr/>
                    <a:lstStyle/>
                    <a:p>
                      <a:pPr algn="ctr"/>
                      <a:r>
                        <a:rPr lang="nl-NL" sz="1800" b="1" kern="1200" dirty="0">
                          <a:solidFill>
                            <a:schemeClr val="lt1"/>
                          </a:solidFill>
                          <a:effectLst/>
                          <a:latin typeface="Calibri" panose="020F0502020204030204" pitchFamily="34" charset="0"/>
                          <a:cs typeface="Times New Roman" panose="02020603050405020304" pitchFamily="18" charset="0"/>
                        </a:rPr>
                        <a:t>Decision Tree</a:t>
                      </a:r>
                    </a:p>
                  </a:txBody>
                  <a:tcPr anchor="ctr">
                    <a:solidFill>
                      <a:schemeClr val="accent1"/>
                    </a:solidFill>
                  </a:tcPr>
                </a:tc>
                <a:tc>
                  <a:txBody>
                    <a:bodyPr/>
                    <a:lstStyle/>
                    <a:p>
                      <a:pPr algn="ctr"/>
                      <a:r>
                        <a:rPr lang="nl-NL" dirty="0">
                          <a:solidFill>
                            <a:schemeClr val="bg1"/>
                          </a:solidFill>
                        </a:rPr>
                        <a:t>0.52</a:t>
                      </a:r>
                    </a:p>
                  </a:txBody>
                  <a:tcPr anchor="ctr"/>
                </a:tc>
                <a:tc>
                  <a:txBody>
                    <a:bodyPr/>
                    <a:lstStyle/>
                    <a:p>
                      <a:pPr algn="ctr"/>
                      <a:r>
                        <a:rPr lang="nl-NL" dirty="0">
                          <a:solidFill>
                            <a:schemeClr val="bg1"/>
                          </a:solidFill>
                        </a:rPr>
                        <a:t>0.46</a:t>
                      </a:r>
                    </a:p>
                  </a:txBody>
                  <a:tcPr anchor="ctr"/>
                </a:tc>
                <a:tc>
                  <a:txBody>
                    <a:bodyPr/>
                    <a:lstStyle/>
                    <a:p>
                      <a:pPr algn="ctr"/>
                      <a:r>
                        <a:rPr lang="nl-NL" dirty="0">
                          <a:solidFill>
                            <a:schemeClr val="bg1"/>
                          </a:solidFill>
                        </a:rPr>
                        <a:t>0.47</a:t>
                      </a:r>
                    </a:p>
                  </a:txBody>
                  <a:tcPr anchor="ctr"/>
                </a:tc>
                <a:extLst>
                  <a:ext uri="{0D108BD9-81ED-4DB2-BD59-A6C34878D82A}">
                    <a16:rowId xmlns:a16="http://schemas.microsoft.com/office/drawing/2014/main" val="2318581154"/>
                  </a:ext>
                </a:extLst>
              </a:tr>
              <a:tr h="494130">
                <a:tc>
                  <a:txBody>
                    <a:bodyPr/>
                    <a:lstStyle/>
                    <a:p>
                      <a:pPr algn="ctr"/>
                      <a:r>
                        <a:rPr lang="nl-NL" sz="1800" b="1" kern="1200" dirty="0">
                          <a:solidFill>
                            <a:schemeClr val="lt1"/>
                          </a:solidFill>
                          <a:effectLst/>
                          <a:latin typeface="Calibri" panose="020F0502020204030204" pitchFamily="34" charset="0"/>
                          <a:cs typeface="Times New Roman" panose="02020603050405020304" pitchFamily="18" charset="0"/>
                        </a:rPr>
                        <a:t>SVM</a:t>
                      </a:r>
                    </a:p>
                  </a:txBody>
                  <a:tcPr anchor="ctr">
                    <a:solidFill>
                      <a:schemeClr val="accent1"/>
                    </a:solidFill>
                  </a:tcPr>
                </a:tc>
                <a:tc>
                  <a:txBody>
                    <a:bodyPr/>
                    <a:lstStyle/>
                    <a:p>
                      <a:pPr algn="ctr"/>
                      <a:r>
                        <a:rPr lang="nl-NL" dirty="0">
                          <a:solidFill>
                            <a:schemeClr val="bg1"/>
                          </a:solidFill>
                        </a:rPr>
                        <a:t>0.52</a:t>
                      </a:r>
                    </a:p>
                  </a:txBody>
                  <a:tcPr anchor="ctr"/>
                </a:tc>
                <a:tc>
                  <a:txBody>
                    <a:bodyPr/>
                    <a:lstStyle/>
                    <a:p>
                      <a:pPr algn="ctr"/>
                      <a:r>
                        <a:rPr lang="nl-NL" dirty="0">
                          <a:solidFill>
                            <a:schemeClr val="bg1"/>
                          </a:solidFill>
                        </a:rPr>
                        <a:t>0.46</a:t>
                      </a:r>
                    </a:p>
                  </a:txBody>
                  <a:tcPr anchor="ctr"/>
                </a:tc>
                <a:tc>
                  <a:txBody>
                    <a:bodyPr/>
                    <a:lstStyle/>
                    <a:p>
                      <a:pPr algn="ctr"/>
                      <a:r>
                        <a:rPr lang="nl-NL" dirty="0">
                          <a:solidFill>
                            <a:schemeClr val="bg1"/>
                          </a:solidFill>
                        </a:rPr>
                        <a:t>0.47</a:t>
                      </a:r>
                    </a:p>
                  </a:txBody>
                  <a:tcPr anchor="ctr"/>
                </a:tc>
                <a:extLst>
                  <a:ext uri="{0D108BD9-81ED-4DB2-BD59-A6C34878D82A}">
                    <a16:rowId xmlns:a16="http://schemas.microsoft.com/office/drawing/2014/main" val="3052141181"/>
                  </a:ext>
                </a:extLst>
              </a:tr>
              <a:tr h="648679">
                <a:tc>
                  <a:txBody>
                    <a:bodyPr/>
                    <a:lstStyle/>
                    <a:p>
                      <a:pPr algn="ctr"/>
                      <a:r>
                        <a:rPr lang="nl-NL" sz="1800" b="1" kern="1200" dirty="0">
                          <a:solidFill>
                            <a:schemeClr val="lt1"/>
                          </a:solidFill>
                          <a:effectLst/>
                          <a:latin typeface="Calibri" panose="020F0502020204030204" pitchFamily="34" charset="0"/>
                          <a:cs typeface="Times New Roman" panose="02020603050405020304" pitchFamily="18" charset="0"/>
                        </a:rPr>
                        <a:t>Logistic Regression</a:t>
                      </a:r>
                    </a:p>
                  </a:txBody>
                  <a:tcPr anchor="ctr">
                    <a:solidFill>
                      <a:schemeClr val="accent1"/>
                    </a:solidFill>
                  </a:tcPr>
                </a:tc>
                <a:tc>
                  <a:txBody>
                    <a:bodyPr/>
                    <a:lstStyle/>
                    <a:p>
                      <a:pPr algn="ctr"/>
                      <a:r>
                        <a:rPr lang="nl-NL" dirty="0">
                          <a:solidFill>
                            <a:schemeClr val="bg1"/>
                          </a:solidFill>
                        </a:rPr>
                        <a:t>0.52</a:t>
                      </a:r>
                    </a:p>
                  </a:txBody>
                  <a:tcPr anchor="ctr"/>
                </a:tc>
                <a:tc>
                  <a:txBody>
                    <a:bodyPr/>
                    <a:lstStyle/>
                    <a:p>
                      <a:pPr algn="ctr"/>
                      <a:r>
                        <a:rPr lang="nl-NL" dirty="0">
                          <a:solidFill>
                            <a:schemeClr val="bg1"/>
                          </a:solidFill>
                        </a:rPr>
                        <a:t>0.24</a:t>
                      </a:r>
                    </a:p>
                  </a:txBody>
                  <a:tcPr anchor="ctr"/>
                </a:tc>
                <a:tc>
                  <a:txBody>
                    <a:bodyPr/>
                    <a:lstStyle/>
                    <a:p>
                      <a:pPr algn="ctr"/>
                      <a:r>
                        <a:rPr lang="nl-NL" dirty="0">
                          <a:solidFill>
                            <a:schemeClr val="bg1"/>
                          </a:solidFill>
                        </a:rPr>
                        <a:t>0.49</a:t>
                      </a:r>
                    </a:p>
                  </a:txBody>
                  <a:tcPr anchor="ctr"/>
                </a:tc>
                <a:extLst>
                  <a:ext uri="{0D108BD9-81ED-4DB2-BD59-A6C34878D82A}">
                    <a16:rowId xmlns:a16="http://schemas.microsoft.com/office/drawing/2014/main" val="2209687354"/>
                  </a:ext>
                </a:extLst>
              </a:tr>
              <a:tr h="648679">
                <a:tc>
                  <a:txBody>
                    <a:bodyPr/>
                    <a:lstStyle/>
                    <a:p>
                      <a:pPr algn="ctr"/>
                      <a:r>
                        <a:rPr lang="nl-NL" sz="1800" b="1" kern="1200" dirty="0">
                          <a:solidFill>
                            <a:schemeClr val="lt1"/>
                          </a:solidFill>
                          <a:effectLst/>
                          <a:latin typeface="Calibri" panose="020F0502020204030204" pitchFamily="34" charset="0"/>
                          <a:cs typeface="Times New Roman" panose="02020603050405020304" pitchFamily="18" charset="0"/>
                        </a:rPr>
                        <a:t>Random Forest</a:t>
                      </a:r>
                    </a:p>
                  </a:txBody>
                  <a:tcPr anchor="ctr">
                    <a:solidFill>
                      <a:schemeClr val="accent1"/>
                    </a:solidFill>
                  </a:tcPr>
                </a:tc>
                <a:tc>
                  <a:txBody>
                    <a:bodyPr/>
                    <a:lstStyle/>
                    <a:p>
                      <a:pPr algn="ctr"/>
                      <a:r>
                        <a:rPr lang="nl-NL" dirty="0">
                          <a:solidFill>
                            <a:schemeClr val="bg1"/>
                          </a:solidFill>
                        </a:rPr>
                        <a:t>0.52</a:t>
                      </a:r>
                    </a:p>
                  </a:txBody>
                  <a:tcPr anchor="ctr"/>
                </a:tc>
                <a:tc>
                  <a:txBody>
                    <a:bodyPr/>
                    <a:lstStyle/>
                    <a:p>
                      <a:pPr algn="ctr"/>
                      <a:r>
                        <a:rPr lang="nl-NL" dirty="0">
                          <a:solidFill>
                            <a:schemeClr val="bg1"/>
                          </a:solidFill>
                        </a:rPr>
                        <a:t>0.46</a:t>
                      </a:r>
                    </a:p>
                  </a:txBody>
                  <a:tcPr anchor="ctr"/>
                </a:tc>
                <a:tc>
                  <a:txBody>
                    <a:bodyPr/>
                    <a:lstStyle/>
                    <a:p>
                      <a:pPr algn="ctr"/>
                      <a:r>
                        <a:rPr lang="nl-NL" dirty="0">
                          <a:solidFill>
                            <a:schemeClr val="bg1"/>
                          </a:solidFill>
                        </a:rPr>
                        <a:t>0.47</a:t>
                      </a:r>
                    </a:p>
                  </a:txBody>
                  <a:tcPr anchor="ctr"/>
                </a:tc>
                <a:extLst>
                  <a:ext uri="{0D108BD9-81ED-4DB2-BD59-A6C34878D82A}">
                    <a16:rowId xmlns:a16="http://schemas.microsoft.com/office/drawing/2014/main" val="410941458"/>
                  </a:ext>
                </a:extLst>
              </a:tr>
            </a:tbl>
          </a:graphicData>
        </a:graphic>
      </p:graphicFrame>
    </p:spTree>
    <p:extLst>
      <p:ext uri="{BB962C8B-B14F-4D97-AF65-F5344CB8AC3E}">
        <p14:creationId xmlns:p14="http://schemas.microsoft.com/office/powerpoint/2010/main" val="368262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9D59DC-4976-44F1-846A-D5B104265452}"/>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en-US" kern="1200" dirty="0">
                <a:solidFill>
                  <a:srgbClr val="FFFFFF"/>
                </a:solidFill>
                <a:latin typeface="Arial" panose="020B0604020202020204" pitchFamily="34" charset="0"/>
                <a:cs typeface="Arial" panose="020B0604020202020204" pitchFamily="34" charset="0"/>
              </a:rPr>
              <a:t>Introduction</a:t>
            </a:r>
          </a:p>
        </p:txBody>
      </p:sp>
      <p:sp>
        <p:nvSpPr>
          <p:cNvPr id="5" name="TextBox 4">
            <a:extLst>
              <a:ext uri="{FF2B5EF4-FFF2-40B4-BE49-F238E27FC236}">
                <a16:creationId xmlns:a16="http://schemas.microsoft.com/office/drawing/2014/main" id="{E5A1ED1B-1047-4375-BD52-E7B79EE82D21}"/>
              </a:ext>
            </a:extLst>
          </p:cNvPr>
          <p:cNvSpPr txBox="1"/>
          <p:nvPr/>
        </p:nvSpPr>
        <p:spPr>
          <a:xfrm>
            <a:off x="838106" y="1565401"/>
            <a:ext cx="10515598" cy="4154361"/>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Seattle City road accidents</a:t>
            </a:r>
          </a:p>
          <a:p>
            <a:pPr marL="28575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Build predictive model to reduce road accidents in Seattle</a:t>
            </a:r>
          </a:p>
          <a:p>
            <a:pPr marL="57150" indent="-228600" defTabSz="914400">
              <a:lnSpc>
                <a:spcPct val="90000"/>
              </a:lnSpc>
              <a:spcAft>
                <a:spcPts val="600"/>
              </a:spcAft>
              <a:buFont typeface="Arial" panose="020B0604020202020204" pitchFamily="34" charset="0"/>
              <a:buChar char="•"/>
            </a:pPr>
            <a:endParaRPr lang="en-US" sz="2000" dirty="0">
              <a:solidFill>
                <a:srgbClr val="FFFFFF"/>
              </a:solidFill>
              <a:latin typeface="Arial" panose="020B0604020202020204" pitchFamily="34" charset="0"/>
              <a:cs typeface="Arial" panose="020B0604020202020204" pitchFamily="34" charset="0"/>
            </a:endParaRPr>
          </a:p>
          <a:p>
            <a:pPr marL="5715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Success Criteria</a:t>
            </a:r>
          </a:p>
          <a:p>
            <a:pPr marL="8572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Inform traffic about road accidents possibilities.</a:t>
            </a:r>
          </a:p>
          <a:p>
            <a:pPr marL="285750" indent="-228600" defTabSz="914400">
              <a:lnSpc>
                <a:spcPct val="90000"/>
              </a:lnSpc>
              <a:spcAft>
                <a:spcPts val="600"/>
              </a:spcAft>
              <a:buFont typeface="Arial" panose="020B0604020202020204" pitchFamily="34" charset="0"/>
              <a:buChar char="•"/>
            </a:pPr>
            <a:endParaRPr lang="en-US" sz="2000" dirty="0">
              <a:solidFill>
                <a:srgbClr val="FFFFFF"/>
              </a:solidFill>
            </a:endParaRPr>
          </a:p>
          <a:p>
            <a:pPr marL="285750" indent="-228600" defTabSz="914400">
              <a:lnSpc>
                <a:spcPct val="90000"/>
              </a:lnSpc>
              <a:spcAft>
                <a:spcPts val="600"/>
              </a:spcAft>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1663728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BD7CED-298D-45DF-ACBB-2A8118E45322}"/>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en-US" kern="1200" dirty="0">
                <a:solidFill>
                  <a:srgbClr val="FFFFFF"/>
                </a:solidFill>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D14B6CC8-7A8A-42AE-969B-7B9D1930485A}"/>
              </a:ext>
            </a:extLst>
          </p:cNvPr>
          <p:cNvSpPr txBox="1"/>
          <p:nvPr/>
        </p:nvSpPr>
        <p:spPr>
          <a:xfrm>
            <a:off x="833002" y="1690688"/>
            <a:ext cx="10515598" cy="4154361"/>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Data provided was not sufficient for model prediction.</a:t>
            </a:r>
          </a:p>
          <a:p>
            <a:pPr marL="28575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Seattle traffic management should gather more data with severity skewed towards the more serious accidents to find contributing factors involved and alert traffic of accident possibilities.</a:t>
            </a:r>
          </a:p>
          <a:p>
            <a:pPr marL="28575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Observations:</a:t>
            </a: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Angles, Rear end and Left turn causes more injury collisions.</a:t>
            </a: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Parked cars are more prone towards property damage.</a:t>
            </a: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Left turn is riskier than right turn. </a:t>
            </a: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Injury occurred more for pedestrian and cyclist than the property damage.</a:t>
            </a: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Most of the road accidents happens in clear weather. However, caution should be taken during bad weather condition.</a:t>
            </a: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Most of the road accidents happens during day light.</a:t>
            </a:r>
          </a:p>
          <a:p>
            <a:pPr marL="742950" lvl="1" indent="-228600" defTabSz="914400">
              <a:lnSpc>
                <a:spcPct val="90000"/>
              </a:lnSpc>
              <a:spcAft>
                <a:spcPts val="600"/>
              </a:spcAft>
              <a:buFont typeface="Arial" panose="020B0604020202020204" pitchFamily="34" charset="0"/>
              <a:buChar char="•"/>
            </a:pPr>
            <a:endParaRPr lang="en-US" sz="2000" dirty="0">
              <a:solidFill>
                <a:srgbClr val="FFFFFF"/>
              </a:solidFill>
              <a:latin typeface="Arial" panose="020B0604020202020204" pitchFamily="34" charset="0"/>
              <a:cs typeface="Arial" panose="020B0604020202020204" pitchFamily="34" charset="0"/>
            </a:endParaRPr>
          </a:p>
          <a:p>
            <a:pPr marL="285750" indent="-228600" defTabSz="914400">
              <a:lnSpc>
                <a:spcPct val="90000"/>
              </a:lnSpc>
              <a:spcAft>
                <a:spcPts val="600"/>
              </a:spcAft>
              <a:buFont typeface="Arial" panose="020B0604020202020204" pitchFamily="34" charset="0"/>
              <a:buChar char="•"/>
            </a:pPr>
            <a:endParaRPr lang="en-US" sz="20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772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529A55-B466-40C9-9E1E-C40C0E99EE5B}"/>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en-US" kern="1200" dirty="0">
                <a:solidFill>
                  <a:srgbClr val="FFFFFF"/>
                </a:solidFill>
                <a:latin typeface="Arial" panose="020B0604020202020204" pitchFamily="34" charset="0"/>
                <a:cs typeface="Arial" panose="020B0604020202020204" pitchFamily="34" charset="0"/>
              </a:rPr>
              <a:t>Data Understanding </a:t>
            </a:r>
          </a:p>
        </p:txBody>
      </p:sp>
      <p:sp>
        <p:nvSpPr>
          <p:cNvPr id="3" name="TextBox 2">
            <a:extLst>
              <a:ext uri="{FF2B5EF4-FFF2-40B4-BE49-F238E27FC236}">
                <a16:creationId xmlns:a16="http://schemas.microsoft.com/office/drawing/2014/main" id="{3DA5E67C-E1A4-45D1-A453-DBCDA44C3733}"/>
              </a:ext>
            </a:extLst>
          </p:cNvPr>
          <p:cNvSpPr txBox="1"/>
          <p:nvPr/>
        </p:nvSpPr>
        <p:spPr>
          <a:xfrm>
            <a:off x="635578" y="1690688"/>
            <a:ext cx="10515598" cy="4154361"/>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Data:</a:t>
            </a:r>
          </a:p>
          <a:p>
            <a:pPr marL="91440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Accident severity – Property Damage and Injury collision</a:t>
            </a:r>
          </a:p>
          <a:p>
            <a:pPr marL="91440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Causes and other factors – Total 37 features available such as Weather, Light Condition, Road condition, Collision Type, </a:t>
            </a:r>
            <a:r>
              <a:rPr lang="en-US" sz="2000" dirty="0" err="1">
                <a:solidFill>
                  <a:srgbClr val="FFFFFF"/>
                </a:solidFill>
                <a:latin typeface="Arial" panose="020B0604020202020204" pitchFamily="34" charset="0"/>
                <a:cs typeface="Arial" panose="020B0604020202020204" pitchFamily="34" charset="0"/>
              </a:rPr>
              <a:t>etc</a:t>
            </a:r>
            <a:endParaRPr lang="en-US" sz="2000" dirty="0">
              <a:solidFill>
                <a:srgbClr val="FFFFFF"/>
              </a:solidFill>
              <a:latin typeface="Arial" panose="020B0604020202020204" pitchFamily="34" charset="0"/>
              <a:cs typeface="Arial" panose="020B0604020202020204" pitchFamily="34" charset="0"/>
            </a:endParaRPr>
          </a:p>
          <a:p>
            <a:pPr marL="45720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Data provided by:</a:t>
            </a:r>
          </a:p>
          <a:p>
            <a:pPr marL="91440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SDOT Traffic Management </a:t>
            </a:r>
          </a:p>
          <a:p>
            <a:pPr marL="45720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Data information</a:t>
            </a:r>
          </a:p>
          <a:p>
            <a:pPr marL="91440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194673 rows × 38 columns</a:t>
            </a:r>
          </a:p>
          <a:p>
            <a:pPr marL="91440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Lot of missing or incorrect data entries</a:t>
            </a:r>
          </a:p>
          <a:p>
            <a:pPr marL="285750" indent="-228600" defTabSz="914400">
              <a:lnSpc>
                <a:spcPct val="90000"/>
              </a:lnSpc>
              <a:spcAft>
                <a:spcPts val="600"/>
              </a:spcAft>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40110602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498685-257B-45E2-A7A9-5B6B53C7DDA8}"/>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en-US" kern="1200" dirty="0">
                <a:solidFill>
                  <a:srgbClr val="FFFFFF"/>
                </a:solidFill>
                <a:latin typeface="Arial" panose="020B0604020202020204" pitchFamily="34" charset="0"/>
                <a:cs typeface="Arial" panose="020B0604020202020204" pitchFamily="34" charset="0"/>
              </a:rPr>
              <a:t>Tools, Language, Libraries used</a:t>
            </a:r>
          </a:p>
        </p:txBody>
      </p:sp>
      <p:sp>
        <p:nvSpPr>
          <p:cNvPr id="3" name="TextBox 2">
            <a:extLst>
              <a:ext uri="{FF2B5EF4-FFF2-40B4-BE49-F238E27FC236}">
                <a16:creationId xmlns:a16="http://schemas.microsoft.com/office/drawing/2014/main" id="{4925DDDB-7705-466D-988D-39FE1FA4DB69}"/>
              </a:ext>
            </a:extLst>
          </p:cNvPr>
          <p:cNvSpPr txBox="1"/>
          <p:nvPr/>
        </p:nvSpPr>
        <p:spPr>
          <a:xfrm>
            <a:off x="833002" y="1690688"/>
            <a:ext cx="10515598" cy="4154361"/>
          </a:xfrm>
          <a:prstGeom prst="rect">
            <a:avLst/>
          </a:prstGeom>
        </p:spPr>
        <p:txBody>
          <a:bodyPr vert="horz" lIns="91440" tIns="45720" rIns="91440" bIns="45720" rtlCol="0">
            <a:normAutofit fontScale="92500" lnSpcReduction="20000"/>
          </a:bodyPr>
          <a:lstStyle/>
          <a:p>
            <a:pPr marL="28575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IBM Cloud Watson Studio – </a:t>
            </a:r>
            <a:r>
              <a:rPr lang="en-US" sz="2000" dirty="0" err="1">
                <a:solidFill>
                  <a:srgbClr val="FFFFFF"/>
                </a:solidFill>
                <a:latin typeface="Arial" panose="020B0604020202020204" pitchFamily="34" charset="0"/>
                <a:cs typeface="Arial" panose="020B0604020202020204" pitchFamily="34" charset="0"/>
              </a:rPr>
              <a:t>Jupyter</a:t>
            </a:r>
            <a:r>
              <a:rPr lang="en-US" sz="2000" dirty="0">
                <a:solidFill>
                  <a:srgbClr val="FFFFFF"/>
                </a:solidFill>
                <a:latin typeface="Arial" panose="020B0604020202020204" pitchFamily="34" charset="0"/>
                <a:cs typeface="Arial" panose="020B0604020202020204" pitchFamily="34" charset="0"/>
              </a:rPr>
              <a:t> Notebook</a:t>
            </a:r>
          </a:p>
          <a:p>
            <a:pPr marL="28575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Python Language</a:t>
            </a:r>
          </a:p>
          <a:p>
            <a:pPr marL="285750"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Libraries – </a:t>
            </a: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Pandas</a:t>
            </a:r>
          </a:p>
          <a:p>
            <a:pPr marL="742950" lvl="1" indent="-228600" defTabSz="914400">
              <a:lnSpc>
                <a:spcPct val="90000"/>
              </a:lnSpc>
              <a:spcAft>
                <a:spcPts val="600"/>
              </a:spcAft>
              <a:buFont typeface="Arial" panose="020B0604020202020204" pitchFamily="34" charset="0"/>
              <a:buChar char="•"/>
            </a:pPr>
            <a:r>
              <a:rPr lang="en-US" sz="2000" dirty="0" err="1">
                <a:solidFill>
                  <a:srgbClr val="FFFFFF"/>
                </a:solidFill>
                <a:latin typeface="Arial" panose="020B0604020202020204" pitchFamily="34" charset="0"/>
                <a:cs typeface="Arial" panose="020B0604020202020204" pitchFamily="34" charset="0"/>
              </a:rPr>
              <a:t>Numpy</a:t>
            </a:r>
            <a:endParaRPr lang="en-US" sz="2000" dirty="0">
              <a:solidFill>
                <a:srgbClr val="FFFFFF"/>
              </a:solidFill>
              <a:latin typeface="Arial" panose="020B0604020202020204" pitchFamily="34" charset="0"/>
              <a:cs typeface="Arial" panose="020B0604020202020204" pitchFamily="34" charset="0"/>
            </a:endParaRP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Matplotlib</a:t>
            </a:r>
          </a:p>
          <a:p>
            <a:pPr marL="742950" lvl="1" indent="-228600" defTabSz="914400">
              <a:lnSpc>
                <a:spcPct val="90000"/>
              </a:lnSpc>
              <a:spcAft>
                <a:spcPts val="600"/>
              </a:spcAft>
              <a:buFont typeface="Arial" panose="020B0604020202020204" pitchFamily="34" charset="0"/>
              <a:buChar char="•"/>
            </a:pPr>
            <a:r>
              <a:rPr lang="en-US" sz="2000" dirty="0" err="1">
                <a:solidFill>
                  <a:srgbClr val="FFFFFF"/>
                </a:solidFill>
                <a:latin typeface="Arial" panose="020B0604020202020204" pitchFamily="34" charset="0"/>
                <a:cs typeface="Arial" panose="020B0604020202020204" pitchFamily="34" charset="0"/>
              </a:rPr>
              <a:t>Scikit</a:t>
            </a:r>
            <a:r>
              <a:rPr lang="en-US" sz="2000" dirty="0">
                <a:solidFill>
                  <a:srgbClr val="FFFFFF"/>
                </a:solidFill>
                <a:latin typeface="Arial" panose="020B0604020202020204" pitchFamily="34" charset="0"/>
                <a:cs typeface="Arial" panose="020B0604020202020204" pitchFamily="34" charset="0"/>
              </a:rPr>
              <a:t> Learn</a:t>
            </a:r>
          </a:p>
          <a:p>
            <a:pPr marL="742950" lvl="1" indent="-228600" defTabSz="914400">
              <a:lnSpc>
                <a:spcPct val="90000"/>
              </a:lnSpc>
              <a:spcAft>
                <a:spcPts val="600"/>
              </a:spcAft>
              <a:buFont typeface="Arial" panose="020B0604020202020204" pitchFamily="34" charset="0"/>
              <a:buChar char="•"/>
            </a:pPr>
            <a:r>
              <a:rPr lang="en-US" sz="2000" dirty="0" err="1">
                <a:solidFill>
                  <a:srgbClr val="FFFFFF"/>
                </a:solidFill>
                <a:latin typeface="Arial" panose="020B0604020202020204" pitchFamily="34" charset="0"/>
                <a:cs typeface="Arial" panose="020B0604020202020204" pitchFamily="34" charset="0"/>
              </a:rPr>
              <a:t>Scipy</a:t>
            </a:r>
            <a:endParaRPr lang="en-US" sz="2000" dirty="0">
              <a:solidFill>
                <a:srgbClr val="FFFFFF"/>
              </a:solidFill>
              <a:latin typeface="Arial" panose="020B0604020202020204" pitchFamily="34" charset="0"/>
              <a:cs typeface="Arial" panose="020B0604020202020204" pitchFamily="34" charset="0"/>
            </a:endParaRP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Seaborn</a:t>
            </a: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IO</a:t>
            </a: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Web browser</a:t>
            </a:r>
          </a:p>
          <a:p>
            <a:pPr marL="742950" lvl="1" indent="-228600" defTabSz="914400">
              <a:lnSpc>
                <a:spcPct val="90000"/>
              </a:lnSpc>
              <a:spcAft>
                <a:spcPts val="600"/>
              </a:spcAft>
              <a:buFont typeface="Arial" panose="020B0604020202020204" pitchFamily="34" charset="0"/>
              <a:buChar char="•"/>
            </a:pPr>
            <a:r>
              <a:rPr lang="en-US" sz="2000" dirty="0" err="1">
                <a:solidFill>
                  <a:srgbClr val="FFFFFF"/>
                </a:solidFill>
                <a:latin typeface="Arial" panose="020B0604020202020204" pitchFamily="34" charset="0"/>
                <a:cs typeface="Arial" panose="020B0604020202020204" pitchFamily="34" charset="0"/>
              </a:rPr>
              <a:t>Itertools</a:t>
            </a:r>
            <a:endParaRPr lang="en-US" sz="2000" dirty="0">
              <a:solidFill>
                <a:srgbClr val="FFFFFF"/>
              </a:solidFill>
              <a:latin typeface="Arial" panose="020B0604020202020204" pitchFamily="34" charset="0"/>
              <a:cs typeface="Arial" panose="020B0604020202020204" pitchFamily="34" charset="0"/>
            </a:endParaRP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Random</a:t>
            </a:r>
          </a:p>
          <a:p>
            <a:pPr marL="74295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Folium map</a:t>
            </a:r>
          </a:p>
          <a:p>
            <a:pPr marL="285750" indent="-228600" defTabSz="914400">
              <a:lnSpc>
                <a:spcPct val="90000"/>
              </a:lnSpc>
              <a:spcAft>
                <a:spcPts val="600"/>
              </a:spcAft>
              <a:buFont typeface="Arial" panose="020B0604020202020204" pitchFamily="34" charset="0"/>
              <a:buChar char="•"/>
            </a:pPr>
            <a:endParaRPr lang="en-US" sz="1400" dirty="0">
              <a:solidFill>
                <a:srgbClr val="FFFFFF"/>
              </a:solidFill>
            </a:endParaRPr>
          </a:p>
        </p:txBody>
      </p:sp>
    </p:spTree>
    <p:extLst>
      <p:ext uri="{BB962C8B-B14F-4D97-AF65-F5344CB8AC3E}">
        <p14:creationId xmlns:p14="http://schemas.microsoft.com/office/powerpoint/2010/main" val="35309147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552B5E-CCA4-42A5-A5C7-36B408A4E752}"/>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en-US" kern="1200" dirty="0">
                <a:solidFill>
                  <a:srgbClr val="FFFFFF"/>
                </a:solidFill>
                <a:latin typeface="Arial" panose="020B0604020202020204" pitchFamily="34" charset="0"/>
                <a:cs typeface="Arial" panose="020B0604020202020204" pitchFamily="34" charset="0"/>
              </a:rPr>
              <a:t>Data Cleaning</a:t>
            </a:r>
          </a:p>
        </p:txBody>
      </p:sp>
      <p:sp>
        <p:nvSpPr>
          <p:cNvPr id="3" name="TextBox 2">
            <a:extLst>
              <a:ext uri="{FF2B5EF4-FFF2-40B4-BE49-F238E27FC236}">
                <a16:creationId xmlns:a16="http://schemas.microsoft.com/office/drawing/2014/main" id="{6F60C370-45CD-431E-9CBD-4060D7B0ABB4}"/>
              </a:ext>
            </a:extLst>
          </p:cNvPr>
          <p:cNvSpPr txBox="1"/>
          <p:nvPr/>
        </p:nvSpPr>
        <p:spPr>
          <a:xfrm>
            <a:off x="116034" y="1690688"/>
            <a:ext cx="10515598" cy="4154361"/>
          </a:xfrm>
          <a:prstGeom prst="rect">
            <a:avLst/>
          </a:prstGeom>
        </p:spPr>
        <p:txBody>
          <a:bodyPr vert="horz" lIns="91440" tIns="45720" rIns="91440" bIns="45720" rtlCol="0">
            <a:normAutofit/>
          </a:bodyPr>
          <a:lstStyle/>
          <a:p>
            <a:pPr marL="91440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Drop unwanted features from the data set.</a:t>
            </a:r>
          </a:p>
          <a:p>
            <a:pPr marL="91440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Find out missing data count for each feature.</a:t>
            </a:r>
          </a:p>
          <a:p>
            <a:pPr marL="91440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Drop rows having values equal to ‘Other’ an ‘Unknown’ from WEATHER, ROADCOND, LIGHTCOND, JUNCTIONTYPE, COLLISIONTYPE features.</a:t>
            </a:r>
          </a:p>
          <a:p>
            <a:pPr marL="91440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Drop value equal to ‘Dark - Unknown Lighting’ in LIGHTCOND as it is unknown.</a:t>
            </a:r>
          </a:p>
          <a:p>
            <a:pPr marL="91440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Replace ‘Y’ by ‘1’ and ‘N’ or ‘nan’(not a number) value by ‘0’ in UNDERINFL, INATTENTIONIND, SPEEDING.</a:t>
            </a:r>
          </a:p>
          <a:p>
            <a:pPr marL="914400" lvl="1" indent="-228600" defTabSz="914400">
              <a:lnSpc>
                <a:spcPct val="90000"/>
              </a:lnSpc>
              <a:spcAft>
                <a:spcPts val="600"/>
              </a:spcAft>
              <a:buFont typeface="Arial" panose="020B0604020202020204" pitchFamily="34" charset="0"/>
              <a:buChar char="•"/>
            </a:pPr>
            <a:r>
              <a:rPr lang="en-US" sz="2000" dirty="0">
                <a:solidFill>
                  <a:srgbClr val="FFFFFF"/>
                </a:solidFill>
                <a:latin typeface="Arial" panose="020B0604020202020204" pitchFamily="34" charset="0"/>
                <a:cs typeface="Arial" panose="020B0604020202020204" pitchFamily="34" charset="0"/>
              </a:rPr>
              <a:t>Merge ‘Dark - No Street Lights’ value with ‘Dark - Street Lights Off’ value in LIGHTCOND feature as both values are similar.</a:t>
            </a:r>
          </a:p>
          <a:p>
            <a:pPr marL="914400" lvl="1" indent="-228600" defTabSz="914400">
              <a:lnSpc>
                <a:spcPct val="90000"/>
              </a:lnSpc>
              <a:spcAft>
                <a:spcPts val="600"/>
              </a:spcAft>
              <a:buFont typeface="Arial" panose="020B0604020202020204" pitchFamily="34" charset="0"/>
              <a:buChar char="•"/>
            </a:pPr>
            <a:r>
              <a:rPr lang="en-US" sz="2000" dirty="0">
                <a:solidFill>
                  <a:srgbClr val="FFFFFF"/>
                </a:solidFill>
              </a:rPr>
              <a:t>Use </a:t>
            </a:r>
            <a:r>
              <a:rPr lang="en-US" sz="2000" dirty="0" err="1">
                <a:solidFill>
                  <a:srgbClr val="FFFFFF"/>
                </a:solidFill>
              </a:rPr>
              <a:t>Randomundersampler</a:t>
            </a:r>
            <a:r>
              <a:rPr lang="en-US" sz="2000" dirty="0">
                <a:solidFill>
                  <a:srgbClr val="FFFFFF"/>
                </a:solidFill>
              </a:rPr>
              <a:t> resampling technique to balance the SEVERITY CODE</a:t>
            </a:r>
          </a:p>
          <a:p>
            <a:pPr marL="685800" lvl="1" defTabSz="914400">
              <a:lnSpc>
                <a:spcPct val="90000"/>
              </a:lnSpc>
              <a:spcAft>
                <a:spcPts val="600"/>
              </a:spcAft>
            </a:pPr>
            <a:endParaRPr lang="en-US" sz="2000" dirty="0">
              <a:solidFill>
                <a:srgbClr val="FFFFFF"/>
              </a:solidFill>
              <a:latin typeface="Arial" panose="020B0604020202020204" pitchFamily="34" charset="0"/>
              <a:cs typeface="Arial" panose="020B0604020202020204" pitchFamily="34" charset="0"/>
            </a:endParaRPr>
          </a:p>
          <a:p>
            <a:pPr marL="914400" lvl="1" indent="-228600" defTabSz="914400">
              <a:lnSpc>
                <a:spcPct val="90000"/>
              </a:lnSpc>
              <a:spcAft>
                <a:spcPts val="600"/>
              </a:spcAft>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408897053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4907F3-6537-43D5-A540-9AA216091A0B}"/>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kern="1200" dirty="0">
                <a:solidFill>
                  <a:schemeClr val="tx1"/>
                </a:solidFill>
                <a:latin typeface="Arial" panose="020B0604020202020204" pitchFamily="34" charset="0"/>
                <a:cs typeface="Arial" panose="020B0604020202020204" pitchFamily="34" charset="0"/>
              </a:rPr>
              <a:t>Severity and Collision Type relation</a:t>
            </a:r>
          </a:p>
        </p:txBody>
      </p:sp>
      <p:sp>
        <p:nvSpPr>
          <p:cNvPr id="7" name="TextBox 6">
            <a:extLst>
              <a:ext uri="{FF2B5EF4-FFF2-40B4-BE49-F238E27FC236}">
                <a16:creationId xmlns:a16="http://schemas.microsoft.com/office/drawing/2014/main" id="{63B35DFC-4090-4C67-835A-02F6127E2A5A}"/>
              </a:ext>
            </a:extLst>
          </p:cNvPr>
          <p:cNvSpPr txBox="1"/>
          <p:nvPr/>
        </p:nvSpPr>
        <p:spPr>
          <a:xfrm>
            <a:off x="838201" y="2062715"/>
            <a:ext cx="4936067" cy="3985155"/>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Most property damage – Parked cards</a:t>
            </a:r>
          </a:p>
          <a:p>
            <a:pPr marL="285750" indent="-228600" defTabSz="9144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Most injury collisions - Angles, Rear end, Left Turn and by Pedestrian.</a:t>
            </a:r>
          </a:p>
          <a:p>
            <a:pPr marL="285750" indent="-228600" defTabSz="9144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Less risk of property damage – Pedestrian, Cycles and Head on.</a:t>
            </a:r>
          </a:p>
          <a:p>
            <a:pPr marL="285750" indent="-228600" defTabSz="9144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Less risk of injury collision –Right Turn</a:t>
            </a:r>
          </a:p>
        </p:txBody>
      </p:sp>
      <p:pic>
        <p:nvPicPr>
          <p:cNvPr id="5" name="Picture 4">
            <a:extLst>
              <a:ext uri="{FF2B5EF4-FFF2-40B4-BE49-F238E27FC236}">
                <a16:creationId xmlns:a16="http://schemas.microsoft.com/office/drawing/2014/main" id="{A3483E31-9E49-4D7A-B0B6-32BF44A7D0A7}"/>
              </a:ext>
            </a:extLst>
          </p:cNvPr>
          <p:cNvPicPr>
            <a:picLocks noChangeAspect="1"/>
          </p:cNvPicPr>
          <p:nvPr/>
        </p:nvPicPr>
        <p:blipFill>
          <a:blip r:embed="rId2"/>
          <a:stretch>
            <a:fillRect/>
          </a:stretch>
        </p:blipFill>
        <p:spPr>
          <a:xfrm>
            <a:off x="6417733" y="2062715"/>
            <a:ext cx="5480099" cy="4347031"/>
          </a:xfrm>
          <a:prstGeom prst="rect">
            <a:avLst/>
          </a:prstGeom>
        </p:spPr>
      </p:pic>
    </p:spTree>
    <p:extLst>
      <p:ext uri="{BB962C8B-B14F-4D97-AF65-F5344CB8AC3E}">
        <p14:creationId xmlns:p14="http://schemas.microsoft.com/office/powerpoint/2010/main" val="1875380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C5B9D5-5F3A-4469-924F-2FA8172537FF}"/>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en-US" dirty="0">
                <a:latin typeface="Arial" panose="020B0604020202020204" pitchFamily="34" charset="0"/>
                <a:cs typeface="Arial" panose="020B0604020202020204" pitchFamily="34" charset="0"/>
              </a:rPr>
              <a:t>Severity and Junction Type relation</a:t>
            </a:r>
            <a:endParaRPr lang="en-US" kern="1200" dirty="0">
              <a:solidFill>
                <a:srgbClr val="FFFFFF"/>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DA605B00-A590-4452-A171-382A00662827}"/>
              </a:ext>
            </a:extLst>
          </p:cNvPr>
          <p:cNvSpPr/>
          <p:nvPr/>
        </p:nvSpPr>
        <p:spPr>
          <a:xfrm>
            <a:off x="833002" y="1949686"/>
            <a:ext cx="5025538" cy="1000274"/>
          </a:xfrm>
          <a:prstGeom prst="rect">
            <a:avLst/>
          </a:prstGeom>
        </p:spPr>
        <p:txBody>
          <a:bodyPr wrap="square">
            <a:spAutoFit/>
          </a:bodyPr>
          <a:lstStyle/>
          <a:p>
            <a:pPr marL="285750"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Most injury collisions – At intersection.</a:t>
            </a:r>
          </a:p>
          <a:p>
            <a:pPr marL="285750"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Most property damage – Mid Block not related to intersection.</a:t>
            </a:r>
          </a:p>
        </p:txBody>
      </p:sp>
      <p:pic>
        <p:nvPicPr>
          <p:cNvPr id="9" name="Picture 8">
            <a:extLst>
              <a:ext uri="{FF2B5EF4-FFF2-40B4-BE49-F238E27FC236}">
                <a16:creationId xmlns:a16="http://schemas.microsoft.com/office/drawing/2014/main" id="{F26ED471-50F6-4EFA-8A33-8898D69F1786}"/>
              </a:ext>
            </a:extLst>
          </p:cNvPr>
          <p:cNvPicPr>
            <a:picLocks noChangeAspect="1"/>
          </p:cNvPicPr>
          <p:nvPr/>
        </p:nvPicPr>
        <p:blipFill>
          <a:blip r:embed="rId2"/>
          <a:stretch>
            <a:fillRect/>
          </a:stretch>
        </p:blipFill>
        <p:spPr>
          <a:xfrm>
            <a:off x="6096000" y="1900455"/>
            <a:ext cx="5690754" cy="4404652"/>
          </a:xfrm>
          <a:prstGeom prst="rect">
            <a:avLst/>
          </a:prstGeom>
        </p:spPr>
      </p:pic>
    </p:spTree>
    <p:extLst>
      <p:ext uri="{BB962C8B-B14F-4D97-AF65-F5344CB8AC3E}">
        <p14:creationId xmlns:p14="http://schemas.microsoft.com/office/powerpoint/2010/main" val="195038663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C5B9D5-5F3A-4469-924F-2FA8172537FF}"/>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nl-NL" dirty="0">
                <a:latin typeface="Arial" panose="020B0604020202020204" pitchFamily="34" charset="0"/>
                <a:cs typeface="Arial" panose="020B0604020202020204" pitchFamily="34" charset="0"/>
              </a:rPr>
              <a:t>Severity and Address Type relation</a:t>
            </a:r>
            <a:endParaRPr lang="en-US" kern="12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DA605B00-A590-4452-A171-382A00662827}"/>
              </a:ext>
            </a:extLst>
          </p:cNvPr>
          <p:cNvSpPr/>
          <p:nvPr/>
        </p:nvSpPr>
        <p:spPr>
          <a:xfrm>
            <a:off x="833002" y="1794859"/>
            <a:ext cx="3951649" cy="707886"/>
          </a:xfrm>
          <a:prstGeom prst="rect">
            <a:avLst/>
          </a:prstGeom>
        </p:spPr>
        <p:txBody>
          <a:bodyPr wrap="square">
            <a:spAutoFit/>
          </a:bodyPr>
          <a:lstStyle/>
          <a:p>
            <a:pPr marL="285750" indent="-285750">
              <a:buFont typeface="Arial" panose="020B0604020202020204" pitchFamily="34" charset="0"/>
              <a:buChar char="•"/>
            </a:pPr>
            <a:r>
              <a:rPr lang="nl-NL" sz="2000" dirty="0">
                <a:latin typeface="Arial" panose="020B0604020202020204" pitchFamily="34" charset="0"/>
                <a:cs typeface="Arial" panose="020B0604020202020204" pitchFamily="34" charset="0"/>
              </a:rPr>
              <a:t>Similar results like Junction Type.</a:t>
            </a:r>
            <a:endParaRPr lang="en-US"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04BBC590-1DB1-46DB-802D-EC8F2B0A56B1}"/>
              </a:ext>
            </a:extLst>
          </p:cNvPr>
          <p:cNvPicPr>
            <a:picLocks noChangeAspect="1"/>
          </p:cNvPicPr>
          <p:nvPr/>
        </p:nvPicPr>
        <p:blipFill>
          <a:blip r:embed="rId2"/>
          <a:stretch>
            <a:fillRect/>
          </a:stretch>
        </p:blipFill>
        <p:spPr>
          <a:xfrm>
            <a:off x="5029200" y="1794860"/>
            <a:ext cx="6614932" cy="4839856"/>
          </a:xfrm>
          <a:prstGeom prst="rect">
            <a:avLst/>
          </a:prstGeom>
        </p:spPr>
      </p:pic>
    </p:spTree>
    <p:extLst>
      <p:ext uri="{BB962C8B-B14F-4D97-AF65-F5344CB8AC3E}">
        <p14:creationId xmlns:p14="http://schemas.microsoft.com/office/powerpoint/2010/main" val="3490263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C5B9D5-5F3A-4469-924F-2FA8172537FF}"/>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nl-NL" dirty="0">
                <a:latin typeface="Arial" panose="020B0604020202020204" pitchFamily="34" charset="0"/>
                <a:cs typeface="Arial" panose="020B0604020202020204" pitchFamily="34" charset="0"/>
              </a:rPr>
              <a:t>Severity and Road Condition relation</a:t>
            </a:r>
            <a:endParaRPr lang="en-US" kern="12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9994524-284A-4499-87A9-55D25A84A92B}"/>
              </a:ext>
            </a:extLst>
          </p:cNvPr>
          <p:cNvPicPr>
            <a:picLocks noChangeAspect="1"/>
          </p:cNvPicPr>
          <p:nvPr/>
        </p:nvPicPr>
        <p:blipFill>
          <a:blip r:embed="rId2"/>
          <a:stretch>
            <a:fillRect/>
          </a:stretch>
        </p:blipFill>
        <p:spPr>
          <a:xfrm>
            <a:off x="4986670" y="1690688"/>
            <a:ext cx="6900528" cy="4941606"/>
          </a:xfrm>
          <a:prstGeom prst="rect">
            <a:avLst/>
          </a:prstGeom>
        </p:spPr>
      </p:pic>
      <p:sp>
        <p:nvSpPr>
          <p:cNvPr id="3" name="Rectangle 2">
            <a:extLst>
              <a:ext uri="{FF2B5EF4-FFF2-40B4-BE49-F238E27FC236}">
                <a16:creationId xmlns:a16="http://schemas.microsoft.com/office/drawing/2014/main" id="{995066E2-24CF-4148-AC73-4C314C008712}"/>
              </a:ext>
            </a:extLst>
          </p:cNvPr>
          <p:cNvSpPr/>
          <p:nvPr/>
        </p:nvSpPr>
        <p:spPr>
          <a:xfrm>
            <a:off x="833002" y="1690688"/>
            <a:ext cx="4053224" cy="1015663"/>
          </a:xfrm>
          <a:prstGeom prst="rect">
            <a:avLst/>
          </a:prstGeom>
        </p:spPr>
        <p:txBody>
          <a:bodyPr wrap="square">
            <a:spAutoFit/>
          </a:bodyPr>
          <a:lstStyle/>
          <a:p>
            <a:pPr marL="285750" indent="-285750">
              <a:buFont typeface="Arial" panose="020B0604020202020204" pitchFamily="34" charset="0"/>
              <a:buChar char="•"/>
            </a:pPr>
            <a:r>
              <a:rPr lang="nl-NL" sz="2000" dirty="0">
                <a:latin typeface="Arial" panose="020B0604020202020204" pitchFamily="34" charset="0"/>
                <a:cs typeface="Arial" panose="020B0604020202020204" pitchFamily="34" charset="0"/>
              </a:rPr>
              <a:t>Most Injury collision and Property damage happens in dry roads than wet roads.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29435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21</TotalTime>
  <Words>835</Words>
  <Application>Microsoft Office PowerPoint</Application>
  <PresentationFormat>Widescreen</PresentationFormat>
  <Paragraphs>273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Calibri Light</vt:lpstr>
      <vt:lpstr>Office Theme</vt:lpstr>
      <vt:lpstr>Road Accidents in Seattle</vt:lpstr>
      <vt:lpstr>Introduction</vt:lpstr>
      <vt:lpstr>Data Understanding </vt:lpstr>
      <vt:lpstr>Tools, Language, Libraries used</vt:lpstr>
      <vt:lpstr>Data Cleaning</vt:lpstr>
      <vt:lpstr>Severity and Collision Type relation</vt:lpstr>
      <vt:lpstr>Severity and Junction Type relation</vt:lpstr>
      <vt:lpstr>Severity and Address Type relation</vt:lpstr>
      <vt:lpstr>Severity and Road Condition relation</vt:lpstr>
      <vt:lpstr>Severity and Light Condition relation</vt:lpstr>
      <vt:lpstr>Severity and Weather Condition relation</vt:lpstr>
      <vt:lpstr>Feature Selection – Mutual information classifier</vt:lpstr>
      <vt:lpstr>Classification Algorithm </vt:lpstr>
      <vt:lpstr>K-Nearest Neighbors</vt:lpstr>
      <vt:lpstr>Decision Tree</vt:lpstr>
      <vt:lpstr>SVM</vt:lpstr>
      <vt:lpstr>Logistic Regression</vt:lpstr>
      <vt:lpstr>Random Forest</vt:lpstr>
      <vt:lpstr>Predictive modeling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Accidents in Seattle</dc:title>
  <dc:creator>Sawlani, Khushboo</dc:creator>
  <cp:lastModifiedBy>Sawlani, Khushboo</cp:lastModifiedBy>
  <cp:revision>9</cp:revision>
  <dcterms:created xsi:type="dcterms:W3CDTF">2020-09-25T23:18:13Z</dcterms:created>
  <dcterms:modified xsi:type="dcterms:W3CDTF">2020-09-25T23:40:11Z</dcterms:modified>
</cp:coreProperties>
</file>