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1" r:id="rId1"/>
  </p:sldMasterIdLst>
  <p:notesMasterIdLst>
    <p:notesMasterId r:id="rId17"/>
  </p:notesMasterIdLst>
  <p:sldIdLst>
    <p:sldId id="256" r:id="rId2"/>
    <p:sldId id="257" r:id="rId3"/>
    <p:sldId id="258" r:id="rId4"/>
    <p:sldId id="259" r:id="rId5"/>
    <p:sldId id="260" r:id="rId6"/>
    <p:sldId id="261" r:id="rId7"/>
    <p:sldId id="262" r:id="rId8"/>
    <p:sldId id="264" r:id="rId9"/>
    <p:sldId id="265" r:id="rId10"/>
    <p:sldId id="266" r:id="rId11"/>
    <p:sldId id="269" r:id="rId12"/>
    <p:sldId id="270" r:id="rId13"/>
    <p:sldId id="271" r:id="rId14"/>
    <p:sldId id="267" r:id="rId15"/>
    <p:sldId id="268" r:id="rId16"/>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307334-D9C2-4991-9826-70C61E5B9A30}" v="37" dt="2024-05-09T10:32:43.5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500"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p1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9" name="Google Shape;129;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5" name="Google Shape;135;p1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5" name="Google Shape;55;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0" name="Google Shape;70;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6" name="Google Shape;76;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10: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3"/>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3200" b="1">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6" name="Google Shape;26;p3"/>
          <p:cNvSpPr txBox="1">
            <a:spLocks noGrp="1"/>
          </p:cNvSpPr>
          <p:nvPr>
            <p:ph type="subTitle" idx="1"/>
          </p:nvPr>
        </p:nvSpPr>
        <p:spPr>
          <a:xfrm>
            <a:off x="533400" y="1371600"/>
            <a:ext cx="8153399" cy="4724399"/>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rgbClr val="888888"/>
              </a:buClr>
              <a:buSzPts val="3200"/>
              <a:buNone/>
              <a:defRPr>
                <a:solidFill>
                  <a:srgbClr val="888888"/>
                </a:solidFill>
              </a:defRPr>
            </a:lvl1pPr>
            <a:lvl2pPr lvl="1" algn="ctr">
              <a:lnSpc>
                <a:spcPct val="100000"/>
              </a:lnSpc>
              <a:spcBef>
                <a:spcPts val="0"/>
              </a:spcBef>
              <a:spcAft>
                <a:spcPts val="0"/>
              </a:spcAft>
              <a:buClr>
                <a:srgbClr val="888888"/>
              </a:buClr>
              <a:buSzPts val="2800"/>
              <a:buNone/>
              <a:defRPr>
                <a:solidFill>
                  <a:srgbClr val="888888"/>
                </a:solidFill>
              </a:defRPr>
            </a:lvl2pPr>
            <a:lvl3pPr lvl="2" algn="ctr">
              <a:lnSpc>
                <a:spcPct val="100000"/>
              </a:lnSpc>
              <a:spcBef>
                <a:spcPts val="0"/>
              </a:spcBef>
              <a:spcAft>
                <a:spcPts val="0"/>
              </a:spcAft>
              <a:buClr>
                <a:srgbClr val="888888"/>
              </a:buClr>
              <a:buSzPts val="2400"/>
              <a:buNone/>
              <a:defRPr>
                <a:solidFill>
                  <a:srgbClr val="888888"/>
                </a:solidFill>
              </a:defRPr>
            </a:lvl3pPr>
            <a:lvl4pPr lvl="3" algn="ctr">
              <a:lnSpc>
                <a:spcPct val="100000"/>
              </a:lnSpc>
              <a:spcBef>
                <a:spcPts val="0"/>
              </a:spcBef>
              <a:spcAft>
                <a:spcPts val="0"/>
              </a:spcAft>
              <a:buClr>
                <a:srgbClr val="888888"/>
              </a:buClr>
              <a:buSzPts val="2000"/>
              <a:buNone/>
              <a:defRPr>
                <a:solidFill>
                  <a:srgbClr val="888888"/>
                </a:solidFill>
              </a:defRPr>
            </a:lvl4pPr>
            <a:lvl5pPr lvl="4" algn="ctr">
              <a:lnSpc>
                <a:spcPct val="100000"/>
              </a:lnSpc>
              <a:spcBef>
                <a:spcPts val="0"/>
              </a:spcBef>
              <a:spcAft>
                <a:spcPts val="0"/>
              </a:spcAft>
              <a:buClr>
                <a:srgbClr val="888888"/>
              </a:buClr>
              <a:buSzPts val="2000"/>
              <a:buNone/>
              <a:defRPr>
                <a:solidFill>
                  <a:srgbClr val="888888"/>
                </a:solidFill>
              </a:defRPr>
            </a:lvl5pPr>
            <a:lvl6pPr lvl="5" algn="ctr">
              <a:lnSpc>
                <a:spcPct val="100000"/>
              </a:lnSpc>
              <a:spcBef>
                <a:spcPts val="0"/>
              </a:spcBef>
              <a:spcAft>
                <a:spcPts val="0"/>
              </a:spcAft>
              <a:buClr>
                <a:srgbClr val="888888"/>
              </a:buClr>
              <a:buSzPts val="2000"/>
              <a:buNone/>
              <a:defRPr>
                <a:solidFill>
                  <a:srgbClr val="888888"/>
                </a:solidFill>
              </a:defRPr>
            </a:lvl6pPr>
            <a:lvl7pPr lvl="6" algn="ctr">
              <a:lnSpc>
                <a:spcPct val="100000"/>
              </a:lnSpc>
              <a:spcBef>
                <a:spcPts val="0"/>
              </a:spcBef>
              <a:spcAft>
                <a:spcPts val="0"/>
              </a:spcAft>
              <a:buClr>
                <a:srgbClr val="888888"/>
              </a:buClr>
              <a:buSzPts val="2000"/>
              <a:buNone/>
              <a:defRPr>
                <a:solidFill>
                  <a:srgbClr val="888888"/>
                </a:solidFill>
              </a:defRPr>
            </a:lvl7pPr>
            <a:lvl8pPr lvl="7" algn="ctr">
              <a:lnSpc>
                <a:spcPct val="100000"/>
              </a:lnSpc>
              <a:spcBef>
                <a:spcPts val="0"/>
              </a:spcBef>
              <a:spcAft>
                <a:spcPts val="0"/>
              </a:spcAft>
              <a:buClr>
                <a:srgbClr val="888888"/>
              </a:buClr>
              <a:buSzPts val="2000"/>
              <a:buNone/>
              <a:defRPr>
                <a:solidFill>
                  <a:srgbClr val="888888"/>
                </a:solidFill>
              </a:defRPr>
            </a:lvl8pPr>
            <a:lvl9pPr lvl="8" algn="ctr">
              <a:lnSpc>
                <a:spcPct val="100000"/>
              </a:lnSpc>
              <a:spcBef>
                <a:spcPts val="0"/>
              </a:spcBef>
              <a:spcAft>
                <a:spcPts val="0"/>
              </a:spcAft>
              <a:buClr>
                <a:srgbClr val="888888"/>
              </a:buClr>
              <a:buSzPts val="2000"/>
              <a:buNone/>
              <a:defRPr>
                <a:solidFill>
                  <a:srgbClr val="888888"/>
                </a:solidFill>
              </a:defRPr>
            </a:lvl9pPr>
          </a:lstStyle>
          <a:p>
            <a:endParaRPr/>
          </a:p>
        </p:txBody>
      </p:sp>
      <p:sp>
        <p:nvSpPr>
          <p:cNvPr id="27" name="Google Shape;27;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pic>
        <p:nvPicPr>
          <p:cNvPr id="31" name="Google Shape;31;p4" descr="LOGO.gif"/>
          <p:cNvPicPr preferRelativeResize="0"/>
          <p:nvPr/>
        </p:nvPicPr>
        <p:blipFill rotWithShape="1">
          <a:blip r:embed="rId2">
            <a:alphaModFix/>
          </a:blip>
          <a:srcRect b="10710"/>
          <a:stretch/>
        </p:blipFill>
        <p:spPr>
          <a:xfrm>
            <a:off x="6553200" y="228600"/>
            <a:ext cx="2057400" cy="635000"/>
          </a:xfrm>
          <a:prstGeom prst="rect">
            <a:avLst/>
          </a:prstGeom>
          <a:noFill/>
          <a:ln>
            <a:noFill/>
          </a:ln>
        </p:spPr>
      </p:pic>
      <p:grpSp>
        <p:nvGrpSpPr>
          <p:cNvPr id="32" name="Google Shape;32;p4"/>
          <p:cNvGrpSpPr/>
          <p:nvPr/>
        </p:nvGrpSpPr>
        <p:grpSpPr>
          <a:xfrm>
            <a:off x="6146800" y="0"/>
            <a:ext cx="2997200" cy="876300"/>
            <a:chOff x="6096000" y="3924300"/>
            <a:chExt cx="2997200" cy="876300"/>
          </a:xfrm>
        </p:grpSpPr>
        <p:sp>
          <p:nvSpPr>
            <p:cNvPr id="33" name="Google Shape;33;p4"/>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34" name="Google Shape;34;p4" descr="LOGO.gif"/>
            <p:cNvPicPr preferRelativeResize="0"/>
            <p:nvPr/>
          </p:nvPicPr>
          <p:blipFill rotWithShape="1">
            <a:blip r:embed="rId2">
              <a:alphaModFix/>
            </a:blip>
            <a:srcRect b="10710"/>
            <a:stretch/>
          </p:blipFill>
          <p:spPr>
            <a:xfrm>
              <a:off x="6502400" y="4152900"/>
              <a:ext cx="2057400" cy="635000"/>
            </a:xfrm>
            <a:prstGeom prst="rect">
              <a:avLst/>
            </a:prstGeom>
            <a:noFill/>
            <a:ln>
              <a:noFill/>
            </a:ln>
          </p:spPr>
        </p:pic>
        <p:sp>
          <p:nvSpPr>
            <p:cNvPr id="35" name="Google Shape;35;p4"/>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36" name="Google Shape;36;p4"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7" name="Google Shape;37;p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3200">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68300" algn="l">
              <a:lnSpc>
                <a:spcPct val="100000"/>
              </a:lnSpc>
              <a:spcBef>
                <a:spcPts val="0"/>
              </a:spcBef>
              <a:spcAft>
                <a:spcPts val="0"/>
              </a:spcAft>
              <a:buClr>
                <a:schemeClr val="dk1"/>
              </a:buClr>
              <a:buSzPts val="2200"/>
              <a:buChar char="•"/>
              <a:defRPr sz="2200">
                <a:latin typeface="Times New Roman"/>
                <a:ea typeface="Times New Roman"/>
                <a:cs typeface="Times New Roman"/>
                <a:sym typeface="Times New Roman"/>
              </a:defRPr>
            </a:lvl1pPr>
            <a:lvl2pPr marL="914400" lvl="1" indent="-368300" algn="l">
              <a:lnSpc>
                <a:spcPct val="100000"/>
              </a:lnSpc>
              <a:spcBef>
                <a:spcPts val="0"/>
              </a:spcBef>
              <a:spcAft>
                <a:spcPts val="0"/>
              </a:spcAft>
              <a:buClr>
                <a:schemeClr val="dk1"/>
              </a:buClr>
              <a:buSzPts val="2200"/>
              <a:buChar char="–"/>
              <a:defRPr sz="2200">
                <a:latin typeface="Times New Roman"/>
                <a:ea typeface="Times New Roman"/>
                <a:cs typeface="Times New Roman"/>
                <a:sym typeface="Times New Roman"/>
              </a:defRPr>
            </a:lvl2pPr>
            <a:lvl3pPr marL="1371600" lvl="2" indent="-368300" algn="l">
              <a:lnSpc>
                <a:spcPct val="100000"/>
              </a:lnSpc>
              <a:spcBef>
                <a:spcPts val="0"/>
              </a:spcBef>
              <a:spcAft>
                <a:spcPts val="0"/>
              </a:spcAft>
              <a:buClr>
                <a:schemeClr val="dk1"/>
              </a:buClr>
              <a:buSzPts val="2200"/>
              <a:buChar char="•"/>
              <a:defRPr sz="2200">
                <a:latin typeface="Times New Roman"/>
                <a:ea typeface="Times New Roman"/>
                <a:cs typeface="Times New Roman"/>
                <a:sym typeface="Times New Roman"/>
              </a:defRPr>
            </a:lvl3pPr>
            <a:lvl4pPr marL="1828800" lvl="3" indent="-368300" algn="l">
              <a:lnSpc>
                <a:spcPct val="100000"/>
              </a:lnSpc>
              <a:spcBef>
                <a:spcPts val="0"/>
              </a:spcBef>
              <a:spcAft>
                <a:spcPts val="0"/>
              </a:spcAft>
              <a:buClr>
                <a:schemeClr val="dk1"/>
              </a:buClr>
              <a:buSzPts val="2200"/>
              <a:buChar char="–"/>
              <a:defRPr sz="2200">
                <a:latin typeface="Times New Roman"/>
                <a:ea typeface="Times New Roman"/>
                <a:cs typeface="Times New Roman"/>
                <a:sym typeface="Times New Roman"/>
              </a:defRPr>
            </a:lvl4pPr>
            <a:lvl5pPr marL="2286000" lvl="4" indent="-368300" algn="l">
              <a:lnSpc>
                <a:spcPct val="100000"/>
              </a:lnSpc>
              <a:spcBef>
                <a:spcPts val="0"/>
              </a:spcBef>
              <a:spcAft>
                <a:spcPts val="0"/>
              </a:spcAft>
              <a:buClr>
                <a:schemeClr val="dk1"/>
              </a:buClr>
              <a:buSzPts val="2200"/>
              <a:buChar char="»"/>
              <a:defRPr sz="2200">
                <a:latin typeface="Times New Roman"/>
                <a:ea typeface="Times New Roman"/>
                <a:cs typeface="Times New Roman"/>
                <a:sym typeface="Times New Roman"/>
              </a:defRPr>
            </a:lvl5pPr>
            <a:lvl6pPr marL="2743200" lvl="5" indent="-342900" algn="l">
              <a:lnSpc>
                <a:spcPct val="100000"/>
              </a:lnSpc>
              <a:spcBef>
                <a:spcPts val="0"/>
              </a:spcBef>
              <a:spcAft>
                <a:spcPts val="0"/>
              </a:spcAft>
              <a:buClr>
                <a:schemeClr val="dk1"/>
              </a:buClr>
              <a:buSzPts val="1800"/>
              <a:buChar char="•"/>
              <a:defRPr/>
            </a:lvl6pPr>
            <a:lvl7pPr marL="3200400" lvl="6" indent="-342900" algn="l">
              <a:lnSpc>
                <a:spcPct val="100000"/>
              </a:lnSpc>
              <a:spcBef>
                <a:spcPts val="0"/>
              </a:spcBef>
              <a:spcAft>
                <a:spcPts val="0"/>
              </a:spcAft>
              <a:buClr>
                <a:schemeClr val="dk1"/>
              </a:buClr>
              <a:buSzPts val="1800"/>
              <a:buChar char="•"/>
              <a:defRPr/>
            </a:lvl7pPr>
            <a:lvl8pPr marL="3657600" lvl="7" indent="-342900" algn="l">
              <a:lnSpc>
                <a:spcPct val="100000"/>
              </a:lnSpc>
              <a:spcBef>
                <a:spcPts val="0"/>
              </a:spcBef>
              <a:spcAft>
                <a:spcPts val="0"/>
              </a:spcAft>
              <a:buClr>
                <a:schemeClr val="dk1"/>
              </a:buClr>
              <a:buSzPts val="1800"/>
              <a:buChar char="•"/>
              <a:defRPr/>
            </a:lvl8pPr>
            <a:lvl9pPr marL="4114800" lvl="8" indent="-342900" algn="l">
              <a:lnSpc>
                <a:spcPct val="100000"/>
              </a:lnSpc>
              <a:spcBef>
                <a:spcPts val="0"/>
              </a:spcBef>
              <a:spcAft>
                <a:spcPts val="0"/>
              </a:spcAft>
              <a:buClr>
                <a:schemeClr val="dk1"/>
              </a:buClr>
              <a:buSzPts val="1800"/>
              <a:buChar char="•"/>
              <a:defRPr/>
            </a:lvl9pPr>
          </a:lstStyle>
          <a:p>
            <a:endParaRPr/>
          </a:p>
        </p:txBody>
      </p:sp>
      <p:sp>
        <p:nvSpPr>
          <p:cNvPr id="39" name="Google Shape;39;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endParaRPr/>
          </a:p>
        </p:txBody>
      </p:sp>
      <p:sp>
        <p:nvSpPr>
          <p:cNvPr id="7" name="Google Shape;7;p1"/>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rgbClr val="0070C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1" i="0" u="none" strike="noStrike" cap="none">
                <a:solidFill>
                  <a:srgbClr val="0070C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2;p1"/>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3" name="Google Shape;13;p1" descr="LOGO.gif"/>
          <p:cNvPicPr preferRelativeResize="0"/>
          <p:nvPr/>
        </p:nvPicPr>
        <p:blipFill rotWithShape="1">
          <a:blip r:embed="rId5">
            <a:alphaModFix/>
          </a:blip>
          <a:srcRect b="10710"/>
          <a:stretch/>
        </p:blipFill>
        <p:spPr>
          <a:xfrm>
            <a:off x="6553200" y="228600"/>
            <a:ext cx="2057400" cy="635000"/>
          </a:xfrm>
          <a:prstGeom prst="rect">
            <a:avLst/>
          </a:prstGeom>
          <a:noFill/>
          <a:ln>
            <a:noFill/>
          </a:ln>
        </p:spPr>
      </p:pic>
      <p:pic>
        <p:nvPicPr>
          <p:cNvPr id="14" name="Google Shape;14;p1" descr="LOGO.gif"/>
          <p:cNvPicPr preferRelativeResize="0"/>
          <p:nvPr/>
        </p:nvPicPr>
        <p:blipFill rotWithShape="1">
          <a:blip r:embed="rId5">
            <a:alphaModFix/>
          </a:blip>
          <a:srcRect b="10710"/>
          <a:stretch/>
        </p:blipFill>
        <p:spPr>
          <a:xfrm>
            <a:off x="6553200" y="228600"/>
            <a:ext cx="2057400" cy="635000"/>
          </a:xfrm>
          <a:prstGeom prst="rect">
            <a:avLst/>
          </a:prstGeom>
          <a:noFill/>
          <a:ln>
            <a:noFill/>
          </a:ln>
        </p:spPr>
      </p:pic>
      <p:grpSp>
        <p:nvGrpSpPr>
          <p:cNvPr id="15" name="Google Shape;15;p1"/>
          <p:cNvGrpSpPr/>
          <p:nvPr/>
        </p:nvGrpSpPr>
        <p:grpSpPr>
          <a:xfrm>
            <a:off x="6146800" y="0"/>
            <a:ext cx="2997200" cy="876300"/>
            <a:chOff x="6096000" y="3924300"/>
            <a:chExt cx="2997200" cy="876300"/>
          </a:xfrm>
        </p:grpSpPr>
        <p:sp>
          <p:nvSpPr>
            <p:cNvPr id="16" name="Google Shape;16;p1"/>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1" descr="LOGO.gif"/>
            <p:cNvPicPr preferRelativeResize="0"/>
            <p:nvPr/>
          </p:nvPicPr>
          <p:blipFill rotWithShape="1">
            <a:blip r:embed="rId5">
              <a:alphaModFix/>
            </a:blip>
            <a:srcRect b="10710"/>
            <a:stretch/>
          </p:blipFill>
          <p:spPr>
            <a:xfrm>
              <a:off x="6502400" y="4152900"/>
              <a:ext cx="2057400" cy="635000"/>
            </a:xfrm>
            <a:prstGeom prst="rect">
              <a:avLst/>
            </a:prstGeom>
            <a:noFill/>
            <a:ln>
              <a:noFill/>
            </a:ln>
          </p:spPr>
        </p:pic>
        <p:sp>
          <p:nvSpPr>
            <p:cNvPr id="18" name="Google Shape;18;p1"/>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19" name="Google Shape;19;p1" descr="logo.jpg"/>
          <p:cNvPicPr preferRelativeResize="0"/>
          <p:nvPr/>
        </p:nvPicPr>
        <p:blipFill rotWithShape="1">
          <a:blip r:embed="rId6">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hyperlink" Target="https://fonts.google.com/" TargetMode="External"/><Relationship Id="rId3" Type="http://schemas.openxmlformats.org/officeDocument/2006/relationships/hyperlink" Target="https://www.w3schools.com/js/js_api_intro.asp" TargetMode="External"/><Relationship Id="rId7" Type="http://schemas.openxmlformats.org/officeDocument/2006/relationships/hyperlink" Target="https://iconify.design/"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www.recharts.org/" TargetMode="External"/><Relationship Id="rId5" Type="http://schemas.openxmlformats.org/officeDocument/2006/relationships/hyperlink" Target="https://www.coingecko.com/" TargetMode="External"/><Relationship Id="rId4" Type="http://schemas.openxmlformats.org/officeDocument/2006/relationships/hyperlink" Target="https://uiverse.io/"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5"/>
          <p:cNvSpPr txBox="1"/>
          <p:nvPr/>
        </p:nvSpPr>
        <p:spPr>
          <a:xfrm>
            <a:off x="512250" y="1377633"/>
            <a:ext cx="8119500" cy="1200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dirty="0">
                <a:solidFill>
                  <a:srgbClr val="FF0000"/>
                </a:solidFill>
                <a:latin typeface="Times New Roman"/>
                <a:ea typeface="Arial Black"/>
                <a:cs typeface="Times New Roman"/>
                <a:sym typeface="Arial Black"/>
              </a:rPr>
              <a:t>Front End Engineering</a:t>
            </a:r>
            <a:endParaRPr sz="3600" b="0" i="0" u="none" strike="noStrike" cap="none" dirty="0">
              <a:solidFill>
                <a:srgbClr val="FF0000"/>
              </a:solidFill>
              <a:latin typeface="Times New Roman"/>
              <a:ea typeface="Arial Black"/>
              <a:cs typeface="Times New Roman"/>
              <a:sym typeface="Arial Black"/>
            </a:endParaRPr>
          </a:p>
          <a:p>
            <a:pPr algn="ctr">
              <a:buSzPts val="3600"/>
            </a:pPr>
            <a:r>
              <a:rPr lang="en-US" sz="3600" dirty="0">
                <a:solidFill>
                  <a:srgbClr val="FF0000"/>
                </a:solidFill>
                <a:latin typeface="Times New Roman"/>
                <a:cs typeface="Times New Roman"/>
              </a:rPr>
              <a:t>Crypto Tracker</a:t>
            </a:r>
            <a:endParaRPr lang="en-US" sz="3600" b="0" i="0" u="none" strike="noStrike" cap="none">
              <a:solidFill>
                <a:srgbClr val="FF0000"/>
              </a:solidFill>
              <a:latin typeface="Times New Roman"/>
              <a:cs typeface="Times New Roman"/>
            </a:endParaRPr>
          </a:p>
        </p:txBody>
      </p:sp>
      <p:sp>
        <p:nvSpPr>
          <p:cNvPr id="47" name="Google Shape;47;p5"/>
          <p:cNvSpPr txBox="1"/>
          <p:nvPr/>
        </p:nvSpPr>
        <p:spPr>
          <a:xfrm>
            <a:off x="3801450" y="2887750"/>
            <a:ext cx="5058300" cy="1200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Dhruv Sood</a:t>
            </a:r>
            <a:r>
              <a:rPr lang="en-US"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(2210990279)</a:t>
            </a: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Dhruv Shukla</a:t>
            </a:r>
            <a:r>
              <a:rPr lang="en-US"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(2210990278)</a:t>
            </a: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Divanshu Garg</a:t>
            </a:r>
            <a:r>
              <a:rPr lang="en-US"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(2210990</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289</a:t>
            </a:r>
            <a:r>
              <a:rPr lang="en-US"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t>
            </a:r>
          </a:p>
          <a:p>
            <a:pPr marL="0" marR="0" lvl="0" indent="0" algn="l" rtl="0">
              <a:lnSpc>
                <a:spcPct val="100000"/>
              </a:lnSpc>
              <a:spcBef>
                <a:spcPts val="0"/>
              </a:spcBef>
              <a:spcAft>
                <a:spcPts val="0"/>
              </a:spcAft>
              <a:buNone/>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Khushdeep Sharma (2210990509)</a:t>
            </a:r>
            <a:endParaRPr dirty="0">
              <a:latin typeface="Times New Roman" panose="02020603050405020304" pitchFamily="18" charset="0"/>
              <a:cs typeface="Times New Roman" panose="02020603050405020304" pitchFamily="18" charset="0"/>
            </a:endParaRPr>
          </a:p>
        </p:txBody>
      </p:sp>
      <p:sp>
        <p:nvSpPr>
          <p:cNvPr id="48" name="Google Shape;48;p5"/>
          <p:cNvSpPr txBox="1"/>
          <p:nvPr/>
        </p:nvSpPr>
        <p:spPr>
          <a:xfrm>
            <a:off x="2038700" y="3051204"/>
            <a:ext cx="1671300" cy="21240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Team Details:</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49" name="Google Shape;49;p5"/>
          <p:cNvSpPr txBox="1"/>
          <p:nvPr/>
        </p:nvSpPr>
        <p:spPr>
          <a:xfrm>
            <a:off x="641850" y="5648175"/>
            <a:ext cx="78603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0000"/>
                </a:solidFill>
                <a:latin typeface="Times New Roman" panose="02020603050405020304" pitchFamily="18" charset="0"/>
                <a:ea typeface="Times New Roman"/>
                <a:cs typeface="Times New Roman" panose="02020603050405020304" pitchFamily="18" charset="0"/>
                <a:sym typeface="Times New Roman"/>
              </a:rPr>
              <a:t>Chitkara University Institute of Engineering and Technology, </a:t>
            </a:r>
            <a:endParaRPr sz="1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0000"/>
                </a:solidFill>
                <a:latin typeface="Times New Roman" panose="02020603050405020304" pitchFamily="18" charset="0"/>
                <a:ea typeface="Times New Roman"/>
                <a:cs typeface="Times New Roman" panose="02020603050405020304" pitchFamily="18" charset="0"/>
                <a:sym typeface="Times New Roman"/>
              </a:rPr>
              <a:t>Chitkara University, Punjab</a:t>
            </a: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50" name="Google Shape;50;p5"/>
          <p:cNvSpPr txBox="1"/>
          <p:nvPr/>
        </p:nvSpPr>
        <p:spPr>
          <a:xfrm>
            <a:off x="1947250" y="4473588"/>
            <a:ext cx="2311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Times New Roman" panose="02020603050405020304" pitchFamily="18" charset="0"/>
                <a:ea typeface="Calibri"/>
                <a:cs typeface="Times New Roman" panose="02020603050405020304" pitchFamily="18" charset="0"/>
                <a:sym typeface="Calibri"/>
              </a:rPr>
              <a:t>Faculty Coordinator:</a:t>
            </a:r>
            <a:endParaRPr sz="1800" b="0" i="0" u="none" strike="noStrike" cap="none">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51" name="Google Shape;51;p5"/>
          <p:cNvSpPr txBox="1"/>
          <p:nvPr/>
        </p:nvSpPr>
        <p:spPr>
          <a:xfrm>
            <a:off x="4167200" y="4473600"/>
            <a:ext cx="26256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Times New Roman" panose="02020603050405020304" pitchFamily="18" charset="0"/>
                <a:ea typeface="Calibri"/>
                <a:cs typeface="Times New Roman" panose="02020603050405020304" pitchFamily="18" charset="0"/>
                <a:sym typeface="Calibri"/>
              </a:rPr>
              <a:t>Parul Gehelot</a:t>
            </a:r>
            <a:endParaRPr sz="1800" b="0" i="0" u="none" strike="noStrike" cap="none">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52" name="Google Shape;52;p5"/>
          <p:cNvSpPr txBox="1"/>
          <p:nvPr/>
        </p:nvSpPr>
        <p:spPr>
          <a:xfrm>
            <a:off x="5917475" y="4415250"/>
            <a:ext cx="3252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5"/>
          <p:cNvSpPr txBox="1"/>
          <p:nvPr/>
        </p:nvSpPr>
        <p:spPr>
          <a:xfrm>
            <a:off x="0" y="122734"/>
            <a:ext cx="5400600" cy="58500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3200"/>
              <a:buFont typeface="Arial"/>
              <a:buNone/>
            </a:pPr>
            <a:r>
              <a:rPr lang="en-US" sz="3200" b="1" i="0" u="none" strike="noStrike" cap="none" dirty="0">
                <a:solidFill>
                  <a:schemeClr val="lt1"/>
                </a:solidFill>
                <a:latin typeface="Times New Roman" panose="02020603050405020304" pitchFamily="18" charset="0"/>
                <a:cs typeface="Times New Roman" panose="02020603050405020304" pitchFamily="18" charset="0"/>
                <a:sym typeface="Arial"/>
              </a:rPr>
              <a:t>Conclusion</a:t>
            </a:r>
            <a:endParaRPr sz="1800" b="1" i="0" u="none" strike="noStrike" cap="none" dirty="0">
              <a:solidFill>
                <a:schemeClr val="lt1"/>
              </a:solidFill>
              <a:latin typeface="Times New Roman" panose="02020603050405020304" pitchFamily="18" charset="0"/>
              <a:cs typeface="Times New Roman" panose="02020603050405020304" pitchFamily="18" charset="0"/>
              <a:sym typeface="Arial"/>
            </a:endParaRPr>
          </a:p>
        </p:txBody>
      </p:sp>
      <p:pic>
        <p:nvPicPr>
          <p:cNvPr id="4" name="Picture 3">
            <a:extLst>
              <a:ext uri="{FF2B5EF4-FFF2-40B4-BE49-F238E27FC236}">
                <a16:creationId xmlns:a16="http://schemas.microsoft.com/office/drawing/2014/main" id="{1AFFDCE4-2AA6-A911-D559-7139D13570DC}"/>
              </a:ext>
            </a:extLst>
          </p:cNvPr>
          <p:cNvPicPr>
            <a:picLocks noChangeAspect="1"/>
          </p:cNvPicPr>
          <p:nvPr/>
        </p:nvPicPr>
        <p:blipFill>
          <a:blip r:embed="rId3"/>
          <a:stretch>
            <a:fillRect/>
          </a:stretch>
        </p:blipFill>
        <p:spPr>
          <a:xfrm>
            <a:off x="84814" y="1197885"/>
            <a:ext cx="8974371" cy="4462229"/>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F43BE-C303-FE1B-C5B0-05B6BB0D8770}"/>
              </a:ext>
            </a:extLst>
          </p:cNvPr>
          <p:cNvSpPr>
            <a:spLocks noGrp="1"/>
          </p:cNvSpPr>
          <p:nvPr>
            <p:ph type="ctrTitle"/>
          </p:nvPr>
        </p:nvSpPr>
        <p:spPr/>
        <p:txBody>
          <a:bodyPr/>
          <a:lstStyle/>
          <a:p>
            <a:pPr algn="l"/>
            <a:r>
              <a:rPr lang="en-US" dirty="0">
                <a:solidFill>
                  <a:schemeClr val="bg1"/>
                </a:solidFill>
              </a:rPr>
              <a:t>Conclusion</a:t>
            </a:r>
            <a:endParaRPr lang="en-IN" dirty="0">
              <a:solidFill>
                <a:schemeClr val="bg1"/>
              </a:solidFill>
            </a:endParaRPr>
          </a:p>
        </p:txBody>
      </p:sp>
      <p:pic>
        <p:nvPicPr>
          <p:cNvPr id="9" name="Picture 8">
            <a:extLst>
              <a:ext uri="{FF2B5EF4-FFF2-40B4-BE49-F238E27FC236}">
                <a16:creationId xmlns:a16="http://schemas.microsoft.com/office/drawing/2014/main" id="{536B93AF-AE6F-36D1-467E-B72DC2483ED8}"/>
              </a:ext>
            </a:extLst>
          </p:cNvPr>
          <p:cNvPicPr>
            <a:picLocks noChangeAspect="1"/>
          </p:cNvPicPr>
          <p:nvPr/>
        </p:nvPicPr>
        <p:blipFill>
          <a:blip r:embed="rId2"/>
          <a:stretch>
            <a:fillRect/>
          </a:stretch>
        </p:blipFill>
        <p:spPr>
          <a:xfrm>
            <a:off x="114300" y="1234821"/>
            <a:ext cx="8915400" cy="4388358"/>
          </a:xfrm>
          <a:prstGeom prst="rect">
            <a:avLst/>
          </a:prstGeom>
        </p:spPr>
      </p:pic>
    </p:spTree>
    <p:extLst>
      <p:ext uri="{BB962C8B-B14F-4D97-AF65-F5344CB8AC3E}">
        <p14:creationId xmlns:p14="http://schemas.microsoft.com/office/powerpoint/2010/main" val="32234850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BA980D-CC5D-F82E-81E1-C7F1EBB176E6}"/>
              </a:ext>
            </a:extLst>
          </p:cNvPr>
          <p:cNvPicPr>
            <a:picLocks noChangeAspect="1"/>
          </p:cNvPicPr>
          <p:nvPr/>
        </p:nvPicPr>
        <p:blipFill>
          <a:blip r:embed="rId2"/>
          <a:stretch>
            <a:fillRect/>
          </a:stretch>
        </p:blipFill>
        <p:spPr>
          <a:xfrm>
            <a:off x="78755" y="1301656"/>
            <a:ext cx="8986489" cy="4254687"/>
          </a:xfrm>
          <a:prstGeom prst="rect">
            <a:avLst/>
          </a:prstGeom>
        </p:spPr>
      </p:pic>
    </p:spTree>
    <p:extLst>
      <p:ext uri="{BB962C8B-B14F-4D97-AF65-F5344CB8AC3E}">
        <p14:creationId xmlns:p14="http://schemas.microsoft.com/office/powerpoint/2010/main" val="9282308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698841-58CE-301D-FC88-11870702E74C}"/>
              </a:ext>
            </a:extLst>
          </p:cNvPr>
          <p:cNvPicPr>
            <a:picLocks noChangeAspect="1"/>
          </p:cNvPicPr>
          <p:nvPr/>
        </p:nvPicPr>
        <p:blipFill>
          <a:blip r:embed="rId2"/>
          <a:stretch>
            <a:fillRect/>
          </a:stretch>
        </p:blipFill>
        <p:spPr>
          <a:xfrm>
            <a:off x="195943" y="961571"/>
            <a:ext cx="8752114" cy="4934857"/>
          </a:xfrm>
          <a:prstGeom prst="rect">
            <a:avLst/>
          </a:prstGeom>
        </p:spPr>
      </p:pic>
    </p:spTree>
    <p:extLst>
      <p:ext uri="{BB962C8B-B14F-4D97-AF65-F5344CB8AC3E}">
        <p14:creationId xmlns:p14="http://schemas.microsoft.com/office/powerpoint/2010/main" val="13284494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p:nvPr/>
        </p:nvSpPr>
        <p:spPr>
          <a:xfrm>
            <a:off x="802394" y="99448"/>
            <a:ext cx="5400600" cy="83095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rgbClr val="000000"/>
              </a:buClr>
              <a:buSzPts val="3200"/>
              <a:buFont typeface="Arial"/>
              <a:buNone/>
            </a:pPr>
            <a:r>
              <a:rPr lang="en-US" sz="3200" b="1" i="0" u="none" strike="noStrike" cap="none" dirty="0">
                <a:solidFill>
                  <a:schemeClr val="lt1"/>
                </a:solidFill>
                <a:latin typeface="Times New Roman" panose="02020603050405020304" pitchFamily="18" charset="0"/>
                <a:cs typeface="Times New Roman" panose="02020603050405020304" pitchFamily="18" charset="0"/>
                <a:sym typeface="Arial"/>
              </a:rPr>
              <a:t>References/Links used</a:t>
            </a:r>
            <a:endParaRPr sz="3200" b="1" i="0" u="none" strike="noStrike" cap="none" dirty="0">
              <a:solidFill>
                <a:schemeClr val="lt1"/>
              </a:solidFill>
              <a:latin typeface="Times New Roman" panose="02020603050405020304" pitchFamily="18" charset="0"/>
              <a:cs typeface="Times New Roman" panose="02020603050405020304" pitchFamily="18" charset="0"/>
              <a:sym typeface="Arial"/>
            </a:endParaRPr>
          </a:p>
        </p:txBody>
      </p:sp>
      <p:sp>
        <p:nvSpPr>
          <p:cNvPr id="132" name="Google Shape;132;p16"/>
          <p:cNvSpPr/>
          <p:nvPr/>
        </p:nvSpPr>
        <p:spPr>
          <a:xfrm>
            <a:off x="503549" y="1024489"/>
            <a:ext cx="8107051" cy="3329797"/>
          </a:xfrm>
          <a:prstGeom prst="rect">
            <a:avLst/>
          </a:prstGeom>
          <a:noFill/>
          <a:ln>
            <a:noFill/>
          </a:ln>
        </p:spPr>
        <p:txBody>
          <a:bodyPr spcFirstLastPara="1" wrap="square" lIns="91425" tIns="45700" rIns="91425" bIns="45700" anchor="t" anchorCtr="0">
            <a:noAutofit/>
          </a:bodyPr>
          <a:lstStyle/>
          <a:p>
            <a:pPr marL="457200" marR="0" lvl="0" indent="-381000" algn="just" rtl="0">
              <a:lnSpc>
                <a:spcPct val="150000"/>
              </a:lnSpc>
              <a:spcBef>
                <a:spcPts val="0"/>
              </a:spcBef>
              <a:spcAft>
                <a:spcPts val="0"/>
              </a:spcAft>
              <a:buClr>
                <a:schemeClr val="dk1"/>
              </a:buClr>
              <a:buSzPts val="2400"/>
              <a:buFont typeface="Arial"/>
              <a:buChar char="●"/>
            </a:pPr>
            <a:r>
              <a:rPr lang="en-IN" sz="2000" dirty="0">
                <a:latin typeface="Times New Roman" panose="02020603050405020304" pitchFamily="18" charset="0"/>
                <a:cs typeface="Times New Roman" panose="02020603050405020304" pitchFamily="18" charset="0"/>
                <a:hlinkClick r:id="rId3"/>
              </a:rPr>
              <a:t>Web APIs (w3schools.com)</a:t>
            </a:r>
            <a:endParaRPr sz="2000" dirty="0">
              <a:latin typeface="Times New Roman" panose="02020603050405020304" pitchFamily="18" charset="0"/>
              <a:cs typeface="Times New Roman" panose="02020603050405020304" pitchFamily="18" charset="0"/>
            </a:endParaRPr>
          </a:p>
          <a:p>
            <a:pPr marL="457200" marR="0" lvl="0" indent="-381000" algn="just" rtl="0">
              <a:lnSpc>
                <a:spcPct val="150000"/>
              </a:lnSpc>
              <a:spcBef>
                <a:spcPts val="0"/>
              </a:spcBef>
              <a:spcAft>
                <a:spcPts val="0"/>
              </a:spcAft>
              <a:buSzPts val="2400"/>
              <a:buFont typeface="Arial"/>
              <a:buChar char="●"/>
            </a:pPr>
            <a:r>
              <a:rPr lang="en-US" sz="2000" dirty="0">
                <a:latin typeface="Times New Roman" panose="02020603050405020304" pitchFamily="18" charset="0"/>
                <a:cs typeface="Times New Roman" panose="02020603050405020304" pitchFamily="18" charset="0"/>
                <a:hlinkClick r:id="rId4"/>
              </a:rPr>
              <a:t>Explore 3000+ Free UI Elements: CSS &amp; Tailwind (uiverse.io)</a:t>
            </a:r>
            <a:endParaRPr lang="en-US" sz="2000" dirty="0">
              <a:latin typeface="Times New Roman" panose="02020603050405020304" pitchFamily="18" charset="0"/>
              <a:cs typeface="Times New Roman" panose="02020603050405020304" pitchFamily="18" charset="0"/>
            </a:endParaRPr>
          </a:p>
          <a:p>
            <a:pPr marL="457200" marR="0" lvl="0" indent="-381000" algn="just" rtl="0">
              <a:lnSpc>
                <a:spcPct val="150000"/>
              </a:lnSpc>
              <a:spcBef>
                <a:spcPts val="0"/>
              </a:spcBef>
              <a:spcAft>
                <a:spcPts val="0"/>
              </a:spcAft>
              <a:buSzPts val="2400"/>
              <a:buFont typeface="Arial"/>
              <a:buChar char="●"/>
            </a:pPr>
            <a:r>
              <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hlinkClick r:id="rId5"/>
              </a:rPr>
              <a:t>https://www.coingecko.com/</a:t>
            </a:r>
            <a:endParaRPr lang="en-US" sz="2000" dirty="0">
              <a:solidFill>
                <a:schemeClr val="dk1"/>
              </a:solidFill>
              <a:latin typeface="Times New Roman" panose="02020603050405020304" pitchFamily="18" charset="0"/>
              <a:cs typeface="Times New Roman" panose="02020603050405020304" pitchFamily="18" charset="0"/>
            </a:endParaRPr>
          </a:p>
          <a:p>
            <a:pPr marL="457200" marR="0" lvl="0" indent="-381000" algn="just" rtl="0">
              <a:lnSpc>
                <a:spcPct val="150000"/>
              </a:lnSpc>
              <a:spcBef>
                <a:spcPts val="0"/>
              </a:spcBef>
              <a:spcAft>
                <a:spcPts val="0"/>
              </a:spcAft>
              <a:buSzPts val="2400"/>
              <a:buFont typeface="Arial"/>
              <a:buChar char="●"/>
            </a:pPr>
            <a:r>
              <a:rPr lang="en-US" sz="2000" dirty="0">
                <a:solidFill>
                  <a:schemeClr val="dk1"/>
                </a:solidFill>
                <a:latin typeface="Times New Roman" panose="02020603050405020304" pitchFamily="18" charset="0"/>
                <a:cs typeface="Times New Roman" panose="02020603050405020304" pitchFamily="18" charset="0"/>
                <a:hlinkClick r:id="rId6"/>
              </a:rPr>
              <a:t>www.Recharts.org/</a:t>
            </a:r>
            <a:endParaRPr lang="en-US" sz="2000" dirty="0">
              <a:solidFill>
                <a:schemeClr val="dk1"/>
              </a:solidFill>
              <a:latin typeface="Times New Roman" panose="02020603050405020304" pitchFamily="18" charset="0"/>
              <a:cs typeface="Times New Roman" panose="02020603050405020304" pitchFamily="18" charset="0"/>
            </a:endParaRPr>
          </a:p>
          <a:p>
            <a:pPr marL="457200" marR="0" lvl="0" indent="-381000" algn="just" rtl="0">
              <a:lnSpc>
                <a:spcPct val="150000"/>
              </a:lnSpc>
              <a:spcBef>
                <a:spcPts val="0"/>
              </a:spcBef>
              <a:spcAft>
                <a:spcPts val="0"/>
              </a:spcAft>
              <a:buSzPts val="2400"/>
              <a:buFont typeface="Arial"/>
              <a:buChar char="●"/>
            </a:pPr>
            <a:r>
              <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hlinkClick r:id="rId7"/>
              </a:rPr>
              <a:t>https://iconify.design/</a:t>
            </a:r>
            <a:endPar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457200" indent="-381000" algn="just">
              <a:lnSpc>
                <a:spcPct val="150000"/>
              </a:lnSpc>
              <a:buSzPts val="2400"/>
              <a:buFont typeface="Arial"/>
              <a:buChar char="●"/>
            </a:pPr>
            <a:r>
              <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hlinkClick r:id="rId8"/>
              </a:rPr>
              <a:t>https://fonts.google.com/</a:t>
            </a:r>
            <a:endPar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76200" algn="just">
              <a:lnSpc>
                <a:spcPct val="150000"/>
              </a:lnSpc>
              <a:buSzPts val="2400"/>
            </a:pPr>
            <a:endPar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457200" marR="0" lvl="0" indent="-381000" algn="just" rtl="0">
              <a:lnSpc>
                <a:spcPct val="150000"/>
              </a:lnSpc>
              <a:spcBef>
                <a:spcPts val="0"/>
              </a:spcBef>
              <a:spcAft>
                <a:spcPts val="0"/>
              </a:spcAft>
              <a:buSzPts val="2400"/>
              <a:buFont typeface="Arial"/>
              <a:buChar char="●"/>
            </a:pPr>
            <a:endPar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76200" marR="0" lvl="0" algn="just" rtl="0">
              <a:lnSpc>
                <a:spcPct val="150000"/>
              </a:lnSpc>
              <a:spcBef>
                <a:spcPts val="0"/>
              </a:spcBef>
              <a:spcAft>
                <a:spcPts val="0"/>
              </a:spcAft>
              <a:buSzPts val="2400"/>
            </a:pPr>
            <a:br>
              <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rPr>
            </a:br>
            <a:endParaRPr sz="20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7" descr="Download The Best Thank You Slide For PPT Presentation"/>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38" name="Google Shape;138;p17" descr="Download The Best Thank You Slide For PPT Presentation"/>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39" name="Google Shape;139;p17" descr="Download The Best Thank You Slide For PPT Presentation"/>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40" name="Google Shape;140;p17"/>
          <p:cNvSpPr txBox="1"/>
          <p:nvPr/>
        </p:nvSpPr>
        <p:spPr>
          <a:xfrm>
            <a:off x="2368675" y="2443075"/>
            <a:ext cx="5605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141" name="Google Shape;141;p17"/>
          <p:cNvSpPr txBox="1"/>
          <p:nvPr/>
        </p:nvSpPr>
        <p:spPr>
          <a:xfrm>
            <a:off x="1686600" y="2405875"/>
            <a:ext cx="5605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142" name="Google Shape;142;p17"/>
          <p:cNvSpPr txBox="1"/>
          <p:nvPr/>
        </p:nvSpPr>
        <p:spPr>
          <a:xfrm>
            <a:off x="2265300" y="2806075"/>
            <a:ext cx="4613400" cy="954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US" sz="5000" b="0" i="0" u="none" strike="noStrike" cap="none">
                <a:solidFill>
                  <a:srgbClr val="000000"/>
                </a:solidFill>
                <a:latin typeface="Times New Roman" panose="02020603050405020304" pitchFamily="18" charset="0"/>
                <a:ea typeface="Merriweather"/>
                <a:cs typeface="Times New Roman" panose="02020603050405020304" pitchFamily="18" charset="0"/>
                <a:sym typeface="Merriweather"/>
              </a:rPr>
              <a:t>Thank You</a:t>
            </a:r>
            <a:endParaRPr sz="5000" b="0" i="0" u="none" strike="noStrike" cap="none">
              <a:solidFill>
                <a:srgbClr val="000000"/>
              </a:solidFill>
              <a:latin typeface="Times New Roman" panose="02020603050405020304" pitchFamily="18" charset="0"/>
              <a:ea typeface="Merriweather"/>
              <a:cs typeface="Times New Roman" panose="02020603050405020304" pitchFamily="18" charset="0"/>
              <a:sym typeface="Merriweathe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6"/>
          <p:cNvSpPr txBox="1"/>
          <p:nvPr/>
        </p:nvSpPr>
        <p:spPr>
          <a:xfrm>
            <a:off x="740394" y="206423"/>
            <a:ext cx="540060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lt1"/>
                </a:solidFill>
                <a:latin typeface="Times New Roman" panose="02020603050405020304" pitchFamily="18" charset="0"/>
                <a:cs typeface="Times New Roman" panose="02020603050405020304" pitchFamily="18" charset="0"/>
                <a:sym typeface="Arial"/>
              </a:rPr>
              <a:t>Contents</a:t>
            </a:r>
            <a:endParaRPr sz="3200" b="1" i="0" u="none" strike="noStrike" cap="none" dirty="0">
              <a:solidFill>
                <a:schemeClr val="lt1"/>
              </a:solidFill>
              <a:latin typeface="Times New Roman" panose="02020603050405020304" pitchFamily="18" charset="0"/>
              <a:cs typeface="Times New Roman" panose="02020603050405020304" pitchFamily="18" charset="0"/>
              <a:sym typeface="Arial"/>
            </a:endParaRPr>
          </a:p>
        </p:txBody>
      </p:sp>
      <p:sp>
        <p:nvSpPr>
          <p:cNvPr id="58" name="Google Shape;58;p6"/>
          <p:cNvSpPr txBox="1"/>
          <p:nvPr/>
        </p:nvSpPr>
        <p:spPr>
          <a:xfrm>
            <a:off x="876803" y="1098303"/>
            <a:ext cx="6912900" cy="3432600"/>
          </a:xfrm>
          <a:prstGeom prst="rect">
            <a:avLst/>
          </a:prstGeom>
          <a:noFill/>
          <a:ln>
            <a:noFill/>
          </a:ln>
        </p:spPr>
        <p:txBody>
          <a:bodyPr spcFirstLastPara="1" wrap="square" lIns="91425" tIns="45700" rIns="91425" bIns="45700" anchor="t" anchorCtr="0">
            <a:spAutoFit/>
          </a:bodyPr>
          <a:lstStyle/>
          <a:p>
            <a:pPr marL="0" marR="0" lvl="0" indent="-146050" algn="l" rtl="0">
              <a:lnSpc>
                <a:spcPct val="100000"/>
              </a:lnSpc>
              <a:spcBef>
                <a:spcPts val="0"/>
              </a:spcBef>
              <a:spcAft>
                <a:spcPts val="0"/>
              </a:spcAft>
              <a:buClr>
                <a:schemeClr val="dk1"/>
              </a:buClr>
              <a:buSzPts val="2300"/>
              <a:buFont typeface="Calibri"/>
              <a:buChar char="➔"/>
            </a:pPr>
            <a:r>
              <a:rPr lang="en-US" sz="23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Introduction</a:t>
            </a:r>
            <a:endParaRPr sz="13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146050" algn="l" rtl="0">
              <a:lnSpc>
                <a:spcPct val="100000"/>
              </a:lnSpc>
              <a:spcBef>
                <a:spcPts val="0"/>
              </a:spcBef>
              <a:spcAft>
                <a:spcPts val="0"/>
              </a:spcAft>
              <a:buClr>
                <a:schemeClr val="dk1"/>
              </a:buClr>
              <a:buSzPts val="2300"/>
              <a:buFont typeface="Calibri"/>
              <a:buChar char="➔"/>
            </a:pPr>
            <a:r>
              <a:rPr lang="en-US" sz="23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Problem Statement</a:t>
            </a:r>
            <a:endParaRPr sz="13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146050" algn="l" rtl="0">
              <a:lnSpc>
                <a:spcPct val="100000"/>
              </a:lnSpc>
              <a:spcBef>
                <a:spcPts val="0"/>
              </a:spcBef>
              <a:spcAft>
                <a:spcPts val="0"/>
              </a:spcAft>
              <a:buClr>
                <a:schemeClr val="dk1"/>
              </a:buClr>
              <a:buSzPts val="2300"/>
              <a:buFont typeface="Calibri"/>
              <a:buChar char="➔"/>
            </a:pPr>
            <a:r>
              <a:rPr lang="en-US" sz="23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Technical Details</a:t>
            </a:r>
            <a:endParaRPr sz="13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146050" algn="l" rtl="0">
              <a:lnSpc>
                <a:spcPct val="100000"/>
              </a:lnSpc>
              <a:spcBef>
                <a:spcPts val="0"/>
              </a:spcBef>
              <a:spcAft>
                <a:spcPts val="0"/>
              </a:spcAft>
              <a:buClr>
                <a:schemeClr val="dk1"/>
              </a:buClr>
              <a:buSzPts val="2300"/>
              <a:buFont typeface="Calibri"/>
              <a:buChar char="➔"/>
            </a:pPr>
            <a:r>
              <a:rPr lang="en-US" sz="23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Key Features </a:t>
            </a:r>
            <a:endParaRPr sz="13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146050" algn="l" rtl="0">
              <a:lnSpc>
                <a:spcPct val="100000"/>
              </a:lnSpc>
              <a:spcBef>
                <a:spcPts val="0"/>
              </a:spcBef>
              <a:spcAft>
                <a:spcPts val="0"/>
              </a:spcAft>
              <a:buClr>
                <a:schemeClr val="dk1"/>
              </a:buClr>
              <a:buSzPts val="2300"/>
              <a:buFont typeface="Calibri"/>
              <a:buChar char="➔"/>
            </a:pPr>
            <a:r>
              <a:rPr lang="en-US" sz="23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Project Highlights</a:t>
            </a:r>
            <a:endParaRPr sz="13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146050" algn="l" rtl="0">
              <a:lnSpc>
                <a:spcPct val="100000"/>
              </a:lnSpc>
              <a:spcBef>
                <a:spcPts val="0"/>
              </a:spcBef>
              <a:spcAft>
                <a:spcPts val="0"/>
              </a:spcAft>
              <a:buClr>
                <a:schemeClr val="dk1"/>
              </a:buClr>
              <a:buSzPts val="2300"/>
              <a:buFont typeface="Calibri"/>
              <a:buChar char="➔"/>
            </a:pPr>
            <a:r>
              <a:rPr lang="en-US" sz="23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Conclusion</a:t>
            </a:r>
            <a:endParaRPr sz="13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146050" algn="l" rtl="0">
              <a:lnSpc>
                <a:spcPct val="100000"/>
              </a:lnSpc>
              <a:spcBef>
                <a:spcPts val="0"/>
              </a:spcBef>
              <a:spcAft>
                <a:spcPts val="0"/>
              </a:spcAft>
              <a:buClr>
                <a:schemeClr val="dk1"/>
              </a:buClr>
              <a:buSzPts val="2300"/>
              <a:buFont typeface="Calibri"/>
              <a:buChar char="➔"/>
            </a:pPr>
            <a:r>
              <a:rPr lang="en-US" sz="23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References/Links used</a:t>
            </a:r>
            <a:endParaRPr sz="13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2800"/>
              <a:buFont typeface="Arial"/>
              <a:buNone/>
            </a:pPr>
            <a:endParaRPr sz="2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Clr>
                <a:schemeClr val="dk1"/>
              </a:buClr>
              <a:buSzPts val="2800"/>
              <a:buFont typeface="Arial"/>
              <a:buNone/>
            </a:pPr>
            <a:endParaRPr sz="2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7"/>
          <p:cNvSpPr txBox="1"/>
          <p:nvPr/>
        </p:nvSpPr>
        <p:spPr>
          <a:xfrm>
            <a:off x="789994" y="92173"/>
            <a:ext cx="54006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Times New Roman" panose="02020603050405020304" pitchFamily="18" charset="0"/>
                <a:cs typeface="Times New Roman" panose="02020603050405020304" pitchFamily="18" charset="0"/>
                <a:sym typeface="Arial"/>
              </a:rPr>
              <a:t>Introduction</a:t>
            </a:r>
            <a:endParaRPr sz="1800" b="1"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64" name="Google Shape;64;p7"/>
          <p:cNvSpPr/>
          <p:nvPr/>
        </p:nvSpPr>
        <p:spPr>
          <a:xfrm>
            <a:off x="395536" y="1196752"/>
            <a:ext cx="8158503" cy="175428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dk1"/>
                </a:solidFill>
                <a:latin typeface="Times New Roman" panose="02020603050405020304" pitchFamily="18" charset="0"/>
                <a:cs typeface="Times New Roman" panose="02020603050405020304" pitchFamily="18" charset="0"/>
                <a:sym typeface="Merriweather"/>
              </a:rPr>
              <a:t>CRYPTO CURRENCY PORTFOLIO TRACKER</a:t>
            </a:r>
            <a:endParaRPr dirty="0">
              <a:latin typeface="Times New Roman" panose="02020603050405020304" pitchFamily="18" charset="0"/>
              <a:cs typeface="Times New Roman" panose="02020603050405020304" pitchFamily="18" charset="0"/>
            </a:endParaRPr>
          </a:p>
        </p:txBody>
      </p:sp>
      <p:sp>
        <p:nvSpPr>
          <p:cNvPr id="65" name="Google Shape;65;p7"/>
          <p:cNvSpPr txBox="1"/>
          <p:nvPr/>
        </p:nvSpPr>
        <p:spPr>
          <a:xfrm>
            <a:off x="1356125" y="3429000"/>
            <a:ext cx="19179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dirty="0">
                <a:solidFill>
                  <a:schemeClr val="dk1"/>
                </a:solidFill>
                <a:latin typeface="Times New Roman" panose="02020603050405020304" pitchFamily="18" charset="0"/>
                <a:cs typeface="Times New Roman" panose="02020603050405020304" pitchFamily="18" charset="0"/>
                <a:sym typeface="Arial"/>
              </a:rPr>
              <a:t>Made By:</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66" name="Google Shape;66;p7"/>
          <p:cNvSpPr txBox="1"/>
          <p:nvPr/>
        </p:nvSpPr>
        <p:spPr>
          <a:xfrm>
            <a:off x="681425" y="3323401"/>
            <a:ext cx="2592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67" name="Google Shape;67;p7"/>
          <p:cNvSpPr txBox="1"/>
          <p:nvPr/>
        </p:nvSpPr>
        <p:spPr>
          <a:xfrm>
            <a:off x="2884939" y="3477301"/>
            <a:ext cx="5669100" cy="15696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Dhruv Sood</a:t>
            </a:r>
            <a:r>
              <a:rPr lang="en-US"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(2210990279)</a:t>
            </a:r>
            <a:endParaRPr lang="en-US" sz="2400"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Dhruv Shukla</a:t>
            </a:r>
            <a:r>
              <a:rPr lang="en-US"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(2210990278)</a:t>
            </a:r>
            <a:endParaRPr lang="en-US" sz="2400"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Divanshu Garg</a:t>
            </a:r>
            <a:r>
              <a:rPr lang="en-US"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(2210990</a:t>
            </a: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289</a:t>
            </a:r>
            <a:r>
              <a:rPr lang="en-US"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t>
            </a:r>
          </a:p>
          <a:p>
            <a:pPr marL="0" marR="0" lvl="0" indent="0" algn="ctr" rtl="0">
              <a:lnSpc>
                <a:spcPct val="100000"/>
              </a:lnSpc>
              <a:spcBef>
                <a:spcPts val="0"/>
              </a:spcBef>
              <a:spcAft>
                <a:spcPts val="0"/>
              </a:spcAft>
              <a:buNone/>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Khushdeep Sharma (2210990509)</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8"/>
          <p:cNvSpPr txBox="1"/>
          <p:nvPr/>
        </p:nvSpPr>
        <p:spPr>
          <a:xfrm>
            <a:off x="777569" y="141748"/>
            <a:ext cx="54006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Times New Roman" panose="02020603050405020304" pitchFamily="18" charset="0"/>
                <a:cs typeface="Times New Roman" panose="02020603050405020304" pitchFamily="18" charset="0"/>
                <a:sym typeface="Arial"/>
              </a:rPr>
              <a:t>Problem Statement</a:t>
            </a:r>
            <a:endParaRPr sz="1800" b="1"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73" name="Google Shape;73;p8"/>
          <p:cNvSpPr/>
          <p:nvPr/>
        </p:nvSpPr>
        <p:spPr>
          <a:xfrm>
            <a:off x="628478" y="1207636"/>
            <a:ext cx="7887043" cy="5280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0" i="0" u="none" strike="noStrike" cap="none" dirty="0">
                <a:solidFill>
                  <a:schemeClr val="dk1"/>
                </a:solidFill>
                <a:latin typeface="Times New Roman" panose="02020603050405020304" pitchFamily="18" charset="0"/>
                <a:cs typeface="Times New Roman" panose="02020603050405020304" pitchFamily="18" charset="0"/>
                <a:sym typeface="Arial"/>
              </a:rPr>
              <a:t>Developing a cryptocurrency portfolio tracker integrating real-time data via APIs.</a:t>
            </a:r>
          </a:p>
          <a:p>
            <a:pPr marL="0" marR="0" lvl="0" indent="0" algn="ctr" rtl="0">
              <a:lnSpc>
                <a:spcPct val="100000"/>
              </a:lnSpc>
              <a:spcBef>
                <a:spcPts val="0"/>
              </a:spcBef>
              <a:spcAft>
                <a:spcPts val="0"/>
              </a:spcAft>
              <a:buNone/>
            </a:pPr>
            <a:endParaRPr lang="en-US" sz="24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None/>
            </a:pPr>
            <a:r>
              <a:rPr lang="en-US" sz="2400" b="0" i="0" u="none" strike="noStrike" cap="none" dirty="0">
                <a:solidFill>
                  <a:schemeClr val="dk1"/>
                </a:solidFill>
                <a:latin typeface="Times New Roman" panose="02020603050405020304" pitchFamily="18" charset="0"/>
                <a:cs typeface="Times New Roman" panose="02020603050405020304" pitchFamily="18" charset="0"/>
                <a:sym typeface="Arial"/>
              </a:rPr>
              <a:t> Creating a cryptocurrency portfolio tracker with real-time data fetched from APIs poses several challenges. Ensuring data accuracy, security, and user-friendly interface are key concerns. Additionally, managing portfolio features, optimizing performance, handling errors, and complying with regulations are critical. Scalability and providing comprehensive documentation and support further add complexity to the project. Addressing these issues effectively is crucial for delivering a successful crypto portfolio tracker</a:t>
            </a:r>
            <a:endParaRPr sz="24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9"/>
          <p:cNvSpPr txBox="1"/>
          <p:nvPr/>
        </p:nvSpPr>
        <p:spPr>
          <a:xfrm>
            <a:off x="777569" y="130673"/>
            <a:ext cx="54006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Times New Roman" panose="02020603050405020304" pitchFamily="18" charset="0"/>
                <a:cs typeface="Times New Roman" panose="02020603050405020304" pitchFamily="18" charset="0"/>
                <a:sym typeface="Arial"/>
              </a:rPr>
              <a:t>Technical Details</a:t>
            </a:r>
            <a:endParaRPr sz="1800" b="1" i="0" u="none" strike="noStrike" cap="none">
              <a:solidFill>
                <a:schemeClr val="lt1"/>
              </a:solidFill>
              <a:latin typeface="Times New Roman" panose="02020603050405020304" pitchFamily="18" charset="0"/>
              <a:cs typeface="Times New Roman" panose="02020603050405020304" pitchFamily="18" charset="0"/>
              <a:sym typeface="Arial"/>
            </a:endParaRPr>
          </a:p>
        </p:txBody>
      </p:sp>
      <p:pic>
        <p:nvPicPr>
          <p:cNvPr id="80" name="Google Shape;80;p9" descr="image-removebg-preview.png"/>
          <p:cNvPicPr preferRelativeResize="0"/>
          <p:nvPr/>
        </p:nvPicPr>
        <p:blipFill rotWithShape="1">
          <a:blip r:embed="rId3">
            <a:alphaModFix/>
          </a:blip>
          <a:srcRect l="1770" r="-1770" b="-2145"/>
          <a:stretch/>
        </p:blipFill>
        <p:spPr>
          <a:xfrm>
            <a:off x="0" y="5030900"/>
            <a:ext cx="2296886" cy="1389972"/>
          </a:xfrm>
          <a:prstGeom prst="rect">
            <a:avLst/>
          </a:prstGeom>
          <a:noFill/>
          <a:ln>
            <a:noFill/>
          </a:ln>
        </p:spPr>
      </p:pic>
      <p:pic>
        <p:nvPicPr>
          <p:cNvPr id="81" name="Google Shape;81;p9" descr="image-removebg-preview (1).png"/>
          <p:cNvPicPr preferRelativeResize="0"/>
          <p:nvPr/>
        </p:nvPicPr>
        <p:blipFill rotWithShape="1">
          <a:blip r:embed="rId4">
            <a:alphaModFix/>
          </a:blip>
          <a:srcRect/>
          <a:stretch/>
        </p:blipFill>
        <p:spPr>
          <a:xfrm>
            <a:off x="7094420" y="4220015"/>
            <a:ext cx="1752413" cy="810885"/>
          </a:xfrm>
          <a:prstGeom prst="rect">
            <a:avLst/>
          </a:prstGeom>
          <a:noFill/>
          <a:ln>
            <a:noFill/>
          </a:ln>
        </p:spPr>
      </p:pic>
      <p:pic>
        <p:nvPicPr>
          <p:cNvPr id="82" name="Google Shape;82;p9" descr="image-removebg-preview (2).png"/>
          <p:cNvPicPr preferRelativeResize="0"/>
          <p:nvPr/>
        </p:nvPicPr>
        <p:blipFill rotWithShape="1">
          <a:blip r:embed="rId5">
            <a:alphaModFix/>
          </a:blip>
          <a:srcRect/>
          <a:stretch/>
        </p:blipFill>
        <p:spPr>
          <a:xfrm>
            <a:off x="6178169" y="5573992"/>
            <a:ext cx="2150995" cy="509891"/>
          </a:xfrm>
          <a:prstGeom prst="rect">
            <a:avLst/>
          </a:prstGeom>
          <a:noFill/>
          <a:ln>
            <a:noFill/>
          </a:ln>
        </p:spPr>
      </p:pic>
      <p:pic>
        <p:nvPicPr>
          <p:cNvPr id="83" name="Google Shape;83;p9" descr="image-removebg-preview (3).png"/>
          <p:cNvPicPr preferRelativeResize="0"/>
          <p:nvPr/>
        </p:nvPicPr>
        <p:blipFill rotWithShape="1">
          <a:blip r:embed="rId6">
            <a:alphaModFix/>
          </a:blip>
          <a:srcRect/>
          <a:stretch/>
        </p:blipFill>
        <p:spPr>
          <a:xfrm>
            <a:off x="2891739" y="5273558"/>
            <a:ext cx="2192644" cy="1147314"/>
          </a:xfrm>
          <a:prstGeom prst="rect">
            <a:avLst/>
          </a:prstGeom>
          <a:noFill/>
          <a:ln>
            <a:noFill/>
          </a:ln>
        </p:spPr>
      </p:pic>
      <p:sp>
        <p:nvSpPr>
          <p:cNvPr id="2" name="TextBox 1">
            <a:extLst>
              <a:ext uri="{FF2B5EF4-FFF2-40B4-BE49-F238E27FC236}">
                <a16:creationId xmlns:a16="http://schemas.microsoft.com/office/drawing/2014/main" id="{CE3356B9-E1A9-A6FA-A2BC-CBFF7E2297E2}"/>
              </a:ext>
            </a:extLst>
          </p:cNvPr>
          <p:cNvSpPr txBox="1"/>
          <p:nvPr/>
        </p:nvSpPr>
        <p:spPr>
          <a:xfrm>
            <a:off x="185056" y="1132114"/>
            <a:ext cx="6909363" cy="3730317"/>
          </a:xfrm>
          <a:prstGeom prst="rect">
            <a:avLst/>
          </a:prstGeom>
          <a:noFill/>
        </p:spPr>
        <p:txBody>
          <a:bodyPr wrap="square" rtlCol="0">
            <a:spAutoFit/>
          </a:bodyPr>
          <a:lstStyle/>
          <a:p>
            <a:pPr marL="342900" marR="0" lvl="0" indent="-342900" algn="l" rtl="0">
              <a:lnSpc>
                <a:spcPct val="150000"/>
              </a:lnSpc>
              <a:spcBef>
                <a:spcPts val="0"/>
              </a:spcBef>
              <a:spcAft>
                <a:spcPts val="0"/>
              </a:spcAft>
              <a:buClr>
                <a:srgbClr val="000000"/>
              </a:buClr>
              <a:buSzPts val="2400"/>
              <a:buFont typeface="Arial" panose="020B0604020202020204" pitchFamily="34" charset="0"/>
              <a:buChar char="•"/>
            </a:pPr>
            <a:r>
              <a:rPr lang="en-US" sz="2000" i="0" u="none" strike="noStrike" cap="none" dirty="0">
                <a:solidFill>
                  <a:schemeClr val="dk1"/>
                </a:solidFill>
                <a:latin typeface="Times New Roman" panose="02020603050405020304" pitchFamily="18" charset="0"/>
                <a:cs typeface="Times New Roman" panose="02020603050405020304" pitchFamily="18" charset="0"/>
                <a:sym typeface="Arial"/>
              </a:rPr>
              <a:t>HTML, CSS, JavaScript, and React are essential tools in web development. </a:t>
            </a:r>
          </a:p>
          <a:p>
            <a:pPr marL="342900" indent="-342900">
              <a:lnSpc>
                <a:spcPct val="150000"/>
              </a:lnSpc>
              <a:buSzPts val="2400"/>
              <a:buFont typeface="Arial" panose="020B0604020202020204" pitchFamily="34" charset="0"/>
              <a:buChar char="•"/>
            </a:pPr>
            <a:r>
              <a:rPr lang="en-US" sz="2000" i="0" u="none" strike="noStrike" cap="none" dirty="0">
                <a:solidFill>
                  <a:schemeClr val="dk1"/>
                </a:solidFill>
                <a:latin typeface="Times New Roman" panose="02020603050405020304" pitchFamily="18" charset="0"/>
                <a:cs typeface="Times New Roman" panose="02020603050405020304" pitchFamily="18" charset="0"/>
                <a:sym typeface="Arial"/>
              </a:rPr>
              <a:t>HTML structures content, CSS styles it, and JavaScript adds interactivity.</a:t>
            </a:r>
          </a:p>
          <a:p>
            <a:pPr marL="342900" indent="-342900">
              <a:lnSpc>
                <a:spcPct val="150000"/>
              </a:lnSpc>
              <a:buSzPts val="2400"/>
              <a:buFont typeface="Arial" panose="020B0604020202020204" pitchFamily="34" charset="0"/>
              <a:buChar char="•"/>
            </a:pPr>
            <a:r>
              <a:rPr lang="en-US" sz="2000" i="0" u="none" strike="noStrike" cap="none" dirty="0">
                <a:solidFill>
                  <a:schemeClr val="dk1"/>
                </a:solidFill>
                <a:latin typeface="Times New Roman" panose="02020603050405020304" pitchFamily="18" charset="0"/>
                <a:cs typeface="Times New Roman" panose="02020603050405020304" pitchFamily="18" charset="0"/>
                <a:sym typeface="Arial"/>
              </a:rPr>
              <a:t> React simplifies building user interfaces with reusable components and efficient state management.</a:t>
            </a:r>
          </a:p>
          <a:p>
            <a:pPr marL="342900" marR="0" lvl="0" indent="-342900" algn="l" rtl="0">
              <a:lnSpc>
                <a:spcPct val="150000"/>
              </a:lnSpc>
              <a:spcBef>
                <a:spcPts val="0"/>
              </a:spcBef>
              <a:spcAft>
                <a:spcPts val="0"/>
              </a:spcAft>
              <a:buClr>
                <a:srgbClr val="000000"/>
              </a:buClr>
              <a:buSzPts val="2400"/>
              <a:buFont typeface="Arial" panose="020B0604020202020204" pitchFamily="34" charset="0"/>
              <a:buChar char="•"/>
            </a:pPr>
            <a:r>
              <a:rPr lang="en-US" sz="2000" i="0" u="none" strike="noStrike" cap="none" dirty="0">
                <a:solidFill>
                  <a:schemeClr val="dk1"/>
                </a:solidFill>
                <a:latin typeface="Times New Roman" panose="02020603050405020304" pitchFamily="18" charset="0"/>
                <a:cs typeface="Times New Roman" panose="02020603050405020304" pitchFamily="18" charset="0"/>
                <a:sym typeface="Arial"/>
              </a:rPr>
              <a:t>Our choice of editor was Visual Studio Code, and we utilized Git and GitHub for collaborative work. </a:t>
            </a:r>
            <a:endParaRPr lang="en-US"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C0EB288-1B3A-B073-7D83-5FD54298BB51}"/>
              </a:ext>
            </a:extLst>
          </p:cNvPr>
          <p:cNvSpPr txBox="1"/>
          <p:nvPr/>
        </p:nvSpPr>
        <p:spPr>
          <a:xfrm>
            <a:off x="11382709" y="1373147"/>
            <a:ext cx="795817" cy="883253"/>
          </a:xfrm>
          <a:prstGeom prst="rect">
            <a:avLst/>
          </a:prstGeom>
          <a:noFill/>
        </p:spPr>
        <p:txBody>
          <a:bodyPr wrap="square" rtlCol="0">
            <a:spAutoFit/>
          </a:bodyPr>
          <a:lstStyle/>
          <a:p>
            <a:endParaRPr lang="en-IN" dirty="0"/>
          </a:p>
        </p:txBody>
      </p:sp>
      <p:pic>
        <p:nvPicPr>
          <p:cNvPr id="1026" name="Picture 2" descr="Image result for react png">
            <a:extLst>
              <a:ext uri="{FF2B5EF4-FFF2-40B4-BE49-F238E27FC236}">
                <a16:creationId xmlns:a16="http://schemas.microsoft.com/office/drawing/2014/main" id="{7B45416D-6DAF-B758-A84C-0D5E7B3F6B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94419" y="2046701"/>
            <a:ext cx="1793244" cy="16302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0"/>
          <p:cNvSpPr txBox="1"/>
          <p:nvPr/>
        </p:nvSpPr>
        <p:spPr>
          <a:xfrm>
            <a:off x="777569" y="156148"/>
            <a:ext cx="5400600" cy="5850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3200"/>
              <a:buFont typeface="Arial"/>
              <a:buNone/>
            </a:pPr>
            <a:r>
              <a:rPr lang="en-US" sz="3200" b="1" i="0" u="none" strike="noStrike" cap="none" dirty="0">
                <a:solidFill>
                  <a:schemeClr val="lt1"/>
                </a:solidFill>
                <a:latin typeface="Times New Roman" panose="02020603050405020304" pitchFamily="18" charset="0"/>
                <a:cs typeface="Times New Roman" panose="02020603050405020304" pitchFamily="18" charset="0"/>
                <a:sym typeface="Arial"/>
              </a:rPr>
              <a:t>Key</a:t>
            </a:r>
            <a:r>
              <a:rPr lang="en-US" sz="3200" b="0" i="0" u="none" strike="noStrike" cap="none" dirty="0">
                <a:solidFill>
                  <a:schemeClr val="lt1"/>
                </a:solidFill>
                <a:latin typeface="Times New Roman" panose="02020603050405020304" pitchFamily="18" charset="0"/>
                <a:cs typeface="Times New Roman" panose="02020603050405020304" pitchFamily="18" charset="0"/>
                <a:sym typeface="Arial"/>
              </a:rPr>
              <a:t> </a:t>
            </a:r>
            <a:r>
              <a:rPr lang="en-US" sz="3200" b="1" i="0" u="none" strike="noStrike" cap="none" dirty="0">
                <a:solidFill>
                  <a:schemeClr val="lt1"/>
                </a:solidFill>
                <a:latin typeface="Times New Roman" panose="02020603050405020304" pitchFamily="18" charset="0"/>
                <a:cs typeface="Times New Roman" panose="02020603050405020304" pitchFamily="18" charset="0"/>
                <a:sym typeface="Arial"/>
              </a:rPr>
              <a:t>Features</a:t>
            </a:r>
            <a:endParaRPr sz="1800" b="1" i="0" u="none" strike="noStrike" cap="none" dirty="0">
              <a:solidFill>
                <a:schemeClr val="lt1"/>
              </a:solidFill>
              <a:latin typeface="Times New Roman" panose="02020603050405020304" pitchFamily="18" charset="0"/>
              <a:cs typeface="Times New Roman" panose="02020603050405020304" pitchFamily="18" charset="0"/>
              <a:sym typeface="Arial"/>
            </a:endParaRPr>
          </a:p>
        </p:txBody>
      </p:sp>
      <p:sp>
        <p:nvSpPr>
          <p:cNvPr id="89" name="Google Shape;89;p10"/>
          <p:cNvSpPr/>
          <p:nvPr/>
        </p:nvSpPr>
        <p:spPr>
          <a:xfrm>
            <a:off x="744578" y="850005"/>
            <a:ext cx="7654843" cy="5608126"/>
          </a:xfrm>
          <a:prstGeom prst="rect">
            <a:avLst/>
          </a:prstGeom>
          <a:noFill/>
          <a:ln>
            <a:noFill/>
          </a:ln>
        </p:spPr>
        <p:txBody>
          <a:bodyPr spcFirstLastPara="1" wrap="square" lIns="91425" tIns="45700" rIns="91425" bIns="45700" anchor="t" anchorCtr="0">
            <a:noAutofit/>
          </a:bodyPr>
          <a:lstStyle/>
          <a:p>
            <a:pPr marR="0" lvl="0" algn="just" rtl="0">
              <a:lnSpc>
                <a:spcPct val="100000"/>
              </a:lnSpc>
              <a:spcBef>
                <a:spcPts val="0"/>
              </a:spcBef>
              <a:spcAft>
                <a:spcPts val="0"/>
              </a:spcAft>
            </a:pPr>
            <a:r>
              <a:rPr lang="en-US" sz="2000" i="0" u="none" strike="noStrike" cap="none" dirty="0">
                <a:solidFill>
                  <a:schemeClr val="dk1"/>
                </a:solidFill>
                <a:latin typeface="Times New Roman" panose="02020603050405020304" pitchFamily="18" charset="0"/>
                <a:cs typeface="Times New Roman" panose="02020603050405020304" pitchFamily="18" charset="0"/>
                <a:sym typeface="Arial"/>
              </a:rPr>
              <a:t>1.</a:t>
            </a:r>
            <a:r>
              <a:rPr lang="en-US" sz="2000" b="1" i="0" u="none" strike="noStrike" cap="none" dirty="0">
                <a:solidFill>
                  <a:schemeClr val="dk1"/>
                </a:solidFill>
                <a:latin typeface="Times New Roman" panose="02020603050405020304" pitchFamily="18" charset="0"/>
                <a:cs typeface="Times New Roman" panose="02020603050405020304" pitchFamily="18" charset="0"/>
                <a:sym typeface="Arial"/>
              </a:rPr>
              <a:t>Real-time Data Updates: </a:t>
            </a:r>
            <a:r>
              <a:rPr lang="en-US" sz="2000" i="0" u="none" strike="noStrike" cap="none" dirty="0">
                <a:solidFill>
                  <a:schemeClr val="dk1"/>
                </a:solidFill>
                <a:latin typeface="Times New Roman" panose="02020603050405020304" pitchFamily="18" charset="0"/>
                <a:cs typeface="Times New Roman" panose="02020603050405020304" pitchFamily="18" charset="0"/>
                <a:sym typeface="Arial"/>
              </a:rPr>
              <a:t>Seamless integration with cryptocurrency exchange APIs to provide users with up-to-date information on prices, market trends, and portfolio values.</a:t>
            </a:r>
          </a:p>
          <a:p>
            <a:pPr marR="0" lvl="0" algn="just" rtl="0">
              <a:lnSpc>
                <a:spcPct val="100000"/>
              </a:lnSpc>
              <a:spcBef>
                <a:spcPts val="0"/>
              </a:spcBef>
              <a:spcAft>
                <a:spcPts val="0"/>
              </a:spcAft>
            </a:pPr>
            <a:endParaRPr sz="2000" dirty="0">
              <a:solidFill>
                <a:schemeClr val="dk1"/>
              </a:solidFill>
              <a:latin typeface="Times New Roman" panose="02020603050405020304" pitchFamily="18" charset="0"/>
              <a:cs typeface="Times New Roman" panose="02020603050405020304" pitchFamily="18" charset="0"/>
            </a:endParaRPr>
          </a:p>
          <a:p>
            <a:pPr marL="0" marR="0" lvl="0" indent="0" algn="just" rtl="0">
              <a:lnSpc>
                <a:spcPct val="100000"/>
              </a:lnSpc>
              <a:spcBef>
                <a:spcPts val="0"/>
              </a:spcBef>
              <a:spcAft>
                <a:spcPts val="0"/>
              </a:spcAft>
              <a:buNone/>
            </a:pPr>
            <a:r>
              <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rPr>
              <a:t>2.</a:t>
            </a:r>
            <a:r>
              <a:rPr lang="en-US" sz="2000" b="1" i="0" u="none" strike="noStrike" cap="none" dirty="0">
                <a:solidFill>
                  <a:schemeClr val="dk1"/>
                </a:solidFill>
                <a:latin typeface="Times New Roman" panose="02020603050405020304" pitchFamily="18" charset="0"/>
                <a:cs typeface="Times New Roman" panose="02020603050405020304" pitchFamily="18" charset="0"/>
                <a:sym typeface="Arial"/>
              </a:rPr>
              <a:t> Performance Tracking: </a:t>
            </a:r>
            <a:r>
              <a:rPr lang="en-US" sz="2000" i="0" u="none" strike="noStrike" cap="none" dirty="0">
                <a:solidFill>
                  <a:schemeClr val="dk1"/>
                </a:solidFill>
                <a:latin typeface="Times New Roman" panose="02020603050405020304" pitchFamily="18" charset="0"/>
                <a:cs typeface="Times New Roman" panose="02020603050405020304" pitchFamily="18" charset="0"/>
                <a:sym typeface="Arial"/>
              </a:rPr>
              <a:t>Tools to monitor portfolio performance over time, including metrics such as ROI (Return on Investment), profit/loss, and percentage change.</a:t>
            </a:r>
          </a:p>
          <a:p>
            <a:pPr marR="0" lvl="0" algn="just" rtl="0">
              <a:lnSpc>
                <a:spcPct val="100000"/>
              </a:lnSpc>
              <a:spcBef>
                <a:spcPts val="0"/>
              </a:spcBef>
              <a:spcAft>
                <a:spcPts val="0"/>
              </a:spcAft>
            </a:pPr>
            <a:endParaRPr lang="en-US" sz="2000" dirty="0">
              <a:solidFill>
                <a:schemeClr val="dk1"/>
              </a:solidFill>
              <a:latin typeface="Times New Roman" panose="02020603050405020304" pitchFamily="18" charset="0"/>
              <a:cs typeface="Times New Roman" panose="02020603050405020304" pitchFamily="18" charset="0"/>
            </a:endParaRPr>
          </a:p>
          <a:p>
            <a:pPr marR="0" lvl="0" algn="just" rtl="0">
              <a:lnSpc>
                <a:spcPct val="100000"/>
              </a:lnSpc>
              <a:spcBef>
                <a:spcPts val="0"/>
              </a:spcBef>
              <a:spcAft>
                <a:spcPts val="0"/>
              </a:spcAft>
            </a:pPr>
            <a:r>
              <a:rPr lang="en-US" sz="2000" i="0" u="none" strike="noStrike" cap="none" dirty="0">
                <a:solidFill>
                  <a:schemeClr val="dk1"/>
                </a:solidFill>
                <a:latin typeface="Times New Roman" panose="02020603050405020304" pitchFamily="18" charset="0"/>
                <a:cs typeface="Times New Roman" panose="02020603050405020304" pitchFamily="18" charset="0"/>
                <a:sym typeface="Arial"/>
              </a:rPr>
              <a:t>3</a:t>
            </a:r>
            <a:r>
              <a:rPr lang="en-US" sz="2000" b="1" i="0" u="none" strike="noStrike" cap="none" dirty="0">
                <a:solidFill>
                  <a:schemeClr val="dk1"/>
                </a:solidFill>
                <a:latin typeface="Times New Roman" panose="02020603050405020304" pitchFamily="18" charset="0"/>
                <a:cs typeface="Times New Roman" panose="02020603050405020304" pitchFamily="18" charset="0"/>
                <a:sym typeface="Arial"/>
              </a:rPr>
              <a:t>. Price Alerts</a:t>
            </a:r>
            <a:r>
              <a:rPr lang="en-US" sz="2000" i="0" u="none" strike="noStrike" cap="none" dirty="0">
                <a:solidFill>
                  <a:schemeClr val="dk1"/>
                </a:solidFill>
                <a:latin typeface="Times New Roman" panose="02020603050405020304" pitchFamily="18" charset="0"/>
                <a:cs typeface="Times New Roman" panose="02020603050405020304" pitchFamily="18" charset="0"/>
                <a:sym typeface="Arial"/>
              </a:rPr>
              <a:t>: Customizable price alert notifications to keep users informed about significant price movements for specific cryptocurrencies in their portfolio.</a:t>
            </a:r>
            <a:r>
              <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rPr>
              <a:t> </a:t>
            </a:r>
          </a:p>
          <a:p>
            <a:pPr marR="0" lvl="0" algn="just" rtl="0">
              <a:lnSpc>
                <a:spcPct val="100000"/>
              </a:lnSpc>
              <a:spcBef>
                <a:spcPts val="0"/>
              </a:spcBef>
              <a:spcAft>
                <a:spcPts val="0"/>
              </a:spcAft>
            </a:pPr>
            <a:endPar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R="0" lvl="0" algn="just" rtl="0">
              <a:lnSpc>
                <a:spcPct val="100000"/>
              </a:lnSpc>
              <a:spcBef>
                <a:spcPts val="0"/>
              </a:spcBef>
              <a:spcAft>
                <a:spcPts val="0"/>
              </a:spcAft>
            </a:pPr>
            <a:r>
              <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rPr>
              <a:t>4.</a:t>
            </a:r>
            <a:r>
              <a:rPr lang="en-US" sz="2000" b="1" i="0" u="none" strike="noStrike" cap="none" dirty="0">
                <a:solidFill>
                  <a:schemeClr val="dk1"/>
                </a:solidFill>
                <a:latin typeface="Times New Roman" panose="02020603050405020304" pitchFamily="18" charset="0"/>
                <a:cs typeface="Times New Roman" panose="02020603050405020304" pitchFamily="18" charset="0"/>
                <a:sym typeface="Arial"/>
              </a:rPr>
              <a:t>Multi-currency Support</a:t>
            </a:r>
            <a:r>
              <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rPr>
              <a:t>: Support for tracking portfolios denominated in various fiat currencies and cryptocurrencies, enabling users to manage diverse investment portfolios.</a:t>
            </a:r>
          </a:p>
          <a:p>
            <a:pPr marR="0" lvl="0" algn="just" rtl="0">
              <a:lnSpc>
                <a:spcPct val="100000"/>
              </a:lnSpc>
              <a:spcBef>
                <a:spcPts val="0"/>
              </a:spcBef>
              <a:spcAft>
                <a:spcPts val="0"/>
              </a:spcAft>
            </a:pPr>
            <a:endPar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R="0" lvl="0" algn="just" rtl="0">
              <a:lnSpc>
                <a:spcPct val="100000"/>
              </a:lnSpc>
              <a:spcBef>
                <a:spcPts val="0"/>
              </a:spcBef>
              <a:spcAft>
                <a:spcPts val="0"/>
              </a:spcAft>
            </a:pPr>
            <a:r>
              <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rPr>
              <a:t>5.</a:t>
            </a:r>
            <a:r>
              <a:rPr lang="en-US" sz="2000" b="1" i="0" u="none" strike="noStrike" cap="none" dirty="0">
                <a:solidFill>
                  <a:schemeClr val="dk1"/>
                </a:solidFill>
                <a:latin typeface="Times New Roman" panose="02020603050405020304" pitchFamily="18" charset="0"/>
                <a:cs typeface="Times New Roman" panose="02020603050405020304" pitchFamily="18" charset="0"/>
                <a:sym typeface="Arial"/>
              </a:rPr>
              <a:t>Charting and Visualization</a:t>
            </a:r>
            <a:r>
              <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rPr>
              <a:t>: Interactive charts and graphs to visualize portfolio composition, asset allocation, and historical performance trends.</a:t>
            </a:r>
          </a:p>
          <a:p>
            <a:pPr marL="457200" marR="0" lvl="0" indent="-457200" algn="just" rtl="0">
              <a:lnSpc>
                <a:spcPct val="100000"/>
              </a:lnSpc>
              <a:spcBef>
                <a:spcPts val="0"/>
              </a:spcBef>
              <a:spcAft>
                <a:spcPts val="0"/>
              </a:spcAft>
              <a:buFont typeface="+mj-lt"/>
              <a:buAutoNum type="arabicPeriod"/>
            </a:pPr>
            <a:endPar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1"/>
          <p:cNvSpPr txBox="1"/>
          <p:nvPr/>
        </p:nvSpPr>
        <p:spPr>
          <a:xfrm>
            <a:off x="818494" y="145073"/>
            <a:ext cx="54012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Times New Roman" panose="02020603050405020304" pitchFamily="18" charset="0"/>
                <a:cs typeface="Times New Roman" panose="02020603050405020304" pitchFamily="18" charset="0"/>
                <a:sym typeface="Arial"/>
              </a:rPr>
              <a:t>Project Highlights 1</a:t>
            </a:r>
            <a:endParaRPr sz="1800" b="1"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95" name="Google Shape;95;p11"/>
          <p:cNvSpPr/>
          <p:nvPr/>
        </p:nvSpPr>
        <p:spPr>
          <a:xfrm>
            <a:off x="818500" y="1010725"/>
            <a:ext cx="7938600" cy="579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dirty="0">
                <a:solidFill>
                  <a:schemeClr val="dk1"/>
                </a:solidFill>
                <a:latin typeface="Times New Roman" panose="02020603050405020304" pitchFamily="18" charset="0"/>
                <a:cs typeface="Times New Roman" panose="02020603050405020304" pitchFamily="18" charset="0"/>
                <a:sym typeface="Arial"/>
              </a:rPr>
              <a:t>CODE SNIPPETS:</a:t>
            </a:r>
            <a:endParaRPr sz="7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4" name="Picture 3">
            <a:extLst>
              <a:ext uri="{FF2B5EF4-FFF2-40B4-BE49-F238E27FC236}">
                <a16:creationId xmlns:a16="http://schemas.microsoft.com/office/drawing/2014/main" id="{D8DF98C3-C6A6-9D64-F19E-D615E80DAA8C}"/>
              </a:ext>
            </a:extLst>
          </p:cNvPr>
          <p:cNvPicPr>
            <a:picLocks noChangeAspect="1"/>
          </p:cNvPicPr>
          <p:nvPr/>
        </p:nvPicPr>
        <p:blipFill>
          <a:blip r:embed="rId3"/>
          <a:stretch>
            <a:fillRect/>
          </a:stretch>
        </p:blipFill>
        <p:spPr>
          <a:xfrm>
            <a:off x="819800" y="1590325"/>
            <a:ext cx="7505700" cy="510540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3"/>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SzPts val="1400"/>
              <a:buNone/>
            </a:pPr>
            <a:r>
              <a:rPr lang="en-US" sz="3200" i="0" strike="noStrike" cap="none">
                <a:solidFill>
                  <a:schemeClr val="lt1"/>
                </a:solidFill>
                <a:latin typeface="Times New Roman" panose="02020603050405020304" pitchFamily="18" charset="0"/>
                <a:ea typeface="Arial"/>
                <a:cs typeface="Times New Roman" panose="02020603050405020304" pitchFamily="18" charset="0"/>
                <a:sym typeface="Arial"/>
              </a:rPr>
              <a:t>Project Highlights 2</a:t>
            </a:r>
            <a:endParaRPr sz="3200" i="0" strike="noStrike" cap="none">
              <a:solidFill>
                <a:schemeClr val="lt1"/>
              </a:solidFill>
              <a:latin typeface="Times New Roman" panose="02020603050405020304" pitchFamily="18" charset="0"/>
              <a:ea typeface="Arial"/>
              <a:cs typeface="Times New Roman" panose="02020603050405020304" pitchFamily="18" charset="0"/>
              <a:sym typeface="Arial"/>
            </a:endParaRPr>
          </a:p>
        </p:txBody>
      </p:sp>
      <p:sp>
        <p:nvSpPr>
          <p:cNvPr id="108" name="Google Shape;108;p13"/>
          <p:cNvSpPr txBox="1"/>
          <p:nvPr/>
        </p:nvSpPr>
        <p:spPr>
          <a:xfrm>
            <a:off x="423000" y="1006113"/>
            <a:ext cx="46404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Times New Roman" panose="02020603050405020304" pitchFamily="18" charset="0"/>
                <a:cs typeface="Times New Roman" panose="02020603050405020304" pitchFamily="18" charset="0"/>
                <a:sym typeface="Arial"/>
              </a:rPr>
              <a:t>CSS CODE SNIPPETS:</a:t>
            </a:r>
            <a:endParaRPr sz="24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pic>
        <p:nvPicPr>
          <p:cNvPr id="4" name="Picture 3">
            <a:extLst>
              <a:ext uri="{FF2B5EF4-FFF2-40B4-BE49-F238E27FC236}">
                <a16:creationId xmlns:a16="http://schemas.microsoft.com/office/drawing/2014/main" id="{05A8174B-6872-721E-0EBF-4D18CC293A83}"/>
              </a:ext>
            </a:extLst>
          </p:cNvPr>
          <p:cNvPicPr>
            <a:picLocks noChangeAspect="1"/>
          </p:cNvPicPr>
          <p:nvPr/>
        </p:nvPicPr>
        <p:blipFill>
          <a:blip r:embed="rId3"/>
          <a:stretch>
            <a:fillRect/>
          </a:stretch>
        </p:blipFill>
        <p:spPr>
          <a:xfrm>
            <a:off x="423000" y="1478699"/>
            <a:ext cx="8429625" cy="474345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4"/>
          <p:cNvSpPr txBox="1">
            <a:spLocks noGrp="1"/>
          </p:cNvSpPr>
          <p:nvPr>
            <p:ph type="ctrTitle"/>
          </p:nvPr>
        </p:nvSpPr>
        <p:spPr>
          <a:xfrm>
            <a:off x="0" y="124026"/>
            <a:ext cx="5486400" cy="914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400"/>
              <a:buFont typeface="Arial"/>
              <a:buNone/>
            </a:pPr>
            <a:r>
              <a:rPr lang="en-US" dirty="0">
                <a:solidFill>
                  <a:schemeClr val="lt1"/>
                </a:solidFill>
                <a:latin typeface="Times New Roman" panose="02020603050405020304" pitchFamily="18" charset="0"/>
                <a:ea typeface="Arial"/>
                <a:cs typeface="Times New Roman" panose="02020603050405020304" pitchFamily="18" charset="0"/>
                <a:sym typeface="Arial"/>
              </a:rPr>
              <a:t>Project Highlights 3</a:t>
            </a:r>
            <a:br>
              <a:rPr lang="en-US" dirty="0">
                <a:solidFill>
                  <a:schemeClr val="lt1"/>
                </a:solidFill>
                <a:latin typeface="Times New Roman" panose="02020603050405020304" pitchFamily="18" charset="0"/>
                <a:ea typeface="Arial"/>
                <a:cs typeface="Times New Roman" panose="02020603050405020304" pitchFamily="18" charset="0"/>
                <a:sym typeface="Arial"/>
              </a:rPr>
            </a:br>
            <a:endParaRPr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03565E5-4758-7B27-6890-6381BAF23387}"/>
              </a:ext>
            </a:extLst>
          </p:cNvPr>
          <p:cNvPicPr>
            <a:picLocks noChangeAspect="1"/>
          </p:cNvPicPr>
          <p:nvPr/>
        </p:nvPicPr>
        <p:blipFill>
          <a:blip r:embed="rId3"/>
          <a:stretch>
            <a:fillRect/>
          </a:stretch>
        </p:blipFill>
        <p:spPr>
          <a:xfrm>
            <a:off x="96758" y="1659922"/>
            <a:ext cx="8950483" cy="3538156"/>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theme/theme1.xml><?xml version="1.0" encoding="utf-8"?>
<a:theme xmlns:a="http://schemas.openxmlformats.org/drawingml/2006/main" name="Bubble Sor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TotalTime>
  <Words>449</Words>
  <Application>Microsoft Office PowerPoint</Application>
  <PresentationFormat>On-screen Show (4:3)</PresentationFormat>
  <Paragraphs>67</Paragraphs>
  <Slides>15</Slides>
  <Notes>12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Highlights 2</vt:lpstr>
      <vt:lpstr>Project Highlights 3 </vt:lpstr>
      <vt:lpstr>PowerPoint Presentation</vt:lpstr>
      <vt:lpstr>Conclusion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Dhruv Shukla</cp:lastModifiedBy>
  <cp:revision>24</cp:revision>
  <dcterms:modified xsi:type="dcterms:W3CDTF">2024-05-09T10:33:39Z</dcterms:modified>
</cp:coreProperties>
</file>