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maranth" panose="02000503050000020004" pitchFamily="2" charset="0"/>
      <p:regular r:id="rId15"/>
    </p:embeddedFont>
    <p:embeddedFont>
      <p:font typeface="Amaranth Bold" panose="02000500000000020004" pitchFamily="2" charset="0"/>
      <p:regular r:id="rId16"/>
    </p:embeddedFont>
    <p:embeddedFont>
      <p:font typeface="Archivo Black" panose="020B0A03020202020B04" pitchFamily="34" charset="0"/>
      <p:regular r:id="rId17"/>
    </p:embeddedFont>
    <p:embeddedFont>
      <p:font typeface="Canva Sans" panose="020B0503030501040103" pitchFamily="34" charset="0"/>
      <p:regular r:id="rId18"/>
    </p:embeddedFont>
    <p:embeddedFont>
      <p:font typeface="Canva Sans Bold" panose="020B0803030501040103" pitchFamily="34" charset="0"/>
      <p:regular r:id="rId19"/>
    </p:embeddedFont>
    <p:embeddedFont>
      <p:font typeface="Roboto" panose="02000000000000000000" pitchFamily="2" charset="0"/>
      <p:regular r:id="rId20"/>
    </p:embeddedFont>
    <p:embeddedFont>
      <p:font typeface="Roboto Bold" panose="02000000000000000000" pitchFamily="2" charset="0"/>
      <p:regular r:id="rId21"/>
    </p:embeddedFont>
    <p:embeddedFont>
      <p:font typeface="TT Rounds Condensed Bold" panose="02000806030000020003" pitchFamily="2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8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sv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7" Type="http://schemas.openxmlformats.org/officeDocument/2006/relationships/image" Target="../media/image10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9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7440" y="7534433"/>
            <a:ext cx="14276035" cy="119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28"/>
              </a:lnSpc>
            </a:pPr>
            <a:r>
              <a:rPr lang="en-US" sz="8544">
                <a:solidFill>
                  <a:srgbClr val="000000"/>
                </a:solidFill>
                <a:latin typeface="Amaranth Bold"/>
                <a:ea typeface="Amaranth Bold"/>
                <a:cs typeface="Amaranth Bold"/>
                <a:sym typeface="Amaranth Bold"/>
              </a:rPr>
              <a:t>GREEN CREDIT MANAGEMENT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77440" y="8595826"/>
            <a:ext cx="13533120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dirty="0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MANAGING YOUR FINANCIAL FUTURE   </a:t>
            </a:r>
          </a:p>
          <a:p>
            <a:pPr algn="ctr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algn="ctr">
              <a:lnSpc>
                <a:spcPts val="3888"/>
              </a:lnSpc>
            </a:pPr>
            <a:r>
              <a:rPr lang="en-US" sz="3600" dirty="0" err="1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Teamname</a:t>
            </a:r>
            <a:r>
              <a:rPr lang="en-US" sz="3600" dirty="0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 - Su</a:t>
            </a:r>
            <a:r>
              <a:rPr lang="en-IN" sz="3600" dirty="0" err="1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persq</a:t>
            </a:r>
            <a:r>
              <a:rPr lang="en-US" sz="3600" dirty="0" err="1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uad</a:t>
            </a:r>
            <a:endParaRPr lang="en-US" sz="3600" dirty="0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algn="ctr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18288000" cy="7248355"/>
          </a:xfrm>
          <a:custGeom>
            <a:avLst/>
            <a:gdLst/>
            <a:ahLst/>
            <a:cxnLst/>
            <a:rect l="l" t="t" r="r" b="b"/>
            <a:pathLst>
              <a:path w="18288000" h="7248355">
                <a:moveTo>
                  <a:pt x="0" y="0"/>
                </a:moveTo>
                <a:lnTo>
                  <a:pt x="18288000" y="0"/>
                </a:lnTo>
                <a:lnTo>
                  <a:pt x="18288000" y="7248355"/>
                </a:lnTo>
                <a:lnTo>
                  <a:pt x="0" y="7248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5805" b="-5189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1341" y="1787017"/>
            <a:ext cx="5614121" cy="6329324"/>
            <a:chOff x="0" y="0"/>
            <a:chExt cx="1478616" cy="1666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8616" cy="1666983"/>
            </a:xfrm>
            <a:custGeom>
              <a:avLst/>
              <a:gdLst/>
              <a:ahLst/>
              <a:cxnLst/>
              <a:rect l="l" t="t" r="r" b="b"/>
              <a:pathLst>
                <a:path w="1478616" h="1666983">
                  <a:moveTo>
                    <a:pt x="70329" y="0"/>
                  </a:moveTo>
                  <a:lnTo>
                    <a:pt x="1408287" y="0"/>
                  </a:lnTo>
                  <a:cubicBezTo>
                    <a:pt x="1447129" y="0"/>
                    <a:pt x="1478616" y="31488"/>
                    <a:pt x="1478616" y="70329"/>
                  </a:cubicBezTo>
                  <a:lnTo>
                    <a:pt x="1478616" y="1596653"/>
                  </a:lnTo>
                  <a:cubicBezTo>
                    <a:pt x="1478616" y="1635495"/>
                    <a:pt x="1447129" y="1666983"/>
                    <a:pt x="1408287" y="1666983"/>
                  </a:cubicBezTo>
                  <a:lnTo>
                    <a:pt x="70329" y="1666983"/>
                  </a:lnTo>
                  <a:cubicBezTo>
                    <a:pt x="31488" y="1666983"/>
                    <a:pt x="0" y="1635495"/>
                    <a:pt x="0" y="1596653"/>
                  </a:cubicBezTo>
                  <a:lnTo>
                    <a:pt x="0" y="70329"/>
                  </a:lnTo>
                  <a:cubicBezTo>
                    <a:pt x="0" y="31488"/>
                    <a:pt x="31488" y="0"/>
                    <a:pt x="70329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78616" cy="1733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Amaranth"/>
                  <a:ea typeface="Amaranth"/>
                  <a:cs typeface="Amaranth"/>
                  <a:sym typeface="Amaranth"/>
                </a:rPr>
                <a:t>User Experience Friendly</a:t>
              </a:r>
            </a:p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Amaranth"/>
                  <a:ea typeface="Amaranth"/>
                  <a:cs typeface="Amaranth"/>
                  <a:sym typeface="Amaranth"/>
                </a:rPr>
                <a:t>Intuitive Interface</a:t>
              </a:r>
            </a:p>
            <a:p>
              <a:pPr algn="ctr">
                <a:lnSpc>
                  <a:spcPts val="4619"/>
                </a:lnSpc>
              </a:pPr>
              <a:endParaRPr lang="en-US" sz="3299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endParaRPr>
            </a:p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  User-friendly design for easy navigation and access to features.</a:t>
              </a:r>
            </a:p>
            <a:p>
              <a:pPr algn="ctr">
                <a:lnSpc>
                  <a:spcPts val="3779"/>
                </a:lnSpc>
              </a:pPr>
              <a:endPara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Simple and clear processes for registering and managing projects.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17412" y="1787017"/>
            <a:ext cx="5451216" cy="6329324"/>
            <a:chOff x="0" y="0"/>
            <a:chExt cx="1435711" cy="16669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35711" cy="1666983"/>
            </a:xfrm>
            <a:custGeom>
              <a:avLst/>
              <a:gdLst/>
              <a:ahLst/>
              <a:cxnLst/>
              <a:rect l="l" t="t" r="r" b="b"/>
              <a:pathLst>
                <a:path w="1435711" h="1666983">
                  <a:moveTo>
                    <a:pt x="72431" y="0"/>
                  </a:moveTo>
                  <a:lnTo>
                    <a:pt x="1363280" y="0"/>
                  </a:lnTo>
                  <a:cubicBezTo>
                    <a:pt x="1382490" y="0"/>
                    <a:pt x="1400913" y="7631"/>
                    <a:pt x="1414497" y="21215"/>
                  </a:cubicBezTo>
                  <a:cubicBezTo>
                    <a:pt x="1428080" y="34798"/>
                    <a:pt x="1435711" y="53221"/>
                    <a:pt x="1435711" y="72431"/>
                  </a:cubicBezTo>
                  <a:lnTo>
                    <a:pt x="1435711" y="1594551"/>
                  </a:lnTo>
                  <a:cubicBezTo>
                    <a:pt x="1435711" y="1613761"/>
                    <a:pt x="1428080" y="1632184"/>
                    <a:pt x="1414497" y="1645768"/>
                  </a:cubicBezTo>
                  <a:cubicBezTo>
                    <a:pt x="1400913" y="1659351"/>
                    <a:pt x="1382490" y="1666983"/>
                    <a:pt x="1363280" y="1666983"/>
                  </a:cubicBezTo>
                  <a:lnTo>
                    <a:pt x="72431" y="1666983"/>
                  </a:lnTo>
                  <a:cubicBezTo>
                    <a:pt x="53221" y="1666983"/>
                    <a:pt x="34798" y="1659351"/>
                    <a:pt x="21215" y="1645768"/>
                  </a:cubicBezTo>
                  <a:cubicBezTo>
                    <a:pt x="7631" y="1632184"/>
                    <a:pt x="0" y="1613761"/>
                    <a:pt x="0" y="1594551"/>
                  </a:cubicBezTo>
                  <a:lnTo>
                    <a:pt x="0" y="72431"/>
                  </a:lnTo>
                  <a:cubicBezTo>
                    <a:pt x="0" y="53221"/>
                    <a:pt x="7631" y="34798"/>
                    <a:pt x="21215" y="21215"/>
                  </a:cubicBezTo>
                  <a:cubicBezTo>
                    <a:pt x="34798" y="7631"/>
                    <a:pt x="53221" y="0"/>
                    <a:pt x="72431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435711" cy="1733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Amaranth"/>
                  <a:ea typeface="Amaranth"/>
                  <a:cs typeface="Amaranth"/>
                  <a:sym typeface="Amaranth"/>
                </a:rPr>
                <a:t>Verification and Validation</a:t>
              </a:r>
            </a:p>
            <a:p>
              <a:pPr algn="ctr">
                <a:lnSpc>
                  <a:spcPts val="4619"/>
                </a:lnSpc>
              </a:pPr>
              <a:endParaRPr lang="en-US" sz="3299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endParaRPr>
            </a:p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Transparency Portal</a:t>
              </a:r>
              <a:r>
                <a:rPr lang="en-US" sz="2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 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Make all verification and validation reports publicly available on the website.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Government agencies can access and review immutable transaction histories, ensuring data integrity. 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229837" y="1645126"/>
            <a:ext cx="5591213" cy="6329324"/>
            <a:chOff x="0" y="0"/>
            <a:chExt cx="1472583" cy="16669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72583" cy="1666983"/>
            </a:xfrm>
            <a:custGeom>
              <a:avLst/>
              <a:gdLst/>
              <a:ahLst/>
              <a:cxnLst/>
              <a:rect l="l" t="t" r="r" b="b"/>
              <a:pathLst>
                <a:path w="1472583" h="1666983">
                  <a:moveTo>
                    <a:pt x="70618" y="0"/>
                  </a:moveTo>
                  <a:lnTo>
                    <a:pt x="1401965" y="0"/>
                  </a:lnTo>
                  <a:cubicBezTo>
                    <a:pt x="1420694" y="0"/>
                    <a:pt x="1438656" y="7440"/>
                    <a:pt x="1451900" y="20683"/>
                  </a:cubicBezTo>
                  <a:cubicBezTo>
                    <a:pt x="1465143" y="33927"/>
                    <a:pt x="1472583" y="51889"/>
                    <a:pt x="1472583" y="70618"/>
                  </a:cubicBezTo>
                  <a:lnTo>
                    <a:pt x="1472583" y="1596365"/>
                  </a:lnTo>
                  <a:cubicBezTo>
                    <a:pt x="1472583" y="1615094"/>
                    <a:pt x="1465143" y="1633056"/>
                    <a:pt x="1451900" y="1646299"/>
                  </a:cubicBezTo>
                  <a:cubicBezTo>
                    <a:pt x="1438656" y="1659543"/>
                    <a:pt x="1420694" y="1666983"/>
                    <a:pt x="1401965" y="1666983"/>
                  </a:cubicBezTo>
                  <a:lnTo>
                    <a:pt x="70618" y="1666983"/>
                  </a:lnTo>
                  <a:cubicBezTo>
                    <a:pt x="51889" y="1666983"/>
                    <a:pt x="33927" y="1659543"/>
                    <a:pt x="20683" y="1646299"/>
                  </a:cubicBezTo>
                  <a:cubicBezTo>
                    <a:pt x="7440" y="1633056"/>
                    <a:pt x="0" y="1615094"/>
                    <a:pt x="0" y="1596365"/>
                  </a:cubicBezTo>
                  <a:lnTo>
                    <a:pt x="0" y="70618"/>
                  </a:lnTo>
                  <a:cubicBezTo>
                    <a:pt x="0" y="51889"/>
                    <a:pt x="7440" y="33927"/>
                    <a:pt x="20683" y="20683"/>
                  </a:cubicBezTo>
                  <a:cubicBezTo>
                    <a:pt x="33927" y="7440"/>
                    <a:pt x="51889" y="0"/>
                    <a:pt x="70618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472583" cy="1733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Amaranth"/>
                  <a:ea typeface="Amaranth"/>
                  <a:cs typeface="Amaranth"/>
                  <a:sym typeface="Amaranth"/>
                </a:rPr>
                <a:t>Increased Scope for Small Projects</a:t>
              </a:r>
            </a:p>
            <a:p>
              <a:pPr algn="ctr">
                <a:lnSpc>
                  <a:spcPts val="3779"/>
                </a:lnSpc>
              </a:pPr>
              <a:endParaRPr lang="en-US" sz="3299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endParaRP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Open to small-scale projects and individual initiatives.</a:t>
              </a:r>
            </a:p>
            <a:p>
              <a:pPr algn="ctr">
                <a:lnSpc>
                  <a:spcPts val="3779"/>
                </a:lnSpc>
              </a:pPr>
              <a:endPara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Provides equal opportunities for all participants. </a:t>
              </a:r>
            </a:p>
            <a:p>
              <a:pPr algn="ctr">
                <a:lnSpc>
                  <a:spcPts val="3779"/>
                </a:lnSpc>
              </a:pPr>
              <a:endPara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Step-by-step assistance to help small projects get started.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322" y="172240"/>
            <a:ext cx="7872357" cy="1370988"/>
            <a:chOff x="0" y="0"/>
            <a:chExt cx="2073378" cy="3610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3378" cy="361083"/>
            </a:xfrm>
            <a:custGeom>
              <a:avLst/>
              <a:gdLst/>
              <a:ahLst/>
              <a:cxnLst/>
              <a:rect l="l" t="t" r="r" b="b"/>
              <a:pathLst>
                <a:path w="2073378" h="361083">
                  <a:moveTo>
                    <a:pt x="50155" y="0"/>
                  </a:moveTo>
                  <a:lnTo>
                    <a:pt x="2023223" y="0"/>
                  </a:lnTo>
                  <a:cubicBezTo>
                    <a:pt x="2036525" y="0"/>
                    <a:pt x="2049282" y="5284"/>
                    <a:pt x="2058688" y="14690"/>
                  </a:cubicBezTo>
                  <a:cubicBezTo>
                    <a:pt x="2068094" y="24096"/>
                    <a:pt x="2073378" y="36853"/>
                    <a:pt x="2073378" y="50155"/>
                  </a:cubicBezTo>
                  <a:lnTo>
                    <a:pt x="2073378" y="310928"/>
                  </a:lnTo>
                  <a:cubicBezTo>
                    <a:pt x="2073378" y="338628"/>
                    <a:pt x="2050923" y="361083"/>
                    <a:pt x="2023223" y="361083"/>
                  </a:cubicBezTo>
                  <a:lnTo>
                    <a:pt x="50155" y="361083"/>
                  </a:lnTo>
                  <a:cubicBezTo>
                    <a:pt x="36853" y="361083"/>
                    <a:pt x="24096" y="355799"/>
                    <a:pt x="14690" y="346393"/>
                  </a:cubicBezTo>
                  <a:cubicBezTo>
                    <a:pt x="5284" y="336987"/>
                    <a:pt x="0" y="324230"/>
                    <a:pt x="0" y="310928"/>
                  </a:cubicBezTo>
                  <a:lnTo>
                    <a:pt x="0" y="50155"/>
                  </a:lnTo>
                  <a:cubicBezTo>
                    <a:pt x="0" y="22455"/>
                    <a:pt x="22455" y="0"/>
                    <a:pt x="50155" y="0"/>
                  </a:cubicBezTo>
                  <a:close/>
                </a:path>
              </a:pathLst>
            </a:custGeom>
            <a:solidFill>
              <a:srgbClr val="A9D18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2073378" cy="503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239"/>
                </a:lnSpc>
                <a:spcBef>
                  <a:spcPct val="0"/>
                </a:spcBef>
              </a:pPr>
              <a:r>
                <a:rPr lang="en-US" sz="65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FUTURE SCOPE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6322" y="2435745"/>
            <a:ext cx="10467310" cy="6290506"/>
            <a:chOff x="0" y="0"/>
            <a:chExt cx="2756822" cy="16567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56822" cy="1656759"/>
            </a:xfrm>
            <a:custGeom>
              <a:avLst/>
              <a:gdLst/>
              <a:ahLst/>
              <a:cxnLst/>
              <a:rect l="l" t="t" r="r" b="b"/>
              <a:pathLst>
                <a:path w="2756822" h="1656759">
                  <a:moveTo>
                    <a:pt x="37721" y="0"/>
                  </a:moveTo>
                  <a:lnTo>
                    <a:pt x="2719101" y="0"/>
                  </a:lnTo>
                  <a:cubicBezTo>
                    <a:pt x="2729106" y="0"/>
                    <a:pt x="2738700" y="3974"/>
                    <a:pt x="2745774" y="11048"/>
                  </a:cubicBezTo>
                  <a:cubicBezTo>
                    <a:pt x="2752848" y="18122"/>
                    <a:pt x="2756822" y="27717"/>
                    <a:pt x="2756822" y="37721"/>
                  </a:cubicBezTo>
                  <a:lnTo>
                    <a:pt x="2756822" y="1619038"/>
                  </a:lnTo>
                  <a:cubicBezTo>
                    <a:pt x="2756822" y="1629042"/>
                    <a:pt x="2752848" y="1638636"/>
                    <a:pt x="2745774" y="1645711"/>
                  </a:cubicBezTo>
                  <a:cubicBezTo>
                    <a:pt x="2738700" y="1652785"/>
                    <a:pt x="2729106" y="1656759"/>
                    <a:pt x="2719101" y="1656759"/>
                  </a:cubicBezTo>
                  <a:lnTo>
                    <a:pt x="37721" y="1656759"/>
                  </a:lnTo>
                  <a:cubicBezTo>
                    <a:pt x="27717" y="1656759"/>
                    <a:pt x="18122" y="1652785"/>
                    <a:pt x="11048" y="1645711"/>
                  </a:cubicBezTo>
                  <a:cubicBezTo>
                    <a:pt x="3974" y="1638636"/>
                    <a:pt x="0" y="1629042"/>
                    <a:pt x="0" y="1619038"/>
                  </a:cubicBezTo>
                  <a:lnTo>
                    <a:pt x="0" y="37721"/>
                  </a:lnTo>
                  <a:cubicBezTo>
                    <a:pt x="0" y="27717"/>
                    <a:pt x="3974" y="18122"/>
                    <a:pt x="11048" y="11048"/>
                  </a:cubicBezTo>
                  <a:cubicBezTo>
                    <a:pt x="18122" y="3974"/>
                    <a:pt x="27717" y="0"/>
                    <a:pt x="37721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2756822" cy="1723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Amaranth Bold"/>
                  <a:ea typeface="Amaranth Bold"/>
                  <a:cs typeface="Amaranth Bold"/>
                  <a:sym typeface="Amaranth Bold"/>
                </a:rPr>
                <a:t>Transitioning to </a:t>
              </a:r>
              <a:r>
                <a:rPr lang="en-US" sz="3299" u="sng">
                  <a:solidFill>
                    <a:srgbClr val="000000"/>
                  </a:solidFill>
                  <a:latin typeface="Amaranth Bold"/>
                  <a:ea typeface="Amaranth Bold"/>
                  <a:cs typeface="Amaranth Bold"/>
                  <a:sym typeface="Amaranth Bold"/>
                </a:rPr>
                <a:t>Hedera</a:t>
              </a:r>
              <a:r>
                <a:rPr lang="en-US" sz="3299">
                  <a:solidFill>
                    <a:srgbClr val="000000"/>
                  </a:solidFill>
                  <a:latin typeface="Amaranth Bold"/>
                  <a:ea typeface="Amaranth Bold"/>
                  <a:cs typeface="Amaranth Bold"/>
                  <a:sym typeface="Amaranth Bold"/>
                </a:rPr>
                <a:t> for Lower Transaction Fees</a:t>
              </a:r>
            </a:p>
            <a:p>
              <a:pPr algn="ctr">
                <a:lnSpc>
                  <a:spcPts val="4619"/>
                </a:lnSpc>
              </a:pPr>
              <a:endParaRPr lang="en-US" sz="3299">
                <a:solidFill>
                  <a:srgbClr val="000000"/>
                </a:solidFill>
                <a:latin typeface="Amaranth Bold"/>
                <a:ea typeface="Amaranth Bold"/>
                <a:cs typeface="Amaranth Bold"/>
                <a:sym typeface="Amaranth Bold"/>
              </a:endParaR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Lower Costs: Affordable transaction fees.</a:t>
              </a:r>
            </a:p>
            <a:p>
              <a:pPr algn="ctr">
                <a:lnSpc>
                  <a:spcPts val="3359"/>
                </a:lnSpc>
              </a:pPr>
              <a:endPara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Increased Speed: Faster transaction times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.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Security and Reliability: Robust and secure network.</a:t>
              </a:r>
            </a:p>
            <a:p>
              <a:pPr algn="ctr">
                <a:lnSpc>
                  <a:spcPts val="3359"/>
                </a:lnSpc>
              </a:pPr>
              <a:endPara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Sustainability: Energy-efficient and environmentally friendly.</a:t>
              </a:r>
            </a:p>
            <a:p>
              <a:pPr algn="ctr">
                <a:lnSpc>
                  <a:spcPts val="3359"/>
                </a:lnSpc>
              </a:pPr>
              <a:endPara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User-Friendly: Cost-effective and efficient for users.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10167388" y="2166388"/>
            <a:ext cx="10287000" cy="5954224"/>
          </a:xfrm>
          <a:custGeom>
            <a:avLst/>
            <a:gdLst/>
            <a:ahLst/>
            <a:cxnLst/>
            <a:rect l="l" t="t" r="r" b="b"/>
            <a:pathLst>
              <a:path w="10287000" h="5954224">
                <a:moveTo>
                  <a:pt x="0" y="0"/>
                </a:moveTo>
                <a:lnTo>
                  <a:pt x="10287000" y="0"/>
                </a:lnTo>
                <a:lnTo>
                  <a:pt x="10287000" y="5954224"/>
                </a:lnTo>
                <a:lnTo>
                  <a:pt x="0" y="5954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83" r="-8289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29944" y="1724386"/>
            <a:ext cx="11620290" cy="7533914"/>
            <a:chOff x="0" y="0"/>
            <a:chExt cx="3060488" cy="1984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60488" cy="1984241"/>
            </a:xfrm>
            <a:custGeom>
              <a:avLst/>
              <a:gdLst/>
              <a:ahLst/>
              <a:cxnLst/>
              <a:rect l="l" t="t" r="r" b="b"/>
              <a:pathLst>
                <a:path w="3060488" h="1984241">
                  <a:moveTo>
                    <a:pt x="33978" y="0"/>
                  </a:moveTo>
                  <a:lnTo>
                    <a:pt x="3026509" y="0"/>
                  </a:lnTo>
                  <a:cubicBezTo>
                    <a:pt x="3035521" y="0"/>
                    <a:pt x="3044164" y="3580"/>
                    <a:pt x="3050536" y="9952"/>
                  </a:cubicBezTo>
                  <a:cubicBezTo>
                    <a:pt x="3056908" y="16324"/>
                    <a:pt x="3060488" y="24967"/>
                    <a:pt x="3060488" y="33978"/>
                  </a:cubicBezTo>
                  <a:lnTo>
                    <a:pt x="3060488" y="1950262"/>
                  </a:lnTo>
                  <a:cubicBezTo>
                    <a:pt x="3060488" y="1959274"/>
                    <a:pt x="3056908" y="1967917"/>
                    <a:pt x="3050536" y="1974289"/>
                  </a:cubicBezTo>
                  <a:cubicBezTo>
                    <a:pt x="3044164" y="1980661"/>
                    <a:pt x="3035521" y="1984241"/>
                    <a:pt x="3026509" y="1984241"/>
                  </a:cubicBezTo>
                  <a:lnTo>
                    <a:pt x="33978" y="1984241"/>
                  </a:lnTo>
                  <a:cubicBezTo>
                    <a:pt x="24967" y="1984241"/>
                    <a:pt x="16324" y="1980661"/>
                    <a:pt x="9952" y="1974289"/>
                  </a:cubicBezTo>
                  <a:cubicBezTo>
                    <a:pt x="3580" y="1967917"/>
                    <a:pt x="0" y="1959274"/>
                    <a:pt x="0" y="1950262"/>
                  </a:cubicBezTo>
                  <a:lnTo>
                    <a:pt x="0" y="33978"/>
                  </a:lnTo>
                  <a:cubicBezTo>
                    <a:pt x="0" y="24967"/>
                    <a:pt x="3580" y="16324"/>
                    <a:pt x="9952" y="9952"/>
                  </a:cubicBezTo>
                  <a:cubicBezTo>
                    <a:pt x="16324" y="3580"/>
                    <a:pt x="24967" y="0"/>
                    <a:pt x="33978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060488" cy="2050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01299" y="1657711"/>
            <a:ext cx="10317838" cy="1144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maranth Bold"/>
                <a:ea typeface="Amaranth Bold"/>
                <a:cs typeface="Amaranth Bold"/>
                <a:sym typeface="Amaranth Bold"/>
              </a:rPr>
              <a:t>Addressing Regional Differences with API Location Fetch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89685" y="3213516"/>
            <a:ext cx="11460548" cy="249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Tailored Reporting: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3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Regional Insights</a:t>
            </a: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Provide detailed reports with insights specific to each region.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Stakeholder Engagement:</a:t>
            </a: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Engage local stakeholders with relevant and actionable data.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13726" y="5857225"/>
            <a:ext cx="11460548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maranth Bold"/>
                <a:ea typeface="Amaranth Bold"/>
                <a:cs typeface="Amaranth Bold"/>
                <a:sym typeface="Amaranth Bold"/>
              </a:rPr>
              <a:t>Adding a Carbon Credit Market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01299" y="6830680"/>
            <a:ext cx="10599269" cy="165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8"/>
              </a:lnSpc>
              <a:spcBef>
                <a:spcPct val="0"/>
              </a:spcBef>
            </a:pPr>
            <a:r>
              <a:rPr lang="en-US" sz="24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Unified Marketplace</a:t>
            </a:r>
            <a:r>
              <a:rPr lang="en-US" sz="24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Create a single marketplace for trading both green and carbon credits.</a:t>
            </a:r>
          </a:p>
          <a:p>
            <a:pPr algn="ctr">
              <a:lnSpc>
                <a:spcPts val="3368"/>
              </a:lnSpc>
              <a:spcBef>
                <a:spcPct val="0"/>
              </a:spcBef>
            </a:pPr>
            <a:r>
              <a:rPr lang="en-US" sz="24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Efficient Transactions</a:t>
            </a:r>
            <a:r>
              <a:rPr lang="en-US" sz="24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Streamline the process of buying, selling, and redeeming credits.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52874" y="4244874"/>
            <a:ext cx="15590520" cy="1339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3"/>
              </a:lnSpc>
            </a:pPr>
            <a:r>
              <a:rPr lang="en-US" sz="4799" spc="44" dirty="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THANKS </a:t>
            </a:r>
          </a:p>
          <a:p>
            <a:pPr algn="l">
              <a:lnSpc>
                <a:spcPts val="5183"/>
              </a:lnSpc>
            </a:pPr>
            <a:r>
              <a:rPr lang="en-US" sz="4799" spc="44" dirty="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TEAM -SU</a:t>
            </a:r>
            <a:r>
              <a:rPr lang="en-IN" sz="4799" spc="44" dirty="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</a:t>
            </a:r>
            <a:r>
              <a:rPr lang="en-US" sz="4799" spc="44" dirty="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SQUAD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70104" y="343206"/>
            <a:ext cx="8881327" cy="8915094"/>
            <a:chOff x="0" y="0"/>
            <a:chExt cx="2339115" cy="23480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39115" cy="2348008"/>
            </a:xfrm>
            <a:custGeom>
              <a:avLst/>
              <a:gdLst/>
              <a:ahLst/>
              <a:cxnLst/>
              <a:rect l="l" t="t" r="r" b="b"/>
              <a:pathLst>
                <a:path w="2339115" h="2348008">
                  <a:moveTo>
                    <a:pt x="44457" y="0"/>
                  </a:moveTo>
                  <a:lnTo>
                    <a:pt x="2294658" y="0"/>
                  </a:lnTo>
                  <a:cubicBezTo>
                    <a:pt x="2319211" y="0"/>
                    <a:pt x="2339115" y="19904"/>
                    <a:pt x="2339115" y="44457"/>
                  </a:cubicBezTo>
                  <a:lnTo>
                    <a:pt x="2339115" y="2303551"/>
                  </a:lnTo>
                  <a:cubicBezTo>
                    <a:pt x="2339115" y="2328104"/>
                    <a:pt x="2319211" y="2348008"/>
                    <a:pt x="2294658" y="2348008"/>
                  </a:cubicBezTo>
                  <a:lnTo>
                    <a:pt x="44457" y="2348008"/>
                  </a:lnTo>
                  <a:cubicBezTo>
                    <a:pt x="19904" y="2348008"/>
                    <a:pt x="0" y="2328104"/>
                    <a:pt x="0" y="2303551"/>
                  </a:cubicBezTo>
                  <a:lnTo>
                    <a:pt x="0" y="44457"/>
                  </a:lnTo>
                  <a:cubicBezTo>
                    <a:pt x="0" y="19904"/>
                    <a:pt x="19904" y="0"/>
                    <a:pt x="44457" y="0"/>
                  </a:cubicBezTo>
                  <a:close/>
                </a:path>
              </a:pathLst>
            </a:custGeom>
            <a:solidFill>
              <a:srgbClr val="A9D18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42875"/>
              <a:ext cx="2339115" cy="2490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23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201891"/>
            <a:ext cx="7872357" cy="7045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maranth Bold"/>
                <a:ea typeface="Amaranth Bold"/>
                <a:cs typeface="Amaranth Bold"/>
                <a:sym typeface="Amaranth Bold"/>
              </a:rPr>
              <a:t>"Sustainable practices lead to financial success and a healthier planet for all."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58259" y="199361"/>
            <a:ext cx="9571482" cy="1339115"/>
            <a:chOff x="0" y="0"/>
            <a:chExt cx="2520884" cy="3526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0884" cy="352689"/>
            </a:xfrm>
            <a:custGeom>
              <a:avLst/>
              <a:gdLst/>
              <a:ahLst/>
              <a:cxnLst/>
              <a:rect l="l" t="t" r="r" b="b"/>
              <a:pathLst>
                <a:path w="2520884" h="352689">
                  <a:moveTo>
                    <a:pt x="41251" y="0"/>
                  </a:moveTo>
                  <a:lnTo>
                    <a:pt x="2479633" y="0"/>
                  </a:lnTo>
                  <a:cubicBezTo>
                    <a:pt x="2502415" y="0"/>
                    <a:pt x="2520884" y="18469"/>
                    <a:pt x="2520884" y="41251"/>
                  </a:cubicBezTo>
                  <a:lnTo>
                    <a:pt x="2520884" y="311437"/>
                  </a:lnTo>
                  <a:cubicBezTo>
                    <a:pt x="2520884" y="322378"/>
                    <a:pt x="2516538" y="332870"/>
                    <a:pt x="2508802" y="340606"/>
                  </a:cubicBezTo>
                  <a:cubicBezTo>
                    <a:pt x="2501066" y="348343"/>
                    <a:pt x="2490573" y="352689"/>
                    <a:pt x="2479633" y="352689"/>
                  </a:cubicBezTo>
                  <a:lnTo>
                    <a:pt x="41251" y="352689"/>
                  </a:lnTo>
                  <a:cubicBezTo>
                    <a:pt x="18469" y="352689"/>
                    <a:pt x="0" y="334220"/>
                    <a:pt x="0" y="311437"/>
                  </a:cubicBezTo>
                  <a:lnTo>
                    <a:pt x="0" y="41251"/>
                  </a:lnTo>
                  <a:cubicBezTo>
                    <a:pt x="0" y="18469"/>
                    <a:pt x="18469" y="0"/>
                    <a:pt x="41251" y="0"/>
                  </a:cubicBezTo>
                  <a:close/>
                </a:path>
              </a:pathLst>
            </a:custGeom>
            <a:solidFill>
              <a:srgbClr val="A9D18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20884" cy="390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2395144"/>
            <a:ext cx="18288000" cy="6863156"/>
            <a:chOff x="0" y="0"/>
            <a:chExt cx="4816593" cy="18075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807580"/>
            </a:xfrm>
            <a:custGeom>
              <a:avLst/>
              <a:gdLst/>
              <a:ahLst/>
              <a:cxnLst/>
              <a:rect l="l" t="t" r="r" b="b"/>
              <a:pathLst>
                <a:path w="4816592" h="1807580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785990"/>
                  </a:lnTo>
                  <a:cubicBezTo>
                    <a:pt x="4816592" y="1797914"/>
                    <a:pt x="4806926" y="1807580"/>
                    <a:pt x="4795002" y="1807580"/>
                  </a:cubicBezTo>
                  <a:lnTo>
                    <a:pt x="21590" y="1807580"/>
                  </a:lnTo>
                  <a:cubicBezTo>
                    <a:pt x="9666" y="1807580"/>
                    <a:pt x="0" y="1797914"/>
                    <a:pt x="0" y="1785990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816593" cy="1864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  <a:p>
              <a:pPr algn="ctr">
                <a:lnSpc>
                  <a:spcPts val="2939"/>
                </a:lnSpc>
              </a:pPr>
              <a:endParaRPr/>
            </a:p>
            <a:p>
              <a:pPr algn="ctr">
                <a:lnSpc>
                  <a:spcPts val="2939"/>
                </a:lnSpc>
              </a:pPr>
              <a:endParaRPr/>
            </a:p>
            <a:p>
              <a:pPr algn="ctr">
                <a:lnSpc>
                  <a:spcPts val="2939"/>
                </a:lnSpc>
              </a:pPr>
              <a:endParaRPr/>
            </a:p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72811" y="220108"/>
            <a:ext cx="8542377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maranth Bold"/>
                <a:ea typeface="Amaranth Bold"/>
                <a:cs typeface="Amaranth Bold"/>
                <a:sym typeface="Amaranth Bold"/>
              </a:rPr>
              <a:t>Problem Statement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4354478"/>
            <a:ext cx="18288000" cy="34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3600">
                <a:solidFill>
                  <a:srgbClr val="7BA754"/>
                </a:solidFill>
                <a:latin typeface="Roboto Bold"/>
                <a:ea typeface="Roboto Bold"/>
                <a:cs typeface="Roboto Bold"/>
                <a:sym typeface="Roboto Bold"/>
              </a:rPr>
              <a:t>green credit market</a:t>
            </a:r>
            <a:r>
              <a:rPr lang="en-US" sz="3600">
                <a:solidFill>
                  <a:srgbClr val="A9D18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faces significant challenges, including a lack of transparency,</a:t>
            </a:r>
          </a:p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high transaction costs, and limited accessibility. These issues hinder the efficient trading and verification of green credits. Our </a:t>
            </a:r>
            <a:r>
              <a:rPr lang="en-US" sz="36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Ethereum-based marketplace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seeks to solve these problems by </a:t>
            </a:r>
            <a:r>
              <a:rPr lang="en-US" sz="36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offering a transparent, cost-effective, and easily accessible platform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en-US" sz="36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buying, selling, and redeeming 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green credits.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5575" y="25296"/>
            <a:ext cx="7112035" cy="1529969"/>
            <a:chOff x="0" y="0"/>
            <a:chExt cx="1873129" cy="4029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3128" cy="402955"/>
            </a:xfrm>
            <a:custGeom>
              <a:avLst/>
              <a:gdLst/>
              <a:ahLst/>
              <a:cxnLst/>
              <a:rect l="l" t="t" r="r" b="b"/>
              <a:pathLst>
                <a:path w="1873128" h="402955">
                  <a:moveTo>
                    <a:pt x="55517" y="0"/>
                  </a:moveTo>
                  <a:lnTo>
                    <a:pt x="1817612" y="0"/>
                  </a:lnTo>
                  <a:cubicBezTo>
                    <a:pt x="1848273" y="0"/>
                    <a:pt x="1873128" y="24856"/>
                    <a:pt x="1873128" y="55517"/>
                  </a:cubicBezTo>
                  <a:lnTo>
                    <a:pt x="1873128" y="347438"/>
                  </a:lnTo>
                  <a:cubicBezTo>
                    <a:pt x="1873128" y="378099"/>
                    <a:pt x="1848273" y="402955"/>
                    <a:pt x="1817612" y="402955"/>
                  </a:cubicBezTo>
                  <a:lnTo>
                    <a:pt x="55517" y="402955"/>
                  </a:lnTo>
                  <a:cubicBezTo>
                    <a:pt x="24856" y="402955"/>
                    <a:pt x="0" y="378099"/>
                    <a:pt x="0" y="347438"/>
                  </a:cubicBezTo>
                  <a:lnTo>
                    <a:pt x="0" y="55517"/>
                  </a:lnTo>
                  <a:cubicBezTo>
                    <a:pt x="0" y="24856"/>
                    <a:pt x="24856" y="0"/>
                    <a:pt x="55517" y="0"/>
                  </a:cubicBezTo>
                  <a:close/>
                </a:path>
              </a:pathLst>
            </a:custGeom>
            <a:solidFill>
              <a:srgbClr val="A9D18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52400"/>
              <a:ext cx="1873129" cy="5553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Amaranth Bold"/>
                  <a:ea typeface="Amaranth Bold"/>
                  <a:cs typeface="Amaranth Bold"/>
                  <a:sym typeface="Amaranth Bold"/>
                </a:rPr>
                <a:t>SOLUTION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8036" y="1917533"/>
            <a:ext cx="17924424" cy="2292992"/>
            <a:chOff x="0" y="0"/>
            <a:chExt cx="4720836" cy="6039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20836" cy="603916"/>
            </a:xfrm>
            <a:custGeom>
              <a:avLst/>
              <a:gdLst/>
              <a:ahLst/>
              <a:cxnLst/>
              <a:rect l="l" t="t" r="r" b="b"/>
              <a:pathLst>
                <a:path w="4720836" h="603916">
                  <a:moveTo>
                    <a:pt x="22028" y="0"/>
                  </a:moveTo>
                  <a:lnTo>
                    <a:pt x="4698808" y="0"/>
                  </a:lnTo>
                  <a:cubicBezTo>
                    <a:pt x="4704650" y="0"/>
                    <a:pt x="4710253" y="2321"/>
                    <a:pt x="4714384" y="6452"/>
                  </a:cubicBezTo>
                  <a:cubicBezTo>
                    <a:pt x="4718515" y="10583"/>
                    <a:pt x="4720836" y="16186"/>
                    <a:pt x="4720836" y="22028"/>
                  </a:cubicBezTo>
                  <a:lnTo>
                    <a:pt x="4720836" y="581888"/>
                  </a:lnTo>
                  <a:cubicBezTo>
                    <a:pt x="4720836" y="587730"/>
                    <a:pt x="4718515" y="593333"/>
                    <a:pt x="4714384" y="597464"/>
                  </a:cubicBezTo>
                  <a:cubicBezTo>
                    <a:pt x="4710253" y="601595"/>
                    <a:pt x="4704650" y="603916"/>
                    <a:pt x="4698808" y="603916"/>
                  </a:cubicBezTo>
                  <a:lnTo>
                    <a:pt x="22028" y="603916"/>
                  </a:lnTo>
                  <a:cubicBezTo>
                    <a:pt x="16186" y="603916"/>
                    <a:pt x="10583" y="601595"/>
                    <a:pt x="6452" y="597464"/>
                  </a:cubicBezTo>
                  <a:cubicBezTo>
                    <a:pt x="2321" y="593333"/>
                    <a:pt x="0" y="587730"/>
                    <a:pt x="0" y="581888"/>
                  </a:cubicBezTo>
                  <a:lnTo>
                    <a:pt x="0" y="22028"/>
                  </a:lnTo>
                  <a:cubicBezTo>
                    <a:pt x="0" y="16186"/>
                    <a:pt x="2321" y="10583"/>
                    <a:pt x="6452" y="6452"/>
                  </a:cubicBezTo>
                  <a:cubicBezTo>
                    <a:pt x="10583" y="2321"/>
                    <a:pt x="16186" y="0"/>
                    <a:pt x="22028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720836" cy="6610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  <a:p>
              <a:pPr algn="ctr">
                <a:lnSpc>
                  <a:spcPts val="2939"/>
                </a:lnSpc>
              </a:pPr>
              <a:endParaRPr/>
            </a:p>
            <a:p>
              <a:pPr algn="ctr">
                <a:lnSpc>
                  <a:spcPts val="2939"/>
                </a:lnSpc>
              </a:pPr>
              <a:endParaRPr/>
            </a:p>
            <a:p>
              <a:pPr algn="ctr">
                <a:lnSpc>
                  <a:spcPts val="2939"/>
                </a:lnSpc>
              </a:pPr>
              <a:endParaRPr/>
            </a:p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637400" y="4424474"/>
            <a:ext cx="13208453" cy="5675284"/>
          </a:xfrm>
          <a:custGeom>
            <a:avLst/>
            <a:gdLst/>
            <a:ahLst/>
            <a:cxnLst/>
            <a:rect l="l" t="t" r="r" b="b"/>
            <a:pathLst>
              <a:path w="13208453" h="5675284">
                <a:moveTo>
                  <a:pt x="0" y="0"/>
                </a:moveTo>
                <a:lnTo>
                  <a:pt x="13208453" y="0"/>
                </a:lnTo>
                <a:lnTo>
                  <a:pt x="13208453" y="5675284"/>
                </a:lnTo>
                <a:lnTo>
                  <a:pt x="0" y="5675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03" b="-332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6145" y="5843067"/>
            <a:ext cx="4581255" cy="4114800"/>
          </a:xfrm>
          <a:custGeom>
            <a:avLst/>
            <a:gdLst/>
            <a:ahLst/>
            <a:cxnLst/>
            <a:rect l="l" t="t" r="r" b="b"/>
            <a:pathLst>
              <a:path w="4581255" h="4114800">
                <a:moveTo>
                  <a:pt x="0" y="0"/>
                </a:moveTo>
                <a:lnTo>
                  <a:pt x="4581255" y="0"/>
                </a:lnTo>
                <a:lnTo>
                  <a:pt x="45812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0" y="2185135"/>
            <a:ext cx="18288000" cy="186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Green Credit market  is based on the </a:t>
            </a:r>
            <a:r>
              <a:rPr lang="en-US" sz="3300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ERC20 Ethereum standard</a:t>
            </a:r>
            <a:r>
              <a:rPr lang="en-US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By moving this to the blockchain, we eliminate the margins lost to liquidity providers, allow for better transparency and increase participation in our Ethereum-based market and awareness of the green agenda.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1269" y="263715"/>
            <a:ext cx="6240609" cy="1529969"/>
            <a:chOff x="0" y="0"/>
            <a:chExt cx="1643617" cy="4029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3617" cy="402955"/>
            </a:xfrm>
            <a:custGeom>
              <a:avLst/>
              <a:gdLst/>
              <a:ahLst/>
              <a:cxnLst/>
              <a:rect l="l" t="t" r="r" b="b"/>
              <a:pathLst>
                <a:path w="1643617" h="402955">
                  <a:moveTo>
                    <a:pt x="63269" y="0"/>
                  </a:moveTo>
                  <a:lnTo>
                    <a:pt x="1580348" y="0"/>
                  </a:lnTo>
                  <a:cubicBezTo>
                    <a:pt x="1615291" y="0"/>
                    <a:pt x="1643617" y="28327"/>
                    <a:pt x="1643617" y="63269"/>
                  </a:cubicBezTo>
                  <a:lnTo>
                    <a:pt x="1643617" y="339686"/>
                  </a:lnTo>
                  <a:cubicBezTo>
                    <a:pt x="1643617" y="356466"/>
                    <a:pt x="1636951" y="372558"/>
                    <a:pt x="1625086" y="384424"/>
                  </a:cubicBezTo>
                  <a:cubicBezTo>
                    <a:pt x="1613221" y="396289"/>
                    <a:pt x="1597128" y="402955"/>
                    <a:pt x="1580348" y="402955"/>
                  </a:cubicBezTo>
                  <a:lnTo>
                    <a:pt x="63269" y="402955"/>
                  </a:lnTo>
                  <a:cubicBezTo>
                    <a:pt x="46489" y="402955"/>
                    <a:pt x="30396" y="396289"/>
                    <a:pt x="18531" y="384424"/>
                  </a:cubicBezTo>
                  <a:cubicBezTo>
                    <a:pt x="6666" y="372558"/>
                    <a:pt x="0" y="356466"/>
                    <a:pt x="0" y="339686"/>
                  </a:cubicBezTo>
                  <a:lnTo>
                    <a:pt x="0" y="63269"/>
                  </a:lnTo>
                  <a:cubicBezTo>
                    <a:pt x="0" y="46489"/>
                    <a:pt x="6666" y="30396"/>
                    <a:pt x="18531" y="18531"/>
                  </a:cubicBezTo>
                  <a:cubicBezTo>
                    <a:pt x="30396" y="6666"/>
                    <a:pt x="46489" y="0"/>
                    <a:pt x="63269" y="0"/>
                  </a:cubicBezTo>
                  <a:close/>
                </a:path>
              </a:pathLst>
            </a:custGeom>
            <a:solidFill>
              <a:srgbClr val="A9D18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52400"/>
              <a:ext cx="1643617" cy="5553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Amaranth Bold"/>
                  <a:ea typeface="Amaranth Bold"/>
                  <a:cs typeface="Amaranth Bold"/>
                  <a:sym typeface="Amaranth Bold"/>
                </a:rPr>
                <a:t>Approach</a:t>
              </a:r>
              <a:r>
                <a:rPr lang="en-US" sz="8000">
                  <a:solidFill>
                    <a:srgbClr val="000000"/>
                  </a:solidFill>
                  <a:latin typeface="Amaranth"/>
                  <a:ea typeface="Amaranth"/>
                  <a:cs typeface="Amaranth"/>
                  <a:sym typeface="Amaranth"/>
                </a:rPr>
                <a:t> 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86410" y="2631629"/>
            <a:ext cx="5115181" cy="4007121"/>
            <a:chOff x="0" y="0"/>
            <a:chExt cx="1347208" cy="105537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08" cy="1055373"/>
            </a:xfrm>
            <a:custGeom>
              <a:avLst/>
              <a:gdLst/>
              <a:ahLst/>
              <a:cxnLst/>
              <a:rect l="l" t="t" r="r" b="b"/>
              <a:pathLst>
                <a:path w="1347208" h="1055373">
                  <a:moveTo>
                    <a:pt x="77189" y="0"/>
                  </a:moveTo>
                  <a:lnTo>
                    <a:pt x="1270019" y="0"/>
                  </a:lnTo>
                  <a:cubicBezTo>
                    <a:pt x="1290491" y="0"/>
                    <a:pt x="1310124" y="8132"/>
                    <a:pt x="1324600" y="22608"/>
                  </a:cubicBezTo>
                  <a:cubicBezTo>
                    <a:pt x="1339076" y="37084"/>
                    <a:pt x="1347208" y="56718"/>
                    <a:pt x="1347208" y="77189"/>
                  </a:cubicBezTo>
                  <a:lnTo>
                    <a:pt x="1347208" y="978184"/>
                  </a:lnTo>
                  <a:cubicBezTo>
                    <a:pt x="1347208" y="998656"/>
                    <a:pt x="1339076" y="1018289"/>
                    <a:pt x="1324600" y="1032765"/>
                  </a:cubicBezTo>
                  <a:cubicBezTo>
                    <a:pt x="1310124" y="1047241"/>
                    <a:pt x="1290491" y="1055373"/>
                    <a:pt x="1270019" y="1055373"/>
                  </a:cubicBezTo>
                  <a:lnTo>
                    <a:pt x="77189" y="1055373"/>
                  </a:lnTo>
                  <a:cubicBezTo>
                    <a:pt x="56718" y="1055373"/>
                    <a:pt x="37084" y="1047241"/>
                    <a:pt x="22608" y="1032765"/>
                  </a:cubicBezTo>
                  <a:cubicBezTo>
                    <a:pt x="8132" y="1018289"/>
                    <a:pt x="0" y="998656"/>
                    <a:pt x="0" y="978184"/>
                  </a:cubicBezTo>
                  <a:lnTo>
                    <a:pt x="0" y="77189"/>
                  </a:lnTo>
                  <a:cubicBezTo>
                    <a:pt x="0" y="56718"/>
                    <a:pt x="8132" y="37084"/>
                    <a:pt x="22608" y="22608"/>
                  </a:cubicBezTo>
                  <a:cubicBezTo>
                    <a:pt x="37084" y="8132"/>
                    <a:pt x="56718" y="0"/>
                    <a:pt x="77189" y="0"/>
                  </a:cubicBezTo>
                  <a:close/>
                </a:path>
              </a:pathLst>
            </a:custGeom>
            <a:solidFill>
              <a:srgbClr val="A9D18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347208" cy="11125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OUR PLATFORM:</a:t>
              </a:r>
            </a:p>
            <a:p>
              <a:pPr algn="ctr">
                <a:lnSpc>
                  <a:spcPts val="2939"/>
                </a:lnSpc>
              </a:pPr>
              <a:endParaRPr lang="en-US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-&gt; CREATE SMART CONTRACTS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-&gt;ISSUES THE GREEN CREDITS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-&gt;TRADING OF GREEN CREDITS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44490" y="2631629"/>
            <a:ext cx="5784416" cy="7369936"/>
            <a:chOff x="0" y="0"/>
            <a:chExt cx="1523468" cy="19410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3468" cy="1941053"/>
            </a:xfrm>
            <a:custGeom>
              <a:avLst/>
              <a:gdLst/>
              <a:ahLst/>
              <a:cxnLst/>
              <a:rect l="l" t="t" r="r" b="b"/>
              <a:pathLst>
                <a:path w="1523468" h="1941053">
                  <a:moveTo>
                    <a:pt x="68259" y="0"/>
                  </a:moveTo>
                  <a:lnTo>
                    <a:pt x="1455209" y="0"/>
                  </a:lnTo>
                  <a:cubicBezTo>
                    <a:pt x="1473312" y="0"/>
                    <a:pt x="1490674" y="7192"/>
                    <a:pt x="1503475" y="19993"/>
                  </a:cubicBezTo>
                  <a:cubicBezTo>
                    <a:pt x="1516276" y="32794"/>
                    <a:pt x="1523468" y="50156"/>
                    <a:pt x="1523468" y="68259"/>
                  </a:cubicBezTo>
                  <a:lnTo>
                    <a:pt x="1523468" y="1872794"/>
                  </a:lnTo>
                  <a:cubicBezTo>
                    <a:pt x="1523468" y="1910493"/>
                    <a:pt x="1492907" y="1941053"/>
                    <a:pt x="1455209" y="1941053"/>
                  </a:cubicBezTo>
                  <a:lnTo>
                    <a:pt x="68259" y="1941053"/>
                  </a:lnTo>
                  <a:cubicBezTo>
                    <a:pt x="50156" y="1941053"/>
                    <a:pt x="32794" y="1933862"/>
                    <a:pt x="19993" y="1921061"/>
                  </a:cubicBezTo>
                  <a:cubicBezTo>
                    <a:pt x="7192" y="1908260"/>
                    <a:pt x="0" y="1890898"/>
                    <a:pt x="0" y="1872794"/>
                  </a:cubicBezTo>
                  <a:lnTo>
                    <a:pt x="0" y="68259"/>
                  </a:lnTo>
                  <a:cubicBezTo>
                    <a:pt x="0" y="50156"/>
                    <a:pt x="7192" y="32794"/>
                    <a:pt x="19993" y="19993"/>
                  </a:cubicBezTo>
                  <a:cubicBezTo>
                    <a:pt x="32794" y="7192"/>
                    <a:pt x="50156" y="0"/>
                    <a:pt x="68259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23468" cy="19791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CORPORATIONS:</a:t>
              </a:r>
            </a:p>
            <a:p>
              <a:pPr algn="ctr">
                <a:lnSpc>
                  <a:spcPts val="3219"/>
                </a:lnSpc>
              </a:pPr>
              <a:endPara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BUY GREEN CREDITS  LISTED</a:t>
              </a:r>
            </a:p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 OUR PLATFORM</a:t>
              </a:r>
            </a:p>
            <a:p>
              <a:pPr algn="ctr"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Companies that cannot meet these targets through direct emission reductions can purchase green credits to offset their excess emissions.</a:t>
              </a:r>
            </a:p>
            <a:p>
              <a:pPr algn="ctr"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1135" y="2631629"/>
            <a:ext cx="5814148" cy="7369936"/>
            <a:chOff x="0" y="0"/>
            <a:chExt cx="1531298" cy="19410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31298" cy="1941053"/>
            </a:xfrm>
            <a:custGeom>
              <a:avLst/>
              <a:gdLst/>
              <a:ahLst/>
              <a:cxnLst/>
              <a:rect l="l" t="t" r="r" b="b"/>
              <a:pathLst>
                <a:path w="1531298" h="1941053">
                  <a:moveTo>
                    <a:pt x="67910" y="0"/>
                  </a:moveTo>
                  <a:lnTo>
                    <a:pt x="1463389" y="0"/>
                  </a:lnTo>
                  <a:cubicBezTo>
                    <a:pt x="1500894" y="0"/>
                    <a:pt x="1531298" y="30404"/>
                    <a:pt x="1531298" y="67910"/>
                  </a:cubicBezTo>
                  <a:lnTo>
                    <a:pt x="1531298" y="1873143"/>
                  </a:lnTo>
                  <a:cubicBezTo>
                    <a:pt x="1531298" y="1910649"/>
                    <a:pt x="1500894" y="1941053"/>
                    <a:pt x="1463389" y="1941053"/>
                  </a:cubicBezTo>
                  <a:lnTo>
                    <a:pt x="67910" y="1941053"/>
                  </a:lnTo>
                  <a:cubicBezTo>
                    <a:pt x="30404" y="1941053"/>
                    <a:pt x="0" y="1910649"/>
                    <a:pt x="0" y="1873143"/>
                  </a:cubicBezTo>
                  <a:lnTo>
                    <a:pt x="0" y="67910"/>
                  </a:lnTo>
                  <a:cubicBezTo>
                    <a:pt x="0" y="30404"/>
                    <a:pt x="30404" y="0"/>
                    <a:pt x="67910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531298" cy="1998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PROJECT DEVELOPERS:</a:t>
              </a:r>
            </a:p>
            <a:p>
              <a:pPr algn="ctr">
                <a:lnSpc>
                  <a:spcPts val="3639"/>
                </a:lnSpc>
              </a:pPr>
              <a:endParaRPr lang="en-US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REGISTER THEIR DETAILS AND GET GREEN CREDIT ACCORDINGLY</a:t>
              </a:r>
            </a:p>
            <a:p>
              <a:pPr algn="ctr">
                <a:lnSpc>
                  <a:spcPts val="3219"/>
                </a:lnSpc>
              </a:pPr>
              <a:endPara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Include farmers, agricultural businesses, rural communities, governmental bodies, NGOs, and private sector companies.</a:t>
              </a:r>
            </a:p>
            <a:p>
              <a:pPr algn="ctr">
                <a:lnSpc>
                  <a:spcPts val="293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321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293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293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293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293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>
                <a:lnSpc>
                  <a:spcPts val="2939"/>
                </a:lnSpc>
              </a:pPr>
              <a:endParaRPr lang="en-US" sz="2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 rot="5945616">
            <a:off x="10423601" y="5463062"/>
            <a:ext cx="1799958" cy="3401983"/>
          </a:xfrm>
          <a:custGeom>
            <a:avLst/>
            <a:gdLst/>
            <a:ahLst/>
            <a:cxnLst/>
            <a:rect l="l" t="t" r="r" b="b"/>
            <a:pathLst>
              <a:path w="1799958" h="3401983">
                <a:moveTo>
                  <a:pt x="0" y="0"/>
                </a:moveTo>
                <a:lnTo>
                  <a:pt x="1799958" y="0"/>
                </a:lnTo>
                <a:lnTo>
                  <a:pt x="1799958" y="3401983"/>
                </a:lnTo>
                <a:lnTo>
                  <a:pt x="0" y="3401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9180065">
            <a:off x="5629604" y="5508017"/>
            <a:ext cx="1752388" cy="3312073"/>
          </a:xfrm>
          <a:custGeom>
            <a:avLst/>
            <a:gdLst/>
            <a:ahLst/>
            <a:cxnLst/>
            <a:rect l="l" t="t" r="r" b="b"/>
            <a:pathLst>
              <a:path w="1752388" h="3312073">
                <a:moveTo>
                  <a:pt x="0" y="0"/>
                </a:moveTo>
                <a:lnTo>
                  <a:pt x="1752388" y="0"/>
                </a:lnTo>
                <a:lnTo>
                  <a:pt x="1752388" y="3312073"/>
                </a:lnTo>
                <a:lnTo>
                  <a:pt x="0" y="3312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875810" y="7015426"/>
            <a:ext cx="2758107" cy="2986139"/>
          </a:xfrm>
          <a:custGeom>
            <a:avLst/>
            <a:gdLst/>
            <a:ahLst/>
            <a:cxnLst/>
            <a:rect l="l" t="t" r="r" b="b"/>
            <a:pathLst>
              <a:path w="2758107" h="2986139">
                <a:moveTo>
                  <a:pt x="0" y="0"/>
                </a:moveTo>
                <a:lnTo>
                  <a:pt x="2758107" y="0"/>
                </a:lnTo>
                <a:lnTo>
                  <a:pt x="2758107" y="2986139"/>
                </a:lnTo>
                <a:lnTo>
                  <a:pt x="0" y="2986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2996170" y="6873009"/>
            <a:ext cx="3751179" cy="2905459"/>
          </a:xfrm>
          <a:custGeom>
            <a:avLst/>
            <a:gdLst/>
            <a:ahLst/>
            <a:cxnLst/>
            <a:rect l="l" t="t" r="r" b="b"/>
            <a:pathLst>
              <a:path w="3751179" h="2905459">
                <a:moveTo>
                  <a:pt x="0" y="0"/>
                </a:moveTo>
                <a:lnTo>
                  <a:pt x="3751179" y="0"/>
                </a:lnTo>
                <a:lnTo>
                  <a:pt x="3751179" y="2905459"/>
                </a:lnTo>
                <a:lnTo>
                  <a:pt x="0" y="29054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7410" y="331079"/>
            <a:ext cx="10372193" cy="1666983"/>
            <a:chOff x="0" y="0"/>
            <a:chExt cx="2731771" cy="4390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31771" cy="439041"/>
            </a:xfrm>
            <a:custGeom>
              <a:avLst/>
              <a:gdLst/>
              <a:ahLst/>
              <a:cxnLst/>
              <a:rect l="l" t="t" r="r" b="b"/>
              <a:pathLst>
                <a:path w="2731771" h="439041">
                  <a:moveTo>
                    <a:pt x="38067" y="0"/>
                  </a:moveTo>
                  <a:lnTo>
                    <a:pt x="2693704" y="0"/>
                  </a:lnTo>
                  <a:cubicBezTo>
                    <a:pt x="2703800" y="0"/>
                    <a:pt x="2713482" y="4011"/>
                    <a:pt x="2720621" y="11150"/>
                  </a:cubicBezTo>
                  <a:cubicBezTo>
                    <a:pt x="2727760" y="18288"/>
                    <a:pt x="2731771" y="27971"/>
                    <a:pt x="2731771" y="38067"/>
                  </a:cubicBezTo>
                  <a:lnTo>
                    <a:pt x="2731771" y="400974"/>
                  </a:lnTo>
                  <a:cubicBezTo>
                    <a:pt x="2731771" y="411070"/>
                    <a:pt x="2727760" y="420752"/>
                    <a:pt x="2720621" y="427891"/>
                  </a:cubicBezTo>
                  <a:cubicBezTo>
                    <a:pt x="2713482" y="435030"/>
                    <a:pt x="2703800" y="439041"/>
                    <a:pt x="2693704" y="439041"/>
                  </a:cubicBezTo>
                  <a:lnTo>
                    <a:pt x="38067" y="439041"/>
                  </a:lnTo>
                  <a:cubicBezTo>
                    <a:pt x="27971" y="439041"/>
                    <a:pt x="18288" y="435030"/>
                    <a:pt x="11150" y="427891"/>
                  </a:cubicBezTo>
                  <a:cubicBezTo>
                    <a:pt x="4011" y="420752"/>
                    <a:pt x="0" y="411070"/>
                    <a:pt x="0" y="400974"/>
                  </a:cubicBezTo>
                  <a:lnTo>
                    <a:pt x="0" y="38067"/>
                  </a:lnTo>
                  <a:cubicBezTo>
                    <a:pt x="0" y="27971"/>
                    <a:pt x="4011" y="18288"/>
                    <a:pt x="11150" y="11150"/>
                  </a:cubicBezTo>
                  <a:cubicBezTo>
                    <a:pt x="18288" y="4011"/>
                    <a:pt x="27971" y="0"/>
                    <a:pt x="38067" y="0"/>
                  </a:cubicBezTo>
                  <a:close/>
                </a:path>
              </a:pathLst>
            </a:custGeom>
            <a:solidFill>
              <a:srgbClr val="A9D18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52400"/>
              <a:ext cx="2731771" cy="591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Amaranth Bold"/>
                  <a:ea typeface="Amaranth Bold"/>
                  <a:cs typeface="Amaranth Bold"/>
                  <a:sym typeface="Amaranth Bold"/>
                </a:rPr>
                <a:t>Green Credit Issuance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15863" y="2466089"/>
            <a:ext cx="6192525" cy="7715896"/>
            <a:chOff x="0" y="0"/>
            <a:chExt cx="1630953" cy="20321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0953" cy="2032170"/>
            </a:xfrm>
            <a:custGeom>
              <a:avLst/>
              <a:gdLst/>
              <a:ahLst/>
              <a:cxnLst/>
              <a:rect l="l" t="t" r="r" b="b"/>
              <a:pathLst>
                <a:path w="1630953" h="2032170">
                  <a:moveTo>
                    <a:pt x="63760" y="0"/>
                  </a:moveTo>
                  <a:lnTo>
                    <a:pt x="1567193" y="0"/>
                  </a:lnTo>
                  <a:cubicBezTo>
                    <a:pt x="1584103" y="0"/>
                    <a:pt x="1600321" y="6718"/>
                    <a:pt x="1612278" y="18675"/>
                  </a:cubicBezTo>
                  <a:cubicBezTo>
                    <a:pt x="1624235" y="30632"/>
                    <a:pt x="1630953" y="46850"/>
                    <a:pt x="1630953" y="63760"/>
                  </a:cubicBezTo>
                  <a:lnTo>
                    <a:pt x="1630953" y="1968410"/>
                  </a:lnTo>
                  <a:cubicBezTo>
                    <a:pt x="1630953" y="1985320"/>
                    <a:pt x="1624235" y="2001538"/>
                    <a:pt x="1612278" y="2013495"/>
                  </a:cubicBezTo>
                  <a:cubicBezTo>
                    <a:pt x="1600321" y="2025453"/>
                    <a:pt x="1584103" y="2032170"/>
                    <a:pt x="1567193" y="2032170"/>
                  </a:cubicBezTo>
                  <a:lnTo>
                    <a:pt x="63760" y="2032170"/>
                  </a:lnTo>
                  <a:cubicBezTo>
                    <a:pt x="46850" y="2032170"/>
                    <a:pt x="30632" y="2025453"/>
                    <a:pt x="18675" y="2013495"/>
                  </a:cubicBezTo>
                  <a:cubicBezTo>
                    <a:pt x="6718" y="2001538"/>
                    <a:pt x="0" y="1985320"/>
                    <a:pt x="0" y="1968410"/>
                  </a:cubicBezTo>
                  <a:lnTo>
                    <a:pt x="0" y="63760"/>
                  </a:lnTo>
                  <a:cubicBezTo>
                    <a:pt x="0" y="46850"/>
                    <a:pt x="6718" y="30632"/>
                    <a:pt x="18675" y="18675"/>
                  </a:cubicBezTo>
                  <a:cubicBezTo>
                    <a:pt x="30632" y="6718"/>
                    <a:pt x="46850" y="0"/>
                    <a:pt x="63760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630953" cy="2108370"/>
            </a:xfrm>
            <a:prstGeom prst="rect">
              <a:avLst/>
            </a:prstGeom>
          </p:spPr>
          <p:txBody>
            <a:bodyPr lIns="139700" tIns="139700" rIns="139700" bIns="139700" rtlCol="0" anchor="ctr"/>
            <a:lstStyle/>
            <a:p>
              <a:pPr algn="l">
                <a:lnSpc>
                  <a:spcPts val="5739"/>
                </a:lnSpc>
              </a:pPr>
              <a:r>
                <a:rPr lang="en-US" sz="40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Listing</a:t>
              </a:r>
            </a:p>
            <a:p>
              <a:pPr algn="l">
                <a:lnSpc>
                  <a:spcPts val="2939"/>
                </a:lnSpc>
              </a:pPr>
              <a:endParaRPr lang="en-US" sz="4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  <a:p>
              <a:pPr marL="539746" lvl="1" indent="-269873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 Contracts</a:t>
              </a: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 Our platform creates smart contracts on Ethereum to define terms for issuing green credits.</a:t>
              </a:r>
            </a:p>
            <a:p>
              <a:pPr algn="l">
                <a:lnSpc>
                  <a:spcPts val="3359"/>
                </a:lnSpc>
              </a:pPr>
              <a:endPara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Project Registration</a:t>
              </a:r>
              <a:r>
                <a:rPr lang="en-US" sz="23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 Developers register projects, detailing environmental benefits and methodologies.</a:t>
              </a:r>
            </a:p>
            <a:p>
              <a:pPr algn="l">
                <a:lnSpc>
                  <a:spcPts val="3359"/>
                </a:lnSpc>
              </a:pPr>
              <a:endPara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Tokenization</a:t>
              </a:r>
              <a:r>
                <a:rPr lang="en-US" sz="23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 Approved projects have their green credits tokenized into ERC-20 or ERC-721 tokens, representing carbon offsets.</a:t>
              </a:r>
            </a:p>
            <a:p>
              <a:pPr algn="l">
                <a:lnSpc>
                  <a:spcPts val="2939"/>
                </a:lnSpc>
              </a:pPr>
              <a:endPara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56121" y="2373709"/>
            <a:ext cx="6371510" cy="7808276"/>
            <a:chOff x="0" y="0"/>
            <a:chExt cx="1678093" cy="205650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78093" cy="2056501"/>
            </a:xfrm>
            <a:custGeom>
              <a:avLst/>
              <a:gdLst/>
              <a:ahLst/>
              <a:cxnLst/>
              <a:rect l="l" t="t" r="r" b="b"/>
              <a:pathLst>
                <a:path w="1678093" h="2056501">
                  <a:moveTo>
                    <a:pt x="61969" y="0"/>
                  </a:moveTo>
                  <a:lnTo>
                    <a:pt x="1616124" y="0"/>
                  </a:lnTo>
                  <a:cubicBezTo>
                    <a:pt x="1650349" y="0"/>
                    <a:pt x="1678093" y="27745"/>
                    <a:pt x="1678093" y="61969"/>
                  </a:cubicBezTo>
                  <a:lnTo>
                    <a:pt x="1678093" y="1994532"/>
                  </a:lnTo>
                  <a:cubicBezTo>
                    <a:pt x="1678093" y="2028756"/>
                    <a:pt x="1650349" y="2056501"/>
                    <a:pt x="1616124" y="2056501"/>
                  </a:cubicBezTo>
                  <a:lnTo>
                    <a:pt x="61969" y="2056501"/>
                  </a:lnTo>
                  <a:cubicBezTo>
                    <a:pt x="27745" y="2056501"/>
                    <a:pt x="0" y="2028756"/>
                    <a:pt x="0" y="1994532"/>
                  </a:cubicBezTo>
                  <a:lnTo>
                    <a:pt x="0" y="61969"/>
                  </a:lnTo>
                  <a:cubicBezTo>
                    <a:pt x="0" y="27745"/>
                    <a:pt x="27745" y="0"/>
                    <a:pt x="61969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1678093" cy="2132701"/>
            </a:xfrm>
            <a:prstGeom prst="rect">
              <a:avLst/>
            </a:prstGeom>
          </p:spPr>
          <p:txBody>
            <a:bodyPr lIns="139700" tIns="139700" rIns="139700" bIns="139700" rtlCol="0" anchor="ctr"/>
            <a:lstStyle/>
            <a:p>
              <a:pPr algn="l">
                <a:lnSpc>
                  <a:spcPts val="5740"/>
                </a:lnSpc>
              </a:pPr>
              <a:r>
                <a:rPr lang="en-US" sz="41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Verification</a:t>
              </a:r>
            </a:p>
            <a:p>
              <a:pPr algn="l">
                <a:lnSpc>
                  <a:spcPts val="5740"/>
                </a:lnSpc>
              </a:pPr>
              <a:endPara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  <a:p>
              <a:pPr marL="518170" lvl="1" indent="-259085" algn="l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Third-Party Auditors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 Independent auditors verify projects based on set standards</a:t>
              </a:r>
            </a:p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.</a:t>
              </a:r>
            </a:p>
            <a:p>
              <a:pPr marL="518170" lvl="1" indent="-259085" algn="l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On-Chain Verification: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Results are recorded on the blockchain for transparency.</a:t>
              </a:r>
            </a:p>
            <a:p>
              <a:pPr algn="l">
                <a:lnSpc>
                  <a:spcPts val="3360"/>
                </a:lnSpc>
              </a:pPr>
              <a:endPara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518170" lvl="1" indent="-259085" algn="l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Smart Contract Updates: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Verified projects are updated to issue green credit tokens.</a:t>
              </a:r>
            </a:p>
            <a:p>
              <a:pPr algn="l">
                <a:lnSpc>
                  <a:spcPts val="5740"/>
                </a:lnSpc>
              </a:pPr>
              <a:endPara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l">
                <a:lnSpc>
                  <a:spcPts val="2939"/>
                </a:lnSpc>
              </a:pPr>
              <a:endPara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2816" y="331079"/>
            <a:ext cx="8831184" cy="2949194"/>
            <a:chOff x="0" y="0"/>
            <a:chExt cx="2325909" cy="776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25909" cy="776742"/>
            </a:xfrm>
            <a:custGeom>
              <a:avLst/>
              <a:gdLst/>
              <a:ahLst/>
              <a:cxnLst/>
              <a:rect l="l" t="t" r="r" b="b"/>
              <a:pathLst>
                <a:path w="2325909" h="776742">
                  <a:moveTo>
                    <a:pt x="44710" y="0"/>
                  </a:moveTo>
                  <a:lnTo>
                    <a:pt x="2281199" y="0"/>
                  </a:lnTo>
                  <a:cubicBezTo>
                    <a:pt x="2305891" y="0"/>
                    <a:pt x="2325909" y="20017"/>
                    <a:pt x="2325909" y="44710"/>
                  </a:cubicBezTo>
                  <a:lnTo>
                    <a:pt x="2325909" y="732033"/>
                  </a:lnTo>
                  <a:cubicBezTo>
                    <a:pt x="2325909" y="756725"/>
                    <a:pt x="2305891" y="776742"/>
                    <a:pt x="2281199" y="776742"/>
                  </a:cubicBezTo>
                  <a:lnTo>
                    <a:pt x="44710" y="776742"/>
                  </a:lnTo>
                  <a:cubicBezTo>
                    <a:pt x="20017" y="776742"/>
                    <a:pt x="0" y="756725"/>
                    <a:pt x="0" y="732033"/>
                  </a:cubicBezTo>
                  <a:lnTo>
                    <a:pt x="0" y="44710"/>
                  </a:lnTo>
                  <a:cubicBezTo>
                    <a:pt x="0" y="20017"/>
                    <a:pt x="20017" y="0"/>
                    <a:pt x="44710" y="0"/>
                  </a:cubicBezTo>
                  <a:close/>
                </a:path>
              </a:pathLst>
            </a:custGeom>
            <a:solidFill>
              <a:srgbClr val="A9D18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52400"/>
              <a:ext cx="2325909" cy="929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Amaranth Bold"/>
                  <a:ea typeface="Amaranth Bold"/>
                  <a:cs typeface="Amaranth Bold"/>
                  <a:sym typeface="Amaranth Bold"/>
                </a:rPr>
                <a:t>Green Credit TRADEREMPTION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3160" y="3457935"/>
            <a:ext cx="6192525" cy="5800365"/>
            <a:chOff x="0" y="0"/>
            <a:chExt cx="1630953" cy="15276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0953" cy="1527668"/>
            </a:xfrm>
            <a:custGeom>
              <a:avLst/>
              <a:gdLst/>
              <a:ahLst/>
              <a:cxnLst/>
              <a:rect l="l" t="t" r="r" b="b"/>
              <a:pathLst>
                <a:path w="1630953" h="1527668">
                  <a:moveTo>
                    <a:pt x="63760" y="0"/>
                  </a:moveTo>
                  <a:lnTo>
                    <a:pt x="1567193" y="0"/>
                  </a:lnTo>
                  <a:cubicBezTo>
                    <a:pt x="1584103" y="0"/>
                    <a:pt x="1600321" y="6718"/>
                    <a:pt x="1612278" y="18675"/>
                  </a:cubicBezTo>
                  <a:cubicBezTo>
                    <a:pt x="1624235" y="30632"/>
                    <a:pt x="1630953" y="46850"/>
                    <a:pt x="1630953" y="63760"/>
                  </a:cubicBezTo>
                  <a:lnTo>
                    <a:pt x="1630953" y="1463908"/>
                  </a:lnTo>
                  <a:cubicBezTo>
                    <a:pt x="1630953" y="1480818"/>
                    <a:pt x="1624235" y="1497036"/>
                    <a:pt x="1612278" y="1508993"/>
                  </a:cubicBezTo>
                  <a:cubicBezTo>
                    <a:pt x="1600321" y="1520951"/>
                    <a:pt x="1584103" y="1527668"/>
                    <a:pt x="1567193" y="1527668"/>
                  </a:cubicBezTo>
                  <a:lnTo>
                    <a:pt x="63760" y="1527668"/>
                  </a:lnTo>
                  <a:cubicBezTo>
                    <a:pt x="46850" y="1527668"/>
                    <a:pt x="30632" y="1520951"/>
                    <a:pt x="18675" y="1508993"/>
                  </a:cubicBezTo>
                  <a:cubicBezTo>
                    <a:pt x="6718" y="1497036"/>
                    <a:pt x="0" y="1480818"/>
                    <a:pt x="0" y="1463908"/>
                  </a:cubicBezTo>
                  <a:lnTo>
                    <a:pt x="0" y="63760"/>
                  </a:lnTo>
                  <a:cubicBezTo>
                    <a:pt x="0" y="46850"/>
                    <a:pt x="6718" y="30632"/>
                    <a:pt x="18675" y="18675"/>
                  </a:cubicBezTo>
                  <a:cubicBezTo>
                    <a:pt x="30632" y="6718"/>
                    <a:pt x="46850" y="0"/>
                    <a:pt x="63760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630953" cy="1603868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l">
                <a:lnSpc>
                  <a:spcPts val="5739"/>
                </a:lnSpc>
              </a:pPr>
              <a:r>
                <a:rPr lang="en-US" sz="40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Trading </a:t>
              </a:r>
            </a:p>
            <a:p>
              <a:pPr algn="l">
                <a:lnSpc>
                  <a:spcPts val="2939"/>
                </a:lnSpc>
              </a:pPr>
              <a:endParaRPr lang="en-US" sz="4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  <a:p>
              <a:pPr marL="539746" lvl="1" indent="-269873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Platform: </a:t>
              </a: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 our online marketplace.</a:t>
              </a:r>
            </a:p>
            <a:p>
              <a:pPr marL="539746" lvl="1" indent="-269873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Pricing: </a:t>
              </a: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Real-time market-based pricing.</a:t>
              </a:r>
            </a:p>
            <a:p>
              <a:pPr marL="539746" lvl="1" indent="-269873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Matching: </a:t>
              </a: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Connect buyers and sellers.</a:t>
              </a:r>
            </a:p>
            <a:p>
              <a:pPr marL="539746" lvl="1" indent="-269873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Security: </a:t>
              </a: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Ensure safe transactions.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Dynamics: </a:t>
              </a:r>
              <a:r>
                <a:rPr lang="en-US" sz="23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Market forces drive credit value.</a:t>
              </a:r>
            </a:p>
            <a:p>
              <a:pPr algn="l">
                <a:lnSpc>
                  <a:spcPts val="2939"/>
                </a:lnSpc>
              </a:pPr>
              <a:endPara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87790" y="3280274"/>
            <a:ext cx="6371510" cy="5892745"/>
            <a:chOff x="0" y="0"/>
            <a:chExt cx="1678093" cy="15519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78093" cy="1551999"/>
            </a:xfrm>
            <a:custGeom>
              <a:avLst/>
              <a:gdLst/>
              <a:ahLst/>
              <a:cxnLst/>
              <a:rect l="l" t="t" r="r" b="b"/>
              <a:pathLst>
                <a:path w="1678093" h="1551999">
                  <a:moveTo>
                    <a:pt x="61969" y="0"/>
                  </a:moveTo>
                  <a:lnTo>
                    <a:pt x="1616124" y="0"/>
                  </a:lnTo>
                  <a:cubicBezTo>
                    <a:pt x="1650349" y="0"/>
                    <a:pt x="1678093" y="27745"/>
                    <a:pt x="1678093" y="61969"/>
                  </a:cubicBezTo>
                  <a:lnTo>
                    <a:pt x="1678093" y="1490029"/>
                  </a:lnTo>
                  <a:cubicBezTo>
                    <a:pt x="1678093" y="1524254"/>
                    <a:pt x="1650349" y="1551999"/>
                    <a:pt x="1616124" y="1551999"/>
                  </a:cubicBezTo>
                  <a:lnTo>
                    <a:pt x="61969" y="1551999"/>
                  </a:lnTo>
                  <a:cubicBezTo>
                    <a:pt x="27745" y="1551999"/>
                    <a:pt x="0" y="1524254"/>
                    <a:pt x="0" y="1490029"/>
                  </a:cubicBezTo>
                  <a:lnTo>
                    <a:pt x="0" y="61969"/>
                  </a:lnTo>
                  <a:cubicBezTo>
                    <a:pt x="0" y="27745"/>
                    <a:pt x="27745" y="0"/>
                    <a:pt x="61969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1678093" cy="1628199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l">
                <a:lnSpc>
                  <a:spcPts val="5740"/>
                </a:lnSpc>
              </a:pPr>
              <a:r>
                <a:rPr lang="en-US" sz="41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Redemption</a:t>
              </a:r>
            </a:p>
            <a:p>
              <a:pPr algn="l">
                <a:lnSpc>
                  <a:spcPts val="3359"/>
                </a:lnSpc>
              </a:pPr>
              <a:endPara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Offset: 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 credits to offset emissions.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Compliance: 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Meet regulatory requirements.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CSR: 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Enhance corporate sustainability reporting.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Recognition: 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Gain public recognition.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Incentives: 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Receive government benefits.</a:t>
              </a:r>
            </a:p>
            <a:p>
              <a:pPr algn="l">
                <a:lnSpc>
                  <a:spcPts val="2939"/>
                </a:lnSpc>
              </a:pPr>
              <a:endPara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9158" y="343206"/>
            <a:ext cx="7115604" cy="1529969"/>
            <a:chOff x="0" y="0"/>
            <a:chExt cx="1874069" cy="4029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4069" cy="402955"/>
            </a:xfrm>
            <a:custGeom>
              <a:avLst/>
              <a:gdLst/>
              <a:ahLst/>
              <a:cxnLst/>
              <a:rect l="l" t="t" r="r" b="b"/>
              <a:pathLst>
                <a:path w="1874069" h="402955">
                  <a:moveTo>
                    <a:pt x="55489" y="0"/>
                  </a:moveTo>
                  <a:lnTo>
                    <a:pt x="1818579" y="0"/>
                  </a:lnTo>
                  <a:cubicBezTo>
                    <a:pt x="1833296" y="0"/>
                    <a:pt x="1847410" y="5846"/>
                    <a:pt x="1857816" y="16252"/>
                  </a:cubicBezTo>
                  <a:cubicBezTo>
                    <a:pt x="1868222" y="26659"/>
                    <a:pt x="1874069" y="40772"/>
                    <a:pt x="1874069" y="55489"/>
                  </a:cubicBezTo>
                  <a:lnTo>
                    <a:pt x="1874069" y="347466"/>
                  </a:lnTo>
                  <a:cubicBezTo>
                    <a:pt x="1874069" y="362182"/>
                    <a:pt x="1868222" y="376296"/>
                    <a:pt x="1857816" y="386702"/>
                  </a:cubicBezTo>
                  <a:cubicBezTo>
                    <a:pt x="1847410" y="397109"/>
                    <a:pt x="1833296" y="402955"/>
                    <a:pt x="1818579" y="402955"/>
                  </a:cubicBezTo>
                  <a:lnTo>
                    <a:pt x="55489" y="402955"/>
                  </a:lnTo>
                  <a:cubicBezTo>
                    <a:pt x="40772" y="402955"/>
                    <a:pt x="26659" y="397109"/>
                    <a:pt x="16252" y="386702"/>
                  </a:cubicBezTo>
                  <a:cubicBezTo>
                    <a:pt x="5846" y="376296"/>
                    <a:pt x="0" y="362182"/>
                    <a:pt x="0" y="347466"/>
                  </a:cubicBezTo>
                  <a:lnTo>
                    <a:pt x="0" y="55489"/>
                  </a:lnTo>
                  <a:cubicBezTo>
                    <a:pt x="0" y="40772"/>
                    <a:pt x="5846" y="26659"/>
                    <a:pt x="16252" y="16252"/>
                  </a:cubicBezTo>
                  <a:cubicBezTo>
                    <a:pt x="26659" y="5846"/>
                    <a:pt x="40772" y="0"/>
                    <a:pt x="55489" y="0"/>
                  </a:cubicBezTo>
                  <a:close/>
                </a:path>
              </a:pathLst>
            </a:custGeom>
            <a:solidFill>
              <a:srgbClr val="A9D18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52400"/>
              <a:ext cx="1874069" cy="5553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Amaranth Bold"/>
                  <a:ea typeface="Amaranth Bold"/>
                  <a:cs typeface="Amaranth Bold"/>
                  <a:sym typeface="Amaranth Bold"/>
                </a:rPr>
                <a:t>TECH STACK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787604" y="1914904"/>
            <a:ext cx="6949278" cy="7977204"/>
            <a:chOff x="0" y="0"/>
            <a:chExt cx="1830262" cy="21009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0263" cy="2100992"/>
            </a:xfrm>
            <a:custGeom>
              <a:avLst/>
              <a:gdLst/>
              <a:ahLst/>
              <a:cxnLst/>
              <a:rect l="l" t="t" r="r" b="b"/>
              <a:pathLst>
                <a:path w="1830263" h="2100992">
                  <a:moveTo>
                    <a:pt x="56817" y="0"/>
                  </a:moveTo>
                  <a:lnTo>
                    <a:pt x="1773445" y="0"/>
                  </a:lnTo>
                  <a:cubicBezTo>
                    <a:pt x="1804825" y="0"/>
                    <a:pt x="1830263" y="25438"/>
                    <a:pt x="1830263" y="56817"/>
                  </a:cubicBezTo>
                  <a:lnTo>
                    <a:pt x="1830263" y="2044175"/>
                  </a:lnTo>
                  <a:cubicBezTo>
                    <a:pt x="1830263" y="2075554"/>
                    <a:pt x="1804825" y="2100992"/>
                    <a:pt x="1773445" y="2100992"/>
                  </a:cubicBezTo>
                  <a:lnTo>
                    <a:pt x="56817" y="2100992"/>
                  </a:lnTo>
                  <a:cubicBezTo>
                    <a:pt x="41748" y="2100992"/>
                    <a:pt x="27297" y="2095006"/>
                    <a:pt x="16641" y="2084350"/>
                  </a:cubicBezTo>
                  <a:cubicBezTo>
                    <a:pt x="5986" y="2073695"/>
                    <a:pt x="0" y="2059244"/>
                    <a:pt x="0" y="2044175"/>
                  </a:cubicBezTo>
                  <a:lnTo>
                    <a:pt x="0" y="56817"/>
                  </a:lnTo>
                  <a:cubicBezTo>
                    <a:pt x="0" y="25438"/>
                    <a:pt x="25438" y="0"/>
                    <a:pt x="56817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830262" cy="2158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  <a:p>
              <a:pPr algn="ctr">
                <a:lnSpc>
                  <a:spcPts val="5599"/>
                </a:lnSpc>
              </a:pPr>
              <a:endParaRPr/>
            </a:p>
            <a:p>
              <a:pPr marL="863599" lvl="1" indent="-431800" algn="l">
                <a:lnSpc>
                  <a:spcPts val="69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Solidity</a:t>
              </a:r>
            </a:p>
            <a:p>
              <a:pPr marL="863599" lvl="1" indent="-431800" algn="l">
                <a:lnSpc>
                  <a:spcPts val="69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React</a:t>
              </a:r>
            </a:p>
            <a:p>
              <a:pPr marL="863599" lvl="1" indent="-431800" algn="l">
                <a:lnSpc>
                  <a:spcPts val="69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Redux</a:t>
              </a:r>
            </a:p>
            <a:p>
              <a:pPr marL="863599" lvl="1" indent="-431800" algn="l">
                <a:lnSpc>
                  <a:spcPts val="69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Tailwind</a:t>
              </a:r>
            </a:p>
            <a:p>
              <a:pPr marL="863599" lvl="1" indent="-431800" algn="l">
                <a:lnSpc>
                  <a:spcPts val="69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NodeJS</a:t>
              </a: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Metamask</a:t>
              </a:r>
            </a:p>
            <a:p>
              <a:pPr algn="ctr">
                <a:lnSpc>
                  <a:spcPts val="2939"/>
                </a:lnSpc>
              </a:pPr>
              <a:endPara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2939"/>
                </a:lnSpc>
              </a:pPr>
              <a:endPara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2939"/>
                </a:lnSpc>
              </a:pPr>
              <a:endPara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499"/>
                </a:lnSpc>
              </a:pPr>
              <a:endPara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86" b="-486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0830" y="195208"/>
            <a:ext cx="8204254" cy="1666983"/>
            <a:chOff x="0" y="0"/>
            <a:chExt cx="2160791" cy="4390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60791" cy="439041"/>
            </a:xfrm>
            <a:custGeom>
              <a:avLst/>
              <a:gdLst/>
              <a:ahLst/>
              <a:cxnLst/>
              <a:rect l="l" t="t" r="r" b="b"/>
              <a:pathLst>
                <a:path w="2160791" h="439041">
                  <a:moveTo>
                    <a:pt x="48126" y="0"/>
                  </a:moveTo>
                  <a:lnTo>
                    <a:pt x="2112665" y="0"/>
                  </a:lnTo>
                  <a:cubicBezTo>
                    <a:pt x="2125429" y="0"/>
                    <a:pt x="2137670" y="5070"/>
                    <a:pt x="2146695" y="14096"/>
                  </a:cubicBezTo>
                  <a:cubicBezTo>
                    <a:pt x="2155721" y="23121"/>
                    <a:pt x="2160791" y="35362"/>
                    <a:pt x="2160791" y="48126"/>
                  </a:cubicBezTo>
                  <a:lnTo>
                    <a:pt x="2160791" y="390915"/>
                  </a:lnTo>
                  <a:cubicBezTo>
                    <a:pt x="2160791" y="403679"/>
                    <a:pt x="2155721" y="415920"/>
                    <a:pt x="2146695" y="424945"/>
                  </a:cubicBezTo>
                  <a:cubicBezTo>
                    <a:pt x="2137670" y="433971"/>
                    <a:pt x="2125429" y="439041"/>
                    <a:pt x="2112665" y="439041"/>
                  </a:cubicBezTo>
                  <a:lnTo>
                    <a:pt x="48126" y="439041"/>
                  </a:lnTo>
                  <a:cubicBezTo>
                    <a:pt x="21547" y="439041"/>
                    <a:pt x="0" y="417494"/>
                    <a:pt x="0" y="390915"/>
                  </a:cubicBezTo>
                  <a:lnTo>
                    <a:pt x="0" y="48126"/>
                  </a:lnTo>
                  <a:cubicBezTo>
                    <a:pt x="0" y="35362"/>
                    <a:pt x="5070" y="23121"/>
                    <a:pt x="14096" y="14096"/>
                  </a:cubicBezTo>
                  <a:cubicBezTo>
                    <a:pt x="23121" y="5070"/>
                    <a:pt x="35362" y="0"/>
                    <a:pt x="48126" y="0"/>
                  </a:cubicBezTo>
                  <a:close/>
                </a:path>
              </a:pathLst>
            </a:custGeom>
            <a:solidFill>
              <a:srgbClr val="A9D18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52400"/>
              <a:ext cx="2160791" cy="591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Amaranth Bold"/>
                  <a:ea typeface="Amaranth Bold"/>
                  <a:cs typeface="Amaranth Bold"/>
                  <a:sym typeface="Amaranth Bold"/>
                </a:rPr>
                <a:t>WHY CHOOSE US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692784" y="2147010"/>
            <a:ext cx="10382164" cy="7884862"/>
            <a:chOff x="0" y="0"/>
            <a:chExt cx="2734397" cy="20766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34397" cy="2076671"/>
            </a:xfrm>
            <a:custGeom>
              <a:avLst/>
              <a:gdLst/>
              <a:ahLst/>
              <a:cxnLst/>
              <a:rect l="l" t="t" r="r" b="b"/>
              <a:pathLst>
                <a:path w="2734397" h="2076671">
                  <a:moveTo>
                    <a:pt x="38030" y="0"/>
                  </a:moveTo>
                  <a:lnTo>
                    <a:pt x="2696367" y="0"/>
                  </a:lnTo>
                  <a:cubicBezTo>
                    <a:pt x="2706453" y="0"/>
                    <a:pt x="2716126" y="4007"/>
                    <a:pt x="2723258" y="11139"/>
                  </a:cubicBezTo>
                  <a:cubicBezTo>
                    <a:pt x="2730391" y="18271"/>
                    <a:pt x="2734397" y="27944"/>
                    <a:pt x="2734397" y="38030"/>
                  </a:cubicBezTo>
                  <a:lnTo>
                    <a:pt x="2734397" y="2038641"/>
                  </a:lnTo>
                  <a:cubicBezTo>
                    <a:pt x="2734397" y="2059644"/>
                    <a:pt x="2717370" y="2076671"/>
                    <a:pt x="2696367" y="2076671"/>
                  </a:cubicBezTo>
                  <a:lnTo>
                    <a:pt x="38030" y="2076671"/>
                  </a:lnTo>
                  <a:cubicBezTo>
                    <a:pt x="17027" y="2076671"/>
                    <a:pt x="0" y="2059644"/>
                    <a:pt x="0" y="2038641"/>
                  </a:cubicBezTo>
                  <a:lnTo>
                    <a:pt x="0" y="38030"/>
                  </a:lnTo>
                  <a:cubicBezTo>
                    <a:pt x="0" y="17027"/>
                    <a:pt x="17027" y="0"/>
                    <a:pt x="38030" y="0"/>
                  </a:cubicBezTo>
                  <a:close/>
                </a:path>
              </a:pathLst>
            </a:custGeom>
            <a:solidFill>
              <a:srgbClr val="E6E2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2734397" cy="2143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Amaranth"/>
                  <a:ea typeface="Amaranth"/>
                  <a:cs typeface="Amaranth"/>
                  <a:sym typeface="Amaranth"/>
                </a:rPr>
                <a:t>PREVENTING </a:t>
              </a:r>
              <a:r>
                <a:rPr lang="en-US" sz="3299">
                  <a:solidFill>
                    <a:srgbClr val="858C4F"/>
                  </a:solidFill>
                  <a:latin typeface="Amaranth"/>
                  <a:ea typeface="Amaranth"/>
                  <a:cs typeface="Amaranth"/>
                  <a:sym typeface="Amaranth"/>
                </a:rPr>
                <a:t>GREEN  WASHING</a:t>
              </a:r>
              <a:r>
                <a:rPr lang="en-US" sz="3299">
                  <a:solidFill>
                    <a:srgbClr val="000000"/>
                  </a:solidFill>
                  <a:latin typeface="Amaranth"/>
                  <a:ea typeface="Amaranth"/>
                  <a:cs typeface="Amaranth"/>
                  <a:sym typeface="Amaranth"/>
                </a:rPr>
                <a:t> :</a:t>
              </a:r>
            </a:p>
            <a:p>
              <a:pPr algn="ctr">
                <a:lnSpc>
                  <a:spcPts val="3499"/>
                </a:lnSpc>
              </a:pPr>
              <a:endParaRPr lang="en-US" sz="3299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endParaRP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Immutable Records with Ethereum Blockchain</a:t>
              </a:r>
            </a:p>
            <a:p>
              <a:pPr algn="ctr">
                <a:lnSpc>
                  <a:spcPts val="3499"/>
                </a:lnSpc>
              </a:pPr>
              <a:endPara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 Ethereum blockchain for secure, tamper-proof records.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Ensures transparency and traceability of all credits.</a:t>
              </a:r>
            </a:p>
            <a:p>
              <a:pPr algn="ctr">
                <a:lnSpc>
                  <a:spcPts val="3499"/>
                </a:lnSpc>
              </a:pPr>
              <a:endPara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Third-Party Verification: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Accredited verifiers conduct rigorous audits.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Adds credibility and trust to the credits.</a:t>
              </a:r>
            </a:p>
            <a:p>
              <a:pPr algn="ctr">
                <a:lnSpc>
                  <a:spcPts val="3499"/>
                </a:lnSpc>
              </a:pPr>
              <a:endPara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499"/>
                </a:lnSpc>
              </a:pPr>
              <a:endPara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Regular Audits: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Conduct regular and random checks for compliance.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Detects and addresses fraudulent activities.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YOUR FINANCIAL FUTURE Team name - Subsquad</dc:title>
  <cp:lastModifiedBy>t.goyal5862@gmail.com</cp:lastModifiedBy>
  <cp:revision>2</cp:revision>
  <dcterms:created xsi:type="dcterms:W3CDTF">2006-08-16T00:00:00Z</dcterms:created>
  <dcterms:modified xsi:type="dcterms:W3CDTF">2024-10-08T04:10:52Z</dcterms:modified>
  <dc:identifier>DAGK7ckDtyg</dc:identifier>
</cp:coreProperties>
</file>