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Helvetica Neue"/>
      <p:regular r:id="rId21"/>
      <p:bold r:id="rId22"/>
      <p:italic r:id="rId23"/>
      <p:boldItalic r:id="rId24"/>
    </p:embeddedFont>
    <p:embeddedFont>
      <p:font typeface="Helvetica Neue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BA82BC-B3CD-41DC-BFA6-E291B0B4B602}">
  <a:tblStyle styleId="{2CBA82BC-B3CD-41DC-BFA6-E291B0B4B6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HelveticaNeueLight-bold.fntdata"/><Relationship Id="rId25" Type="http://schemas.openxmlformats.org/officeDocument/2006/relationships/font" Target="fonts/HelveticaNeueLight-regular.fntdata"/><Relationship Id="rId28" Type="http://schemas.openxmlformats.org/officeDocument/2006/relationships/font" Target="fonts/HelveticaNeueLight-boldItalic.fntdata"/><Relationship Id="rId27" Type="http://schemas.openxmlformats.org/officeDocument/2006/relationships/font" Target="fonts/HelveticaNeue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d47f4c600_0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fd47f4c600_0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fd47f4c600_0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fd47f4c600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d47f4c600_0_10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d47f4c600_0_1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d47f4c600_0_1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fd47f4c600_0_1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d47f4c600_0_1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fd47f4c600_0_1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de79af2e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de79af2e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fd47f4c600_0_1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fd47f4c600_0_1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de78699e8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de78699e8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d47f4c600_0_1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fd47f4c600_0_1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d47f4c600_0_10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fd47f4c600_0_1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lt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idx="1" type="body"/>
          </p:nvPr>
        </p:nvSpPr>
        <p:spPr>
          <a:xfrm>
            <a:off x="633113" y="3532668"/>
            <a:ext cx="7886700" cy="414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44848"/>
              </a:buClr>
              <a:buSzPts val="1500"/>
              <a:buFont typeface="Helvetica Neue Light"/>
              <a:buNone/>
              <a:defRPr b="0" i="0" sz="1500">
                <a:solidFill>
                  <a:srgbClr val="44484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42109" l="31991" r="32034" t="42025"/>
          <a:stretch/>
        </p:blipFill>
        <p:spPr>
          <a:xfrm>
            <a:off x="5573211" y="563639"/>
            <a:ext cx="2946599" cy="99993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2" type="body"/>
          </p:nvPr>
        </p:nvSpPr>
        <p:spPr>
          <a:xfrm>
            <a:off x="633113" y="2838745"/>
            <a:ext cx="78870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Helvetica Neue"/>
              <a:buNone/>
              <a:defRPr b="1" i="0" sz="33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74" name="Google Shape;74;p11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80" name="Google Shape;80;p12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4" name="Google Shape;84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elvetica Neue"/>
              <a:buNone/>
              <a:defRPr sz="27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  <a:defRPr b="0" i="0" sz="15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 Light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 Light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45727" y="20002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36820" y="1326713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55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85">
          <p15:clr>
            <a:srgbClr val="FBAE40"/>
          </p15:clr>
        </p15:guide>
        <p15:guide id="4" orient="horz" pos="123">
          <p15:clr>
            <a:srgbClr val="FBAE40"/>
          </p15:clr>
        </p15:guide>
        <p15:guide id="5" orient="horz" pos="752">
          <p15:clr>
            <a:srgbClr val="FBAE40"/>
          </p15:clr>
        </p15:guide>
        <p15:guide id="6" pos="91">
          <p15:clr>
            <a:srgbClr val="FBAE40"/>
          </p15:clr>
        </p15:guide>
        <p15:guide id="7" pos="277">
          <p15:clr>
            <a:srgbClr val="FBAE40"/>
          </p15:clr>
        </p15:guide>
        <p15:guide id="8" orient="horz" pos="838">
          <p15:clr>
            <a:srgbClr val="FBAE40"/>
          </p15:clr>
        </p15:guide>
        <p15:guide id="9" pos="5244">
          <p15:clr>
            <a:srgbClr val="FBAE40"/>
          </p15:clr>
        </p15:guide>
        <p15:guide id="10" orient="horz" pos="2896">
          <p15:clr>
            <a:srgbClr val="FBAE40"/>
          </p15:clr>
        </p15:guide>
        <p15:guide id="11" pos="5669">
          <p15:clr>
            <a:srgbClr val="FBAE40"/>
          </p15:clr>
        </p15:guide>
        <p15:guide id="12" orient="horz" pos="2981">
          <p15:clr>
            <a:srgbClr val="FBAE40"/>
          </p15:clr>
        </p15:guide>
        <p15:guide id="13" orient="horz" pos="3151">
          <p15:clr>
            <a:srgbClr val="FBAE40"/>
          </p15:clr>
        </p15:guide>
        <p15:guide id="14" orient="horz" pos="308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50" name="Google Shape;50;p7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54" name="Google Shape;54;p8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 Light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 Light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 Light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61" name="Google Shape;61;p9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 Light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 Light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68" name="Google Shape;68;p10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b="1" i="0" sz="3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 Light"/>
              <a:buChar char="•"/>
              <a:defRPr b="0" i="0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b="0" i="0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•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•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8" name="Google Shape;8;p1"/>
          <p:cNvGrpSpPr/>
          <p:nvPr/>
        </p:nvGrpSpPr>
        <p:grpSpPr>
          <a:xfrm>
            <a:off x="0" y="5067300"/>
            <a:ext cx="9144002" cy="79122"/>
            <a:chOff x="0" y="6756400"/>
            <a:chExt cx="12192003" cy="105496"/>
          </a:xfrm>
        </p:grpSpPr>
        <p:pic>
          <p:nvPicPr>
            <p:cNvPr id="9" name="Google Shape;9;p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524000" y="6756400"/>
              <a:ext cx="9143998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0;p1"/>
            <p:cNvPicPr preferRelativeResize="0"/>
            <p:nvPr/>
          </p:nvPicPr>
          <p:blipFill rotWithShape="1">
            <a:blip r:embed="rId1">
              <a:alphaModFix/>
            </a:blip>
            <a:srcRect b="15585" l="0" r="71580" t="0"/>
            <a:stretch/>
          </p:blipFill>
          <p:spPr>
            <a:xfrm>
              <a:off x="0" y="6756400"/>
              <a:ext cx="259872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1"/>
            <p:cNvPicPr preferRelativeResize="0"/>
            <p:nvPr/>
          </p:nvPicPr>
          <p:blipFill rotWithShape="1">
            <a:blip r:embed="rId1">
              <a:alphaModFix/>
            </a:blip>
            <a:srcRect b="15585" l="0" r="71580" t="0"/>
            <a:stretch/>
          </p:blipFill>
          <p:spPr>
            <a:xfrm>
              <a:off x="9593283" y="6756400"/>
              <a:ext cx="2598720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445727" y="200025"/>
            <a:ext cx="78867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 Detection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36820" y="1326713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457200" lvl="0" marL="1828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CSE541 - Computer Vision Project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43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Group-9 members: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95" name="Google Shape;95;p14"/>
          <p:cNvGraphicFramePr/>
          <p:nvPr/>
        </p:nvGraphicFramePr>
        <p:xfrm>
          <a:off x="1510200" y="245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{2CBA82BC-B3CD-41DC-BFA6-E291B0B4B602}</a:tableStyleId>
              </a:tblPr>
              <a:tblGrid>
                <a:gridCol w="907600"/>
                <a:gridCol w="3272650"/>
                <a:gridCol w="1577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No.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Zalak Shah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AU2040217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Dhruvam Bhalodiya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AU2040041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Freyal Shah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AU2040228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Khush Soni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AU2040239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445727" y="200025"/>
            <a:ext cx="78867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436820" y="1326713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1]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 Viola and M. Jones, “Rapid object detection using a boosted cascade of simple features,” in CVPR, vol. 1. IEEE, 2001, pp. I–I.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 Viola and M. J. Jones, “Robust real-time face detection,” International journal of computer vision, vol. 57, no. 2, pp. 137–154, 2004.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J. R. Uijlings, K. E. Van De Sande, T. Gevers, and A. W. Smeulders, “Selective search for object recognition,” International journal of computer vision, vol. 104, no. 2, pp. 154–171, 2013.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J. Redmon, S. Divvala, R. Girshick, and A. Farhadi, “You only look once: Unified, real-time object detection,” in CVPR, 2016, pp. 779–788.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Crowd Saliency Detection via Global Similarity Structure,M.K. Lim, V.J. Kok, C.C. Loy and C. S. Chan, </a:t>
            </a:r>
            <a:r>
              <a:rPr i="1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Proceedings of 22nd International Conference on Pattern Recognition, pp. 3957-3962, 2014 </a:t>
            </a:r>
            <a:r>
              <a:rPr b="1" i="1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(ICPR 2014)</a:t>
            </a:r>
            <a:endParaRPr b="1"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901150" y="195275"/>
            <a:ext cx="7886700" cy="530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Introduction and Problem statement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40525" y="1037975"/>
            <a:ext cx="7886700" cy="292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Introduction:</a:t>
            </a:r>
            <a:endParaRPr b="1"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 detection using object detection </a:t>
            </a: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involves</a:t>
            </a: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developing a </a:t>
            </a: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that can accurately identify and locate people in images or video frames using object detection algorithms. There are a variety of object detectors that are employed for the purpose of object detection, most important of them include RCNN, faster RCNN, and YOLO.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Statement: </a:t>
            </a: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a computer vision model that can distinguish people from other objects in an image or video and accurately detect their location within the frame by drawing a bounding box around them.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45725" y="156375"/>
            <a:ext cx="7886700" cy="580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Existing Body of work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36825" y="945726"/>
            <a:ext cx="7886700" cy="3675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121959" l="-40453" r="104272" t="-57830"/>
          <a:stretch/>
        </p:blipFill>
        <p:spPr>
          <a:xfrm>
            <a:off x="5555625" y="1693250"/>
            <a:ext cx="1481200" cy="96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600" y="1089225"/>
            <a:ext cx="2822500" cy="268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700" y="1089225"/>
            <a:ext cx="3574426" cy="26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68177" y="195275"/>
            <a:ext cx="78867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Our Approach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68175" y="1329950"/>
            <a:ext cx="7886700" cy="188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YOLO is a real-time object detection algorithm that works by dividing an image into a grid of cells and predicting the bounding boxes and class probabilities for each cell. It then uses a single neural network to predict object locations and their class probabilities. This algorithm is </a:t>
            </a:r>
            <a:r>
              <a:rPr i="1" lang="en" sz="7200">
                <a:latin typeface="Times New Roman"/>
                <a:ea typeface="Times New Roman"/>
                <a:cs typeface="Times New Roman"/>
                <a:sym typeface="Times New Roman"/>
              </a:rPr>
              <a:t>fast</a:t>
            </a: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i="1" lang="en" sz="7200">
                <a:latin typeface="Times New Roman"/>
                <a:ea typeface="Times New Roman"/>
                <a:cs typeface="Times New Roman"/>
                <a:sym typeface="Times New Roman"/>
              </a:rPr>
              <a:t>accurate</a:t>
            </a: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, making it a popular choice for </a:t>
            </a:r>
            <a:r>
              <a:rPr i="1" lang="en" sz="7200">
                <a:latin typeface="Times New Roman"/>
                <a:ea typeface="Times New Roman"/>
                <a:cs typeface="Times New Roman"/>
                <a:sym typeface="Times New Roman"/>
              </a:rPr>
              <a:t>real-time applications</a:t>
            </a: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7200">
                <a:latin typeface="Times New Roman"/>
                <a:ea typeface="Times New Roman"/>
                <a:cs typeface="Times New Roman"/>
                <a:sym typeface="Times New Roman"/>
              </a:rPr>
              <a:t>Why YOLOv8?</a:t>
            </a:r>
            <a:endParaRPr b="1"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lang="en" sz="7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YOLOv8 model is very fast and can detect objects in real-time.</a:t>
            </a:r>
            <a:endParaRPr sz="7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It can</a:t>
            </a: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 achieve state-of-the-art performance on variety of datasets.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It can detect objects in different environments and scenario</a:t>
            </a:r>
            <a:r>
              <a:rPr lang="en" sz="7200">
                <a:solidFill>
                  <a:srgbClr val="374151"/>
                </a:solidFill>
                <a:highlight>
                  <a:srgbClr val="F7F7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s.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rgbClr val="374151"/>
              </a:solidFill>
              <a:highlight>
                <a:srgbClr val="F7F7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436825" y="250200"/>
            <a:ext cx="7886700" cy="561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436825" y="945300"/>
            <a:ext cx="6354000" cy="3644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The CrowdHuman dataset contains over 15,000 images with more than 350,000 labeled pedestrians.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The images in the dataset were collected from a variety of sources, including surveillance cameras, internet images, and other public sources. The images depict a wide range of crowded scenes, such as streets, parks, and public events.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Each image in the dataset is annotated with bounding boxes around each person in the scene, along with additional attributes such as occlusion, truncation, and crowd density.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In terms of density, on average there are around 22.6 persons per image in the dataset.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050" y="1617376"/>
            <a:ext cx="2160875" cy="143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3050" y="3049874"/>
            <a:ext cx="2307900" cy="154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3051" y="85197"/>
            <a:ext cx="2160876" cy="1542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445725" y="200025"/>
            <a:ext cx="7886700" cy="536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Initial 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4527900" y="1241325"/>
            <a:ext cx="4536000" cy="335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The F1 confidence curve plots the F1 score as a function of the confidence threshold used by the model. The confidence threshold is the minimum level of confidence required for the model to classify a given instance as positive.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As the confidence threshold increases, the precision of the model will increase while the recall will decrease.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By examining the F1 confidence curve, the optimal confidence threshold can be specified, here the confidence value that optimizes the precision and recall is 0.33 with the f1 score of 0.77.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25" y="1241325"/>
            <a:ext cx="3894999" cy="19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436825" y="195275"/>
            <a:ext cx="7886700" cy="580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Initial Results(Continued)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436820" y="1326713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25" y="905975"/>
            <a:ext cx="7491999" cy="374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436825" y="195275"/>
            <a:ext cx="7886700" cy="506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Role of each group member in the project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436825" y="1024976"/>
            <a:ext cx="7886700" cy="3468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Freyal Shah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Writing and preparing reports that accurately and concisely summarize the group's findings and progress.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Zalak Shah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Implementation of code and preparation of presentation.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Khush Soni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Analyzed results and assisted with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of code.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Dhruvam Bhalodiya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Helped in making presentations and reports.  Helped with analyzing of information.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445727" y="200025"/>
            <a:ext cx="78867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445725" y="1269650"/>
            <a:ext cx="7886700" cy="3327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As we faced difficulties like occlusion, viewpoint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, scaling, and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inter-class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variation, we will try to improve our dataset in future in order to train better and get more accurate results.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Ahmedabad University ">
      <a:dk1>
        <a:srgbClr val="000000"/>
      </a:dk1>
      <a:lt1>
        <a:srgbClr val="FFFFFF"/>
      </a:lt1>
      <a:dk2>
        <a:srgbClr val="7D1916"/>
      </a:dk2>
      <a:lt2>
        <a:srgbClr val="F2F1EE"/>
      </a:lt2>
      <a:accent1>
        <a:srgbClr val="894C00"/>
      </a:accent1>
      <a:accent2>
        <a:srgbClr val="7F4700"/>
      </a:accent2>
      <a:accent3>
        <a:srgbClr val="A5A5A5"/>
      </a:accent3>
      <a:accent4>
        <a:srgbClr val="BC933E"/>
      </a:accent4>
      <a:accent5>
        <a:srgbClr val="000000"/>
      </a:accent5>
      <a:accent6>
        <a:srgbClr val="FEFFFF"/>
      </a:accent6>
      <a:hlink>
        <a:srgbClr val="000000"/>
      </a:hlink>
      <a:folHlink>
        <a:srgbClr val="FE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