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5/12/2024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5/12/2024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16DB-3811-6007-D14E-D53F34FEE3CA}"/>
              </a:ext>
            </a:extLst>
          </p:cNvPr>
          <p:cNvSpPr>
            <a:spLocks noGrp="1"/>
          </p:cNvSpPr>
          <p:nvPr>
            <p:ph type="ctrTitle"/>
          </p:nvPr>
        </p:nvSpPr>
        <p:spPr/>
        <p:txBody>
          <a:bodyPr/>
          <a:lstStyle/>
          <a:p>
            <a:r>
              <a:rPr lang="en-IN" dirty="0"/>
              <a:t>Batch Learning and Online Learning</a:t>
            </a:r>
          </a:p>
        </p:txBody>
      </p:sp>
      <p:sp>
        <p:nvSpPr>
          <p:cNvPr id="3" name="Subtitle 2">
            <a:extLst>
              <a:ext uri="{FF2B5EF4-FFF2-40B4-BE49-F238E27FC236}">
                <a16:creationId xmlns:a16="http://schemas.microsoft.com/office/drawing/2014/main" id="{9C6898F1-8D08-9903-4E4C-956D8D4F9924}"/>
              </a:ext>
            </a:extLst>
          </p:cNvPr>
          <p:cNvSpPr>
            <a:spLocks noGrp="1"/>
          </p:cNvSpPr>
          <p:nvPr>
            <p:ph type="subTitle" idx="1"/>
          </p:nvPr>
        </p:nvSpPr>
        <p:spPr/>
        <p:txBody>
          <a:bodyPr/>
          <a:lstStyle/>
          <a:p>
            <a:r>
              <a:rPr lang="en-IN" dirty="0"/>
              <a:t>college To corporate</a:t>
            </a:r>
          </a:p>
        </p:txBody>
      </p:sp>
    </p:spTree>
    <p:extLst>
      <p:ext uri="{BB962C8B-B14F-4D97-AF65-F5344CB8AC3E}">
        <p14:creationId xmlns:p14="http://schemas.microsoft.com/office/powerpoint/2010/main" val="420311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23BC-9F59-2559-3487-FA22C81CF710}"/>
              </a:ext>
            </a:extLst>
          </p:cNvPr>
          <p:cNvSpPr>
            <a:spLocks noGrp="1"/>
          </p:cNvSpPr>
          <p:nvPr>
            <p:ph type="title"/>
          </p:nvPr>
        </p:nvSpPr>
        <p:spPr/>
        <p:txBody>
          <a:bodyPr/>
          <a:lstStyle/>
          <a:p>
            <a:r>
              <a:rPr lang="en-IN" dirty="0"/>
              <a:t>BATCH LEARNING</a:t>
            </a:r>
          </a:p>
        </p:txBody>
      </p:sp>
      <p:sp>
        <p:nvSpPr>
          <p:cNvPr id="3" name="Content Placeholder 2">
            <a:extLst>
              <a:ext uri="{FF2B5EF4-FFF2-40B4-BE49-F238E27FC236}">
                <a16:creationId xmlns:a16="http://schemas.microsoft.com/office/drawing/2014/main" id="{B34E18E4-3695-DD00-1302-F98B5D744E08}"/>
              </a:ext>
            </a:extLst>
          </p:cNvPr>
          <p:cNvSpPr>
            <a:spLocks noGrp="1"/>
          </p:cNvSpPr>
          <p:nvPr>
            <p:ph idx="1"/>
          </p:nvPr>
        </p:nvSpPr>
        <p:spPr>
          <a:xfrm>
            <a:off x="71461" y="2133797"/>
            <a:ext cx="7184746" cy="4060525"/>
          </a:xfrm>
        </p:spPr>
        <p:txBody>
          <a:bodyPr>
            <a:normAutofit fontScale="92500" lnSpcReduction="20000"/>
          </a:bodyPr>
          <a:lstStyle/>
          <a:p>
            <a:r>
              <a:rPr lang="en-US" dirty="0"/>
              <a:t>In batch learning, the system is incapable of learning incrementally: it must be trained using all the available data</a:t>
            </a:r>
          </a:p>
          <a:p>
            <a:endParaRPr lang="en-US" dirty="0"/>
          </a:p>
          <a:p>
            <a:r>
              <a:rPr lang="en-US" dirty="0"/>
              <a:t>This will generally take a lot of time and computing resources, so it is typically done offline. </a:t>
            </a:r>
          </a:p>
          <a:p>
            <a:endParaRPr lang="en-US" dirty="0"/>
          </a:p>
          <a:p>
            <a:r>
              <a:rPr lang="en-US" dirty="0"/>
              <a:t>First the system is trained, and then it is launched into production and runs without learning anymore; it just applies what it has learned. This is called offline learning.</a:t>
            </a:r>
          </a:p>
          <a:p>
            <a:endParaRPr lang="en-US" dirty="0"/>
          </a:p>
          <a:p>
            <a:r>
              <a:rPr lang="en-US" dirty="0"/>
              <a:t>If you want a batch learning system to know about new data (such as a new type of spam), you need to train a new version of the system from scratch on the full dataset (not just the new data, but also the old data), then stop the old system and replace it with the new one</a:t>
            </a:r>
            <a:endParaRPr lang="en-IN" dirty="0"/>
          </a:p>
        </p:txBody>
      </p:sp>
    </p:spTree>
    <p:extLst>
      <p:ext uri="{BB962C8B-B14F-4D97-AF65-F5344CB8AC3E}">
        <p14:creationId xmlns:p14="http://schemas.microsoft.com/office/powerpoint/2010/main" val="221276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D379-8CB3-B34F-0F9C-7D62FF96675B}"/>
              </a:ext>
            </a:extLst>
          </p:cNvPr>
          <p:cNvSpPr>
            <a:spLocks noGrp="1"/>
          </p:cNvSpPr>
          <p:nvPr>
            <p:ph type="title"/>
          </p:nvPr>
        </p:nvSpPr>
        <p:spPr/>
        <p:txBody>
          <a:bodyPr/>
          <a:lstStyle/>
          <a:p>
            <a:r>
              <a:rPr lang="en-IN" dirty="0"/>
              <a:t>BATCH LEARNING</a:t>
            </a:r>
          </a:p>
        </p:txBody>
      </p:sp>
      <p:sp>
        <p:nvSpPr>
          <p:cNvPr id="3" name="Content Placeholder 2">
            <a:extLst>
              <a:ext uri="{FF2B5EF4-FFF2-40B4-BE49-F238E27FC236}">
                <a16:creationId xmlns:a16="http://schemas.microsoft.com/office/drawing/2014/main" id="{F60BAD6F-FAA3-2FE8-C537-E81C2AAD6EF5}"/>
              </a:ext>
            </a:extLst>
          </p:cNvPr>
          <p:cNvSpPr>
            <a:spLocks noGrp="1"/>
          </p:cNvSpPr>
          <p:nvPr>
            <p:ph idx="1"/>
          </p:nvPr>
        </p:nvSpPr>
        <p:spPr>
          <a:xfrm>
            <a:off x="81293" y="1976481"/>
            <a:ext cx="5483765" cy="3636511"/>
          </a:xfrm>
        </p:spPr>
        <p:txBody>
          <a:bodyPr/>
          <a:lstStyle/>
          <a:p>
            <a:r>
              <a:rPr lang="en-US" dirty="0"/>
              <a:t>Also, training on the full set of data requires a lot of computing resources (CPU, memory space, disk space, disk I/O, network I/O, etc.). If you have a lot of data and you automate your system to train from scratch every day, it will end up costing you a lot of money. If the amount of data is huge, it may even be impossible to use a batch learning algorithm.</a:t>
            </a:r>
            <a:endParaRPr lang="en-IN" dirty="0"/>
          </a:p>
        </p:txBody>
      </p:sp>
    </p:spTree>
    <p:extLst>
      <p:ext uri="{BB962C8B-B14F-4D97-AF65-F5344CB8AC3E}">
        <p14:creationId xmlns:p14="http://schemas.microsoft.com/office/powerpoint/2010/main" val="343626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5820-63A3-F0D0-B511-AC65D9C8DA9B}"/>
              </a:ext>
            </a:extLst>
          </p:cNvPr>
          <p:cNvSpPr>
            <a:spLocks noGrp="1"/>
          </p:cNvSpPr>
          <p:nvPr>
            <p:ph type="title"/>
          </p:nvPr>
        </p:nvSpPr>
        <p:spPr/>
        <p:txBody>
          <a:bodyPr/>
          <a:lstStyle/>
          <a:p>
            <a:r>
              <a:rPr lang="en-IN" dirty="0"/>
              <a:t>Online learning</a:t>
            </a:r>
          </a:p>
        </p:txBody>
      </p:sp>
      <p:sp>
        <p:nvSpPr>
          <p:cNvPr id="3" name="Content Placeholder 2">
            <a:extLst>
              <a:ext uri="{FF2B5EF4-FFF2-40B4-BE49-F238E27FC236}">
                <a16:creationId xmlns:a16="http://schemas.microsoft.com/office/drawing/2014/main" id="{8DAE7F59-8F81-D6C0-72FE-40093E6A0F38}"/>
              </a:ext>
            </a:extLst>
          </p:cNvPr>
          <p:cNvSpPr>
            <a:spLocks noGrp="1"/>
          </p:cNvSpPr>
          <p:nvPr>
            <p:ph idx="1"/>
          </p:nvPr>
        </p:nvSpPr>
        <p:spPr>
          <a:xfrm>
            <a:off x="81292" y="2251784"/>
            <a:ext cx="8099147" cy="4606216"/>
          </a:xfrm>
        </p:spPr>
        <p:txBody>
          <a:bodyPr>
            <a:normAutofit/>
          </a:bodyPr>
          <a:lstStyle/>
          <a:p>
            <a:r>
              <a:rPr lang="en-US" sz="1600" dirty="0"/>
              <a:t>In online learning, you train the system incrementally by feeding it data instances sequentially, either individually or by small groups called mini-batches. Each learning step is fast and cheap,</a:t>
            </a:r>
          </a:p>
          <a:p>
            <a:endParaRPr lang="en-US" sz="1600" dirty="0"/>
          </a:p>
          <a:p>
            <a:r>
              <a:rPr lang="en-US" sz="1600" dirty="0"/>
              <a:t>Online learning is great for systems that receive data as a continuous flow (e.g., stock prices) and need to adapt to change rapidly or autonomously. It is also a good option 16 if you have limited computing resources: once an online learning system has learned about new data instances, it does not need them anymore, so you can discard them (unless you want to be able to roll back to a previous state and “replay” the data). This can save a huge amount of space.</a:t>
            </a:r>
          </a:p>
          <a:p>
            <a:endParaRPr lang="en-US" sz="1600" dirty="0"/>
          </a:p>
        </p:txBody>
      </p:sp>
    </p:spTree>
    <p:extLst>
      <p:ext uri="{BB962C8B-B14F-4D97-AF65-F5344CB8AC3E}">
        <p14:creationId xmlns:p14="http://schemas.microsoft.com/office/powerpoint/2010/main" val="16759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F40-5A0B-7E01-31CD-BEC79C6CC2BB}"/>
              </a:ext>
            </a:extLst>
          </p:cNvPr>
          <p:cNvSpPr>
            <a:spLocks noGrp="1"/>
          </p:cNvSpPr>
          <p:nvPr>
            <p:ph type="title"/>
          </p:nvPr>
        </p:nvSpPr>
        <p:spPr/>
        <p:txBody>
          <a:bodyPr/>
          <a:lstStyle/>
          <a:p>
            <a:r>
              <a:rPr lang="en-IN" dirty="0"/>
              <a:t>Online learning</a:t>
            </a:r>
          </a:p>
        </p:txBody>
      </p:sp>
      <p:pic>
        <p:nvPicPr>
          <p:cNvPr id="9" name="Content Placeholder 8">
            <a:extLst>
              <a:ext uri="{FF2B5EF4-FFF2-40B4-BE49-F238E27FC236}">
                <a16:creationId xmlns:a16="http://schemas.microsoft.com/office/drawing/2014/main" id="{FCEA25AF-E9B4-AF1E-A0E3-62FB219888DE}"/>
              </a:ext>
            </a:extLst>
          </p:cNvPr>
          <p:cNvPicPr>
            <a:picLocks noGrp="1" noChangeAspect="1"/>
          </p:cNvPicPr>
          <p:nvPr>
            <p:ph idx="1"/>
          </p:nvPr>
        </p:nvPicPr>
        <p:blipFill>
          <a:blip r:embed="rId2"/>
          <a:stretch>
            <a:fillRect/>
          </a:stretch>
        </p:blipFill>
        <p:spPr>
          <a:xfrm>
            <a:off x="1" y="3823160"/>
            <a:ext cx="4739147" cy="3034840"/>
          </a:xfrm>
        </p:spPr>
      </p:pic>
      <p:sp>
        <p:nvSpPr>
          <p:cNvPr id="11" name="TextBox 10">
            <a:extLst>
              <a:ext uri="{FF2B5EF4-FFF2-40B4-BE49-F238E27FC236}">
                <a16:creationId xmlns:a16="http://schemas.microsoft.com/office/drawing/2014/main" id="{5A1A95C9-6DB3-3C29-4F1A-A6E0384F410F}"/>
              </a:ext>
            </a:extLst>
          </p:cNvPr>
          <p:cNvSpPr txBox="1"/>
          <p:nvPr/>
        </p:nvSpPr>
        <p:spPr>
          <a:xfrm>
            <a:off x="0" y="2175830"/>
            <a:ext cx="9284110" cy="1477328"/>
          </a:xfrm>
          <a:prstGeom prst="rect">
            <a:avLst/>
          </a:prstGeom>
          <a:noFill/>
        </p:spPr>
        <p:txBody>
          <a:bodyPr wrap="square">
            <a:spAutoFit/>
          </a:bodyPr>
          <a:lstStyle/>
          <a:p>
            <a:r>
              <a:rPr lang="en-US" sz="1800" dirty="0">
                <a:solidFill>
                  <a:srgbClr val="FF0000"/>
                </a:solidFill>
              </a:rPr>
              <a:t>A big challenge with online learning is that if bad data is fed to the system, the system’s performance will gradually decline  To reduce this risk, you need to monitor your system closely and promptly switch learning off (and possibly revert to a previously working state) if you detect a drop in performance. You may also want to monitor the input data </a:t>
            </a:r>
            <a:endParaRPr lang="en-IN" sz="1800" dirty="0">
              <a:solidFill>
                <a:srgbClr val="FF0000"/>
              </a:solidFill>
            </a:endParaRPr>
          </a:p>
        </p:txBody>
      </p:sp>
    </p:spTree>
    <p:extLst>
      <p:ext uri="{BB962C8B-B14F-4D97-AF65-F5344CB8AC3E}">
        <p14:creationId xmlns:p14="http://schemas.microsoft.com/office/powerpoint/2010/main" val="421905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89B5-D382-EFB3-51A8-2D5325D78C41}"/>
              </a:ext>
            </a:extLst>
          </p:cNvPr>
          <p:cNvSpPr>
            <a:spLocks noGrp="1"/>
          </p:cNvSpPr>
          <p:nvPr>
            <p:ph type="title"/>
          </p:nvPr>
        </p:nvSpPr>
        <p:spPr/>
        <p:txBody>
          <a:bodyPr/>
          <a:lstStyle/>
          <a:p>
            <a:r>
              <a:rPr lang="en-US" dirty="0"/>
              <a:t>out-of-core learning</a:t>
            </a:r>
            <a:endParaRPr lang="en-IN" dirty="0"/>
          </a:p>
        </p:txBody>
      </p:sp>
      <p:sp>
        <p:nvSpPr>
          <p:cNvPr id="3" name="Content Placeholder 2">
            <a:extLst>
              <a:ext uri="{FF2B5EF4-FFF2-40B4-BE49-F238E27FC236}">
                <a16:creationId xmlns:a16="http://schemas.microsoft.com/office/drawing/2014/main" id="{B97C147A-0121-3EDD-80C1-211FD069DB85}"/>
              </a:ext>
            </a:extLst>
          </p:cNvPr>
          <p:cNvSpPr>
            <a:spLocks noGrp="1"/>
          </p:cNvSpPr>
          <p:nvPr>
            <p:ph idx="1"/>
          </p:nvPr>
        </p:nvSpPr>
        <p:spPr/>
        <p:txBody>
          <a:bodyPr/>
          <a:lstStyle/>
          <a:p>
            <a:r>
              <a:rPr lang="en-US" dirty="0"/>
              <a:t>Online learning algorithms can also be used to train systems on huge datasets that cannot fit in one machine’s main memory (this is called out-of-core learning). The algorithm loads part of the data, runs a training step on that data, and repeats the process until it has run on all of the data </a:t>
            </a:r>
          </a:p>
          <a:p>
            <a:endParaRPr lang="en-US" dirty="0"/>
          </a:p>
          <a:p>
            <a:r>
              <a:rPr lang="en-US" dirty="0">
                <a:solidFill>
                  <a:srgbClr val="FF0000"/>
                </a:solidFill>
              </a:rPr>
              <a:t>Out-of-core learning is usually done offline</a:t>
            </a:r>
            <a:endParaRPr lang="en-IN" dirty="0">
              <a:solidFill>
                <a:srgbClr val="FF0000"/>
              </a:solidFill>
            </a:endParaRPr>
          </a:p>
        </p:txBody>
      </p:sp>
    </p:spTree>
    <p:extLst>
      <p:ext uri="{BB962C8B-B14F-4D97-AF65-F5344CB8AC3E}">
        <p14:creationId xmlns:p14="http://schemas.microsoft.com/office/powerpoint/2010/main" val="84525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7F4A-C09F-DAFC-F373-A85A0FFECCBC}"/>
              </a:ext>
            </a:extLst>
          </p:cNvPr>
          <p:cNvSpPr>
            <a:spLocks noGrp="1"/>
          </p:cNvSpPr>
          <p:nvPr>
            <p:ph type="title"/>
          </p:nvPr>
        </p:nvSpPr>
        <p:spPr/>
        <p:txBody>
          <a:bodyPr/>
          <a:lstStyle/>
          <a:p>
            <a:r>
              <a:rPr lang="en-US" dirty="0"/>
              <a:t>out-of-core learning</a:t>
            </a:r>
            <a:endParaRPr lang="en-IN" dirty="0"/>
          </a:p>
        </p:txBody>
      </p:sp>
      <p:pic>
        <p:nvPicPr>
          <p:cNvPr id="4" name="Picture 3">
            <a:extLst>
              <a:ext uri="{FF2B5EF4-FFF2-40B4-BE49-F238E27FC236}">
                <a16:creationId xmlns:a16="http://schemas.microsoft.com/office/drawing/2014/main" id="{CF90B107-B985-39DE-27A7-3F3E036097C4}"/>
              </a:ext>
            </a:extLst>
          </p:cNvPr>
          <p:cNvPicPr>
            <a:picLocks noChangeAspect="1"/>
          </p:cNvPicPr>
          <p:nvPr/>
        </p:nvPicPr>
        <p:blipFill>
          <a:blip r:embed="rId2"/>
          <a:stretch>
            <a:fillRect/>
          </a:stretch>
        </p:blipFill>
        <p:spPr>
          <a:xfrm>
            <a:off x="0" y="3429000"/>
            <a:ext cx="7535327" cy="3410426"/>
          </a:xfrm>
          <a:prstGeom prst="rect">
            <a:avLst/>
          </a:prstGeom>
        </p:spPr>
      </p:pic>
    </p:spTree>
    <p:extLst>
      <p:ext uri="{BB962C8B-B14F-4D97-AF65-F5344CB8AC3E}">
        <p14:creationId xmlns:p14="http://schemas.microsoft.com/office/powerpoint/2010/main" val="417868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2033-310F-25EB-E950-FCC87313F3E1}"/>
              </a:ext>
            </a:extLst>
          </p:cNvPr>
          <p:cNvSpPr>
            <a:spLocks noGrp="1"/>
          </p:cNvSpPr>
          <p:nvPr>
            <p:ph type="title"/>
          </p:nvPr>
        </p:nvSpPr>
        <p:spPr/>
        <p:txBody>
          <a:bodyPr/>
          <a:lstStyle/>
          <a:p>
            <a:r>
              <a:rPr lang="en-IN" dirty="0"/>
              <a:t>What is learning rate</a:t>
            </a:r>
          </a:p>
        </p:txBody>
      </p:sp>
      <p:sp>
        <p:nvSpPr>
          <p:cNvPr id="3" name="Content Placeholder 2">
            <a:extLst>
              <a:ext uri="{FF2B5EF4-FFF2-40B4-BE49-F238E27FC236}">
                <a16:creationId xmlns:a16="http://schemas.microsoft.com/office/drawing/2014/main" id="{281FD1A9-0D79-5D61-8BDA-BB70E8BDC80E}"/>
              </a:ext>
            </a:extLst>
          </p:cNvPr>
          <p:cNvSpPr>
            <a:spLocks noGrp="1"/>
          </p:cNvSpPr>
          <p:nvPr>
            <p:ph idx="1"/>
          </p:nvPr>
        </p:nvSpPr>
        <p:spPr/>
        <p:txBody>
          <a:bodyPr/>
          <a:lstStyle/>
          <a:p>
            <a:r>
              <a:rPr lang="en-US" dirty="0"/>
              <a:t>One important parameter of online learning systems is how fast they should adapt to changing data: this is called the learning rate. If you set a high learning rate, then your system will rapidly adapt to new data 	</a:t>
            </a:r>
            <a:endParaRPr lang="en-IN" dirty="0"/>
          </a:p>
        </p:txBody>
      </p:sp>
    </p:spTree>
    <p:extLst>
      <p:ext uri="{BB962C8B-B14F-4D97-AF65-F5344CB8AC3E}">
        <p14:creationId xmlns:p14="http://schemas.microsoft.com/office/powerpoint/2010/main" val="830829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26</TotalTime>
  <Words>549</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2</vt:lpstr>
      <vt:lpstr>Quotable</vt:lpstr>
      <vt:lpstr>Batch Learning and Online Learning</vt:lpstr>
      <vt:lpstr>BATCH LEARNING</vt:lpstr>
      <vt:lpstr>BATCH LEARNING</vt:lpstr>
      <vt:lpstr>Online learning</vt:lpstr>
      <vt:lpstr>Online learning</vt:lpstr>
      <vt:lpstr>out-of-core learning</vt:lpstr>
      <vt:lpstr>out-of-core learning</vt:lpstr>
      <vt:lpstr>What is learning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and Online Learning</dc:title>
  <dc:creator>khushveer singh</dc:creator>
  <cp:lastModifiedBy>khushveer singh</cp:lastModifiedBy>
  <cp:revision>2</cp:revision>
  <dcterms:created xsi:type="dcterms:W3CDTF">2024-05-12T15:59:38Z</dcterms:created>
  <dcterms:modified xsi:type="dcterms:W3CDTF">2024-05-12T16:25:53Z</dcterms:modified>
</cp:coreProperties>
</file>