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5BDC-AF23-E556-87FD-6081A0F47F31}"/>
              </a:ext>
            </a:extLst>
          </p:cNvPr>
          <p:cNvSpPr>
            <a:spLocks noGrp="1"/>
          </p:cNvSpPr>
          <p:nvPr>
            <p:ph type="ctrTitle"/>
          </p:nvPr>
        </p:nvSpPr>
        <p:spPr/>
        <p:txBody>
          <a:bodyPr/>
          <a:lstStyle/>
          <a:p>
            <a:r>
              <a:rPr lang="en-IN" dirty="0"/>
              <a:t>MLDLC</a:t>
            </a:r>
          </a:p>
        </p:txBody>
      </p:sp>
      <p:sp>
        <p:nvSpPr>
          <p:cNvPr id="3" name="Subtitle 2">
            <a:extLst>
              <a:ext uri="{FF2B5EF4-FFF2-40B4-BE49-F238E27FC236}">
                <a16:creationId xmlns:a16="http://schemas.microsoft.com/office/drawing/2014/main" id="{6C3324BC-BB14-49C8-418C-A66A4A2B19F0}"/>
              </a:ext>
            </a:extLst>
          </p:cNvPr>
          <p:cNvSpPr>
            <a:spLocks noGrp="1"/>
          </p:cNvSpPr>
          <p:nvPr>
            <p:ph type="subTitle" idx="1"/>
          </p:nvPr>
        </p:nvSpPr>
        <p:spPr/>
        <p:txBody>
          <a:bodyPr/>
          <a:lstStyle/>
          <a:p>
            <a:r>
              <a:rPr lang="en-IN" dirty="0"/>
              <a:t>MACHINE LEARNING DEVLOPMENT LIFE CYCLE </a:t>
            </a:r>
          </a:p>
        </p:txBody>
      </p:sp>
    </p:spTree>
    <p:extLst>
      <p:ext uri="{BB962C8B-B14F-4D97-AF65-F5344CB8AC3E}">
        <p14:creationId xmlns:p14="http://schemas.microsoft.com/office/powerpoint/2010/main" val="52115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2285-E206-6323-54F8-77555964B771}"/>
              </a:ext>
            </a:extLst>
          </p:cNvPr>
          <p:cNvSpPr>
            <a:spLocks noGrp="1"/>
          </p:cNvSpPr>
          <p:nvPr>
            <p:ph type="title"/>
          </p:nvPr>
        </p:nvSpPr>
        <p:spPr/>
        <p:txBody>
          <a:bodyPr/>
          <a:lstStyle/>
          <a:p>
            <a:r>
              <a:rPr lang="en-IN" dirty="0"/>
              <a:t>TEST MODEL</a:t>
            </a:r>
          </a:p>
        </p:txBody>
      </p:sp>
      <p:sp>
        <p:nvSpPr>
          <p:cNvPr id="3" name="Content Placeholder 2">
            <a:extLst>
              <a:ext uri="{FF2B5EF4-FFF2-40B4-BE49-F238E27FC236}">
                <a16:creationId xmlns:a16="http://schemas.microsoft.com/office/drawing/2014/main" id="{9E545559-F6B2-872F-2A71-1E82E51F501A}"/>
              </a:ext>
            </a:extLst>
          </p:cNvPr>
          <p:cNvSpPr>
            <a:spLocks noGrp="1"/>
          </p:cNvSpPr>
          <p:nvPr>
            <p:ph idx="1"/>
          </p:nvPr>
        </p:nvSpPr>
        <p:spPr/>
        <p:txBody>
          <a:bodyPr/>
          <a:lstStyle/>
          <a:p>
            <a:r>
              <a:rPr lang="en-US" dirty="0"/>
              <a:t>Once our machine learning model has been trained on a given dataset, then we test the model. In this step, we check for the accuracy of our model by providing a test dataset to it.</a:t>
            </a:r>
          </a:p>
          <a:p>
            <a:endParaRPr lang="en-US" dirty="0"/>
          </a:p>
          <a:p>
            <a:r>
              <a:rPr lang="en-US" dirty="0"/>
              <a:t>Testing the model determines the percentage accuracy of the model as per the requirement of project or problem</a:t>
            </a:r>
            <a:endParaRPr lang="en-IN" dirty="0"/>
          </a:p>
        </p:txBody>
      </p:sp>
    </p:spTree>
    <p:extLst>
      <p:ext uri="{BB962C8B-B14F-4D97-AF65-F5344CB8AC3E}">
        <p14:creationId xmlns:p14="http://schemas.microsoft.com/office/powerpoint/2010/main" val="412839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C950-98DD-9E2F-5AF0-795547C1F690}"/>
              </a:ext>
            </a:extLst>
          </p:cNvPr>
          <p:cNvSpPr>
            <a:spLocks noGrp="1"/>
          </p:cNvSpPr>
          <p:nvPr>
            <p:ph type="title"/>
          </p:nvPr>
        </p:nvSpPr>
        <p:spPr/>
        <p:txBody>
          <a:bodyPr/>
          <a:lstStyle/>
          <a:p>
            <a:r>
              <a:rPr lang="en-IN"/>
              <a:t>MODEL DEPLOYMENT</a:t>
            </a:r>
          </a:p>
        </p:txBody>
      </p:sp>
      <p:sp>
        <p:nvSpPr>
          <p:cNvPr id="3" name="Content Placeholder 2">
            <a:extLst>
              <a:ext uri="{FF2B5EF4-FFF2-40B4-BE49-F238E27FC236}">
                <a16:creationId xmlns:a16="http://schemas.microsoft.com/office/drawing/2014/main" id="{905E9C1A-4A67-C17C-FB62-A5B9C10B895A}"/>
              </a:ext>
            </a:extLst>
          </p:cNvPr>
          <p:cNvSpPr>
            <a:spLocks noGrp="1"/>
          </p:cNvSpPr>
          <p:nvPr>
            <p:ph idx="1"/>
          </p:nvPr>
        </p:nvSpPr>
        <p:spPr/>
        <p:txBody>
          <a:bodyPr/>
          <a:lstStyle/>
          <a:p>
            <a:r>
              <a:rPr lang="en-US" dirty="0"/>
              <a:t>The last step of machine learning life cycle is deployment, where we deploy the model in the real-world system.</a:t>
            </a:r>
          </a:p>
          <a:p>
            <a:endParaRPr lang="en-US" dirty="0"/>
          </a:p>
          <a:p>
            <a:r>
              <a:rPr lang="en-US" dirty="0"/>
              <a:t>If the above-prepared model is producing an accurate result as per our requirement with acceptable speed, then we deploy the model in the real system. But before deploying the project, we will check whether it is improving its performance using available data or not. The deployment phase is similar to making the final report for a project.</a:t>
            </a:r>
            <a:endParaRPr lang="en-IN" dirty="0"/>
          </a:p>
        </p:txBody>
      </p:sp>
    </p:spTree>
    <p:extLst>
      <p:ext uri="{BB962C8B-B14F-4D97-AF65-F5344CB8AC3E}">
        <p14:creationId xmlns:p14="http://schemas.microsoft.com/office/powerpoint/2010/main" val="155510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5A66-126D-3689-0191-8DD46C47D401}"/>
              </a:ext>
            </a:extLst>
          </p:cNvPr>
          <p:cNvSpPr>
            <a:spLocks noGrp="1"/>
          </p:cNvSpPr>
          <p:nvPr>
            <p:ph type="title"/>
          </p:nvPr>
        </p:nvSpPr>
        <p:spPr/>
        <p:txBody>
          <a:bodyPr/>
          <a:lstStyle/>
          <a:p>
            <a:r>
              <a:rPr lang="en-IN" dirty="0"/>
              <a:t>MLDLC</a:t>
            </a:r>
          </a:p>
        </p:txBody>
      </p:sp>
      <p:sp>
        <p:nvSpPr>
          <p:cNvPr id="3" name="Content Placeholder 2">
            <a:extLst>
              <a:ext uri="{FF2B5EF4-FFF2-40B4-BE49-F238E27FC236}">
                <a16:creationId xmlns:a16="http://schemas.microsoft.com/office/drawing/2014/main" id="{A82B5539-7DFD-D86A-EE22-4A203D636B80}"/>
              </a:ext>
            </a:extLst>
          </p:cNvPr>
          <p:cNvSpPr>
            <a:spLocks noGrp="1"/>
          </p:cNvSpPr>
          <p:nvPr>
            <p:ph idx="1"/>
          </p:nvPr>
        </p:nvSpPr>
        <p:spPr/>
        <p:txBody>
          <a:bodyPr/>
          <a:lstStyle/>
          <a:p>
            <a:r>
              <a:rPr lang="en-IN" dirty="0"/>
              <a:t>MLDLC is basically a guideline that we have to follow when we develop machine learning based software product</a:t>
            </a:r>
          </a:p>
          <a:p>
            <a:endParaRPr lang="en-IN" dirty="0"/>
          </a:p>
        </p:txBody>
      </p:sp>
    </p:spTree>
    <p:extLst>
      <p:ext uri="{BB962C8B-B14F-4D97-AF65-F5344CB8AC3E}">
        <p14:creationId xmlns:p14="http://schemas.microsoft.com/office/powerpoint/2010/main" val="268023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C477-99E8-E5D3-770A-71FE547299F9}"/>
              </a:ext>
            </a:extLst>
          </p:cNvPr>
          <p:cNvSpPr>
            <a:spLocks noGrp="1"/>
          </p:cNvSpPr>
          <p:nvPr>
            <p:ph type="title"/>
          </p:nvPr>
        </p:nvSpPr>
        <p:spPr/>
        <p:txBody>
          <a:bodyPr/>
          <a:lstStyle/>
          <a:p>
            <a:r>
              <a:rPr lang="en-IN" dirty="0"/>
              <a:t>STEPS IN MLDLC</a:t>
            </a:r>
          </a:p>
        </p:txBody>
      </p:sp>
      <p:sp>
        <p:nvSpPr>
          <p:cNvPr id="3" name="Content Placeholder 2">
            <a:extLst>
              <a:ext uri="{FF2B5EF4-FFF2-40B4-BE49-F238E27FC236}">
                <a16:creationId xmlns:a16="http://schemas.microsoft.com/office/drawing/2014/main" id="{7122715E-112B-4FF2-98DD-37BF2A679520}"/>
              </a:ext>
            </a:extLst>
          </p:cNvPr>
          <p:cNvSpPr>
            <a:spLocks noGrp="1"/>
          </p:cNvSpPr>
          <p:nvPr>
            <p:ph idx="1"/>
          </p:nvPr>
        </p:nvSpPr>
        <p:spPr/>
        <p:txBody>
          <a:bodyPr/>
          <a:lstStyle/>
          <a:p>
            <a:r>
              <a:rPr lang="en-IN" dirty="0"/>
              <a:t>FRAME THE PROBLEM</a:t>
            </a:r>
          </a:p>
          <a:p>
            <a:r>
              <a:rPr lang="en-IN" dirty="0"/>
              <a:t>GATHRING THE DATA</a:t>
            </a:r>
          </a:p>
          <a:p>
            <a:r>
              <a:rPr lang="en-IN" dirty="0"/>
              <a:t>DATA PREPARATIONS</a:t>
            </a:r>
          </a:p>
          <a:p>
            <a:r>
              <a:rPr lang="en-IN" dirty="0"/>
              <a:t>DATA WRANGLING</a:t>
            </a:r>
          </a:p>
          <a:p>
            <a:r>
              <a:rPr lang="en-IN" dirty="0"/>
              <a:t>DATA ANALYSIS</a:t>
            </a:r>
          </a:p>
          <a:p>
            <a:r>
              <a:rPr lang="en-IN" dirty="0"/>
              <a:t>TRAIN MODEL </a:t>
            </a:r>
          </a:p>
          <a:p>
            <a:r>
              <a:rPr lang="en-IN" dirty="0"/>
              <a:t>TEST MODEL</a:t>
            </a:r>
          </a:p>
          <a:p>
            <a:r>
              <a:rPr lang="en-IN" dirty="0"/>
              <a:t>DEPLOYMENT</a:t>
            </a:r>
          </a:p>
        </p:txBody>
      </p:sp>
    </p:spTree>
    <p:extLst>
      <p:ext uri="{BB962C8B-B14F-4D97-AF65-F5344CB8AC3E}">
        <p14:creationId xmlns:p14="http://schemas.microsoft.com/office/powerpoint/2010/main" val="629798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52FD-5FD6-2C19-6534-26D53BCD97BE}"/>
              </a:ext>
            </a:extLst>
          </p:cNvPr>
          <p:cNvSpPr>
            <a:spLocks noGrp="1"/>
          </p:cNvSpPr>
          <p:nvPr>
            <p:ph type="title"/>
          </p:nvPr>
        </p:nvSpPr>
        <p:spPr/>
        <p:txBody>
          <a:bodyPr/>
          <a:lstStyle/>
          <a:p>
            <a:r>
              <a:rPr lang="en-IN" dirty="0"/>
              <a:t>FRAME THE PROBLEM</a:t>
            </a:r>
          </a:p>
        </p:txBody>
      </p:sp>
      <p:sp>
        <p:nvSpPr>
          <p:cNvPr id="3" name="Content Placeholder 2">
            <a:extLst>
              <a:ext uri="{FF2B5EF4-FFF2-40B4-BE49-F238E27FC236}">
                <a16:creationId xmlns:a16="http://schemas.microsoft.com/office/drawing/2014/main" id="{FE044204-B3B7-EBB7-9392-192467EA0E65}"/>
              </a:ext>
            </a:extLst>
          </p:cNvPr>
          <p:cNvSpPr>
            <a:spLocks noGrp="1"/>
          </p:cNvSpPr>
          <p:nvPr>
            <p:ph idx="1"/>
          </p:nvPr>
        </p:nvSpPr>
        <p:spPr>
          <a:xfrm>
            <a:off x="337449" y="1417638"/>
            <a:ext cx="10554574" cy="3636511"/>
          </a:xfrm>
        </p:spPr>
        <p:txBody>
          <a:bodyPr/>
          <a:lstStyle/>
          <a:p>
            <a:r>
              <a:rPr lang="en-US" dirty="0"/>
              <a:t>In machine learning, "framing the problem" means clearly defining what you want to achieve and how you will measure success, so you can build a model that meets your goals. It involves specifying the data you will use and understanding any constraints or requirements.</a:t>
            </a:r>
            <a:endParaRPr lang="en-IN" dirty="0"/>
          </a:p>
        </p:txBody>
      </p:sp>
    </p:spTree>
    <p:extLst>
      <p:ext uri="{BB962C8B-B14F-4D97-AF65-F5344CB8AC3E}">
        <p14:creationId xmlns:p14="http://schemas.microsoft.com/office/powerpoint/2010/main" val="42621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744D-0A96-A0FA-A9C2-4351CD28BCAE}"/>
              </a:ext>
            </a:extLst>
          </p:cNvPr>
          <p:cNvSpPr>
            <a:spLocks noGrp="1"/>
          </p:cNvSpPr>
          <p:nvPr>
            <p:ph type="title"/>
          </p:nvPr>
        </p:nvSpPr>
        <p:spPr>
          <a:xfrm>
            <a:off x="505200" y="1251837"/>
            <a:ext cx="10571998" cy="970450"/>
          </a:xfrm>
        </p:spPr>
        <p:txBody>
          <a:bodyPr/>
          <a:lstStyle/>
          <a:p>
            <a:r>
              <a:rPr lang="en-IN" dirty="0"/>
              <a:t>GATHRING THE DATA</a:t>
            </a:r>
            <a:br>
              <a:rPr lang="en-IN" dirty="0"/>
            </a:br>
            <a:endParaRPr lang="en-IN" dirty="0"/>
          </a:p>
        </p:txBody>
      </p:sp>
      <p:sp>
        <p:nvSpPr>
          <p:cNvPr id="3" name="Content Placeholder 2">
            <a:extLst>
              <a:ext uri="{FF2B5EF4-FFF2-40B4-BE49-F238E27FC236}">
                <a16:creationId xmlns:a16="http://schemas.microsoft.com/office/drawing/2014/main" id="{9C1809F6-5419-CC29-DAAA-5A8E1198BB6C}"/>
              </a:ext>
            </a:extLst>
          </p:cNvPr>
          <p:cNvSpPr>
            <a:spLocks noGrp="1"/>
          </p:cNvSpPr>
          <p:nvPr>
            <p:ph idx="1"/>
          </p:nvPr>
        </p:nvSpPr>
        <p:spPr/>
        <p:txBody>
          <a:bodyPr/>
          <a:lstStyle/>
          <a:p>
            <a:r>
              <a:rPr lang="en-US" dirty="0"/>
              <a:t>Data Gathering is the first step in the machine learning life cycle, aiming to find and solve all data-related issues. This step involves:</a:t>
            </a:r>
          </a:p>
          <a:p>
            <a:endParaRPr lang="en-US" dirty="0"/>
          </a:p>
          <a:p>
            <a:r>
              <a:rPr lang="en-US" dirty="0"/>
              <a:t>1. Identifying different sources of data (like files, databases, the internet, or mobile devices).</a:t>
            </a:r>
          </a:p>
          <a:p>
            <a:r>
              <a:rPr lang="en-US" dirty="0"/>
              <a:t>2. Collecting the data.</a:t>
            </a:r>
          </a:p>
          <a:p>
            <a:r>
              <a:rPr lang="en-US" dirty="0"/>
              <a:t>3. Combining data from these various sources into a unified dataset.</a:t>
            </a:r>
          </a:p>
          <a:p>
            <a:endParaRPr lang="en-US" dirty="0"/>
          </a:p>
          <a:p>
            <a:r>
              <a:rPr lang="en-US" dirty="0"/>
              <a:t>This step is crucial because the amount and quality of data determine how well the model will perform. More data usually leads to better predictions.</a:t>
            </a:r>
            <a:endParaRPr lang="en-IN" dirty="0"/>
          </a:p>
        </p:txBody>
      </p:sp>
    </p:spTree>
    <p:extLst>
      <p:ext uri="{BB962C8B-B14F-4D97-AF65-F5344CB8AC3E}">
        <p14:creationId xmlns:p14="http://schemas.microsoft.com/office/powerpoint/2010/main" val="152874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0D00-1518-0CC2-E9C8-A369EA371EC6}"/>
              </a:ext>
            </a:extLst>
          </p:cNvPr>
          <p:cNvSpPr>
            <a:spLocks noGrp="1"/>
          </p:cNvSpPr>
          <p:nvPr>
            <p:ph type="title"/>
          </p:nvPr>
        </p:nvSpPr>
        <p:spPr>
          <a:xfrm>
            <a:off x="801288" y="1251837"/>
            <a:ext cx="10571998" cy="970450"/>
          </a:xfrm>
        </p:spPr>
        <p:txBody>
          <a:bodyPr/>
          <a:lstStyle/>
          <a:p>
            <a:r>
              <a:rPr lang="en-IN" dirty="0"/>
              <a:t>DATA WRANGLING</a:t>
            </a:r>
            <a:br>
              <a:rPr lang="en-IN" dirty="0"/>
            </a:br>
            <a:endParaRPr lang="en-IN" dirty="0"/>
          </a:p>
        </p:txBody>
      </p:sp>
      <p:sp>
        <p:nvSpPr>
          <p:cNvPr id="3" name="Content Placeholder 2">
            <a:extLst>
              <a:ext uri="{FF2B5EF4-FFF2-40B4-BE49-F238E27FC236}">
                <a16:creationId xmlns:a16="http://schemas.microsoft.com/office/drawing/2014/main" id="{A4543789-5D93-1C74-828E-5D83580E94B9}"/>
              </a:ext>
            </a:extLst>
          </p:cNvPr>
          <p:cNvSpPr>
            <a:spLocks noGrp="1"/>
          </p:cNvSpPr>
          <p:nvPr>
            <p:ph idx="1"/>
          </p:nvPr>
        </p:nvSpPr>
        <p:spPr/>
        <p:txBody>
          <a:bodyPr>
            <a:normAutofit fontScale="85000" lnSpcReduction="20000"/>
          </a:bodyPr>
          <a:lstStyle/>
          <a:p>
            <a:r>
              <a:rPr lang="en-US" dirty="0"/>
              <a:t>Data wrangling is the process of cleaning and converting raw data into a useable format</a:t>
            </a:r>
          </a:p>
          <a:p>
            <a:r>
              <a:rPr lang="en-US" dirty="0"/>
              <a:t>t is not necessary that data we have collected is always of our use as some of the data may not be useful. In real-world applications, collected data may have various issues, including:</a:t>
            </a:r>
          </a:p>
          <a:p>
            <a:endParaRPr lang="en-US" dirty="0"/>
          </a:p>
          <a:p>
            <a:r>
              <a:rPr lang="en-US" dirty="0"/>
              <a:t>Missing Values</a:t>
            </a:r>
          </a:p>
          <a:p>
            <a:r>
              <a:rPr lang="en-US" dirty="0"/>
              <a:t>Duplicate data</a:t>
            </a:r>
          </a:p>
          <a:p>
            <a:r>
              <a:rPr lang="en-US" dirty="0"/>
              <a:t>Invalid data</a:t>
            </a:r>
          </a:p>
          <a:p>
            <a:r>
              <a:rPr lang="en-US" dirty="0"/>
              <a:t>Noise</a:t>
            </a:r>
          </a:p>
          <a:p>
            <a:r>
              <a:rPr lang="en-US" dirty="0"/>
              <a:t>So, we use various filtering techniques to clean the data.</a:t>
            </a:r>
          </a:p>
          <a:p>
            <a:endParaRPr lang="en-US" dirty="0"/>
          </a:p>
          <a:p>
            <a:r>
              <a:rPr lang="en-US" dirty="0"/>
              <a:t>It is mandatory to detect and remove the above issues because it can negatively affect the quality of the outcome.</a:t>
            </a:r>
            <a:endParaRPr lang="en-IN" dirty="0"/>
          </a:p>
        </p:txBody>
      </p:sp>
    </p:spTree>
    <p:extLst>
      <p:ext uri="{BB962C8B-B14F-4D97-AF65-F5344CB8AC3E}">
        <p14:creationId xmlns:p14="http://schemas.microsoft.com/office/powerpoint/2010/main" val="338967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A9C9-8F36-7E34-3F11-A27CDF27DC96}"/>
              </a:ext>
            </a:extLst>
          </p:cNvPr>
          <p:cNvSpPr>
            <a:spLocks noGrp="1"/>
          </p:cNvSpPr>
          <p:nvPr>
            <p:ph type="title"/>
          </p:nvPr>
        </p:nvSpPr>
        <p:spPr/>
        <p:txBody>
          <a:bodyPr/>
          <a:lstStyle/>
          <a:p>
            <a:r>
              <a:rPr lang="en-IN" dirty="0"/>
              <a:t>DATA PREPARATIONS</a:t>
            </a:r>
          </a:p>
        </p:txBody>
      </p:sp>
      <p:sp>
        <p:nvSpPr>
          <p:cNvPr id="3" name="Content Placeholder 2">
            <a:extLst>
              <a:ext uri="{FF2B5EF4-FFF2-40B4-BE49-F238E27FC236}">
                <a16:creationId xmlns:a16="http://schemas.microsoft.com/office/drawing/2014/main" id="{ABC5E506-96D6-1F42-A00D-F36BA81CFD9A}"/>
              </a:ext>
            </a:extLst>
          </p:cNvPr>
          <p:cNvSpPr>
            <a:spLocks noGrp="1"/>
          </p:cNvSpPr>
          <p:nvPr>
            <p:ph idx="1"/>
          </p:nvPr>
        </p:nvSpPr>
        <p:spPr>
          <a:xfrm>
            <a:off x="818712" y="2222287"/>
            <a:ext cx="7259886" cy="4363071"/>
          </a:xfrm>
        </p:spPr>
        <p:txBody>
          <a:bodyPr>
            <a:normAutofit fontScale="77500" lnSpcReduction="20000"/>
          </a:bodyPr>
          <a:lstStyle/>
          <a:p>
            <a:r>
              <a:rPr lang="en-US" dirty="0"/>
              <a:t>After collecting the data, we need to prepare it for machine learning. This involves organizing and getting the data ready for training the model.</a:t>
            </a:r>
          </a:p>
          <a:p>
            <a:endParaRPr lang="en-US" dirty="0"/>
          </a:p>
          <a:p>
            <a:r>
              <a:rPr lang="en-US" dirty="0"/>
              <a:t>First, we combine all the data and shuffle it to mix up the order.</a:t>
            </a:r>
          </a:p>
          <a:p>
            <a:endParaRPr lang="en-US" dirty="0"/>
          </a:p>
          <a:p>
            <a:r>
              <a:rPr lang="en-US" dirty="0"/>
              <a:t>This preparation step includes two main processes:</a:t>
            </a:r>
          </a:p>
          <a:p>
            <a:endParaRPr lang="en-US" dirty="0"/>
          </a:p>
          <a:p>
            <a:r>
              <a:rPr lang="en-US" dirty="0"/>
              <a:t>1. Data Exploration:</a:t>
            </a:r>
          </a:p>
          <a:p>
            <a:r>
              <a:rPr lang="en-US" dirty="0"/>
              <a:t>Understand the data's nature, characteristics, format, and quality.</a:t>
            </a:r>
          </a:p>
          <a:p>
            <a:r>
              <a:rPr lang="en-US" dirty="0"/>
              <a:t>Identify patterns, trends, correlations, and any unusual data points (outliers).</a:t>
            </a:r>
          </a:p>
          <a:p>
            <a:r>
              <a:rPr lang="en-US" dirty="0"/>
              <a:t>A thorough understanding of the data helps improve the results.</a:t>
            </a:r>
          </a:p>
          <a:p>
            <a:endParaRPr lang="en-US" dirty="0"/>
          </a:p>
          <a:p>
            <a:r>
              <a:rPr lang="en-US" dirty="0"/>
              <a:t>2. Data Pre-processing:</a:t>
            </a:r>
          </a:p>
          <a:p>
            <a:r>
              <a:rPr lang="en-US" dirty="0"/>
              <a:t>Clean and format the data for analysis, making it ready for the next steps in machine learning.</a:t>
            </a:r>
            <a:endParaRPr lang="en-IN" dirty="0"/>
          </a:p>
          <a:p>
            <a:endParaRPr lang="en-IN" dirty="0"/>
          </a:p>
        </p:txBody>
      </p:sp>
    </p:spTree>
    <p:extLst>
      <p:ext uri="{BB962C8B-B14F-4D97-AF65-F5344CB8AC3E}">
        <p14:creationId xmlns:p14="http://schemas.microsoft.com/office/powerpoint/2010/main" val="287693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77DF-2146-8A83-C9DC-A16ADCDC2056}"/>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B0CA9FF9-9EC7-5489-F917-01EB96482799}"/>
              </a:ext>
            </a:extLst>
          </p:cNvPr>
          <p:cNvSpPr>
            <a:spLocks noGrp="1"/>
          </p:cNvSpPr>
          <p:nvPr>
            <p:ph idx="1"/>
          </p:nvPr>
        </p:nvSpPr>
        <p:spPr>
          <a:xfrm>
            <a:off x="214704" y="2163564"/>
            <a:ext cx="8853795" cy="4694436"/>
          </a:xfrm>
        </p:spPr>
        <p:txBody>
          <a:bodyPr>
            <a:normAutofit fontScale="92500" lnSpcReduction="10000"/>
          </a:bodyPr>
          <a:lstStyle/>
          <a:p>
            <a:r>
              <a:rPr lang="en-US" dirty="0"/>
              <a:t>Now the cleaned and prepared data is passed on to the analysis step. This step involves:</a:t>
            </a:r>
          </a:p>
          <a:p>
            <a:endParaRPr lang="en-US" dirty="0"/>
          </a:p>
          <a:p>
            <a:pPr marL="0" indent="0">
              <a:buNone/>
            </a:pPr>
            <a:r>
              <a:rPr lang="en-US" dirty="0"/>
              <a:t>         Selection of analytical techniques</a:t>
            </a:r>
          </a:p>
          <a:p>
            <a:pPr marL="0" indent="0">
              <a:buNone/>
            </a:pPr>
            <a:r>
              <a:rPr lang="en-US" dirty="0"/>
              <a:t>         Building models</a:t>
            </a:r>
          </a:p>
          <a:p>
            <a:pPr marL="0" indent="0">
              <a:buNone/>
            </a:pPr>
            <a:r>
              <a:rPr lang="en-US" dirty="0"/>
              <a:t>         Review the result</a:t>
            </a:r>
          </a:p>
          <a:p>
            <a:r>
              <a:rPr lang="en-US" dirty="0"/>
              <a:t>The aim of this step is to build a machine learning model to analyze the data using various analytical techniques and review the outcome. It starts with the determination of the type of the problems</a:t>
            </a:r>
            <a:r>
              <a:rPr lang="en-US" dirty="0">
                <a:solidFill>
                  <a:srgbClr val="FF0000"/>
                </a:solidFill>
              </a:rPr>
              <a:t>, where we select the machine learning techniques such as Classification, Regression, Cluster analysis, Association, etc</a:t>
            </a:r>
            <a:r>
              <a:rPr lang="en-US" dirty="0"/>
              <a:t>. then build the model using prepared data, and evaluate the model.</a:t>
            </a:r>
          </a:p>
          <a:p>
            <a:endParaRPr lang="en-US" dirty="0"/>
          </a:p>
          <a:p>
            <a:r>
              <a:rPr lang="en-US" dirty="0"/>
              <a:t>Hence, in this step, we take the data and use machine learning algorithms to build the model.</a:t>
            </a:r>
            <a:endParaRPr lang="en-IN" dirty="0"/>
          </a:p>
        </p:txBody>
      </p:sp>
    </p:spTree>
    <p:extLst>
      <p:ext uri="{BB962C8B-B14F-4D97-AF65-F5344CB8AC3E}">
        <p14:creationId xmlns:p14="http://schemas.microsoft.com/office/powerpoint/2010/main" val="66884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C5D9-AE93-BFC8-6DBE-C5923EE68110}"/>
              </a:ext>
            </a:extLst>
          </p:cNvPr>
          <p:cNvSpPr>
            <a:spLocks noGrp="1"/>
          </p:cNvSpPr>
          <p:nvPr>
            <p:ph type="title"/>
          </p:nvPr>
        </p:nvSpPr>
        <p:spPr/>
        <p:txBody>
          <a:bodyPr/>
          <a:lstStyle/>
          <a:p>
            <a:r>
              <a:rPr lang="en-IN" dirty="0"/>
              <a:t>TRAIN MODEL</a:t>
            </a:r>
          </a:p>
        </p:txBody>
      </p:sp>
      <p:sp>
        <p:nvSpPr>
          <p:cNvPr id="3" name="Content Placeholder 2">
            <a:extLst>
              <a:ext uri="{FF2B5EF4-FFF2-40B4-BE49-F238E27FC236}">
                <a16:creationId xmlns:a16="http://schemas.microsoft.com/office/drawing/2014/main" id="{1BFA0D58-4224-8BC8-0027-CFF321637B47}"/>
              </a:ext>
            </a:extLst>
          </p:cNvPr>
          <p:cNvSpPr>
            <a:spLocks noGrp="1"/>
          </p:cNvSpPr>
          <p:nvPr>
            <p:ph idx="1"/>
          </p:nvPr>
        </p:nvSpPr>
        <p:spPr/>
        <p:txBody>
          <a:bodyPr/>
          <a:lstStyle/>
          <a:p>
            <a:r>
              <a:rPr lang="en-US" dirty="0"/>
              <a:t>Next, we train the model. This step involves teaching the model to recognize patterns, rules, and features in the data to improve its performance.</a:t>
            </a:r>
          </a:p>
          <a:p>
            <a:endParaRPr lang="en-US" dirty="0"/>
          </a:p>
          <a:p>
            <a:r>
              <a:rPr lang="en-US" dirty="0"/>
              <a:t>We use datasets and apply different machine learning algorithms to help the model learn from the data. This training helps the model make accurate predictions or decisions based on new data.</a:t>
            </a:r>
            <a:endParaRPr lang="en-IN" dirty="0"/>
          </a:p>
        </p:txBody>
      </p:sp>
    </p:spTree>
    <p:extLst>
      <p:ext uri="{BB962C8B-B14F-4D97-AF65-F5344CB8AC3E}">
        <p14:creationId xmlns:p14="http://schemas.microsoft.com/office/powerpoint/2010/main" val="412334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26</TotalTime>
  <Words>739</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MLDLC</vt:lpstr>
      <vt:lpstr>MLDLC</vt:lpstr>
      <vt:lpstr>STEPS IN MLDLC</vt:lpstr>
      <vt:lpstr>FRAME THE PROBLEM</vt:lpstr>
      <vt:lpstr>GATHRING THE DATA </vt:lpstr>
      <vt:lpstr>DATA WRANGLING </vt:lpstr>
      <vt:lpstr>DATA PREPARATIONS</vt:lpstr>
      <vt:lpstr>DATA ANALYSIS</vt:lpstr>
      <vt:lpstr>TRAIN MODEL</vt:lpstr>
      <vt:lpstr>TEST MODEL</vt:lpstr>
      <vt:lpstr>MODEL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MLDLC</dc:title>
  <dc:creator>khushveer singh</dc:creator>
  <cp:lastModifiedBy>khushveer singh</cp:lastModifiedBy>
  <cp:revision>1</cp:revision>
  <dcterms:created xsi:type="dcterms:W3CDTF">2024-05-19T16:05:00Z</dcterms:created>
  <dcterms:modified xsi:type="dcterms:W3CDTF">2024-05-19T16:31:49Z</dcterms:modified>
</cp:coreProperties>
</file>