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2"/>
    <p:sldId id="257" r:id="rId3"/>
    <p:sldId id="262" r:id="rId4"/>
    <p:sldId id="258" r:id="rId5"/>
    <p:sldId id="259" r:id="rId6"/>
    <p:sldId id="261" r:id="rId7"/>
    <p:sldId id="263" r:id="rId8"/>
    <p:sldId id="264" r:id="rId9"/>
    <p:sldId id="265" r:id="rId10"/>
    <p:sldId id="266" r:id="rId11"/>
    <p:sldId id="267" r:id="rId12"/>
    <p:sldId id="268" r:id="rId13"/>
    <p:sldId id="260"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130492-8664-5A7D-B9EC-96FBC370B3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800F0D3-4069-6F64-17C9-05F1CD5C01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311862-621C-4270-A44F-640520A726C4}" type="datetimeFigureOut">
              <a:rPr lang="en-IN" smtClean="0"/>
              <a:t>11-05-2024</a:t>
            </a:fld>
            <a:endParaRPr lang="en-IN"/>
          </a:p>
        </p:txBody>
      </p:sp>
      <p:sp>
        <p:nvSpPr>
          <p:cNvPr id="4" name="Footer Placeholder 3">
            <a:extLst>
              <a:ext uri="{FF2B5EF4-FFF2-40B4-BE49-F238E27FC236}">
                <a16:creationId xmlns:a16="http://schemas.microsoft.com/office/drawing/2014/main" id="{C2A7FD5E-FC0D-B3CC-47FB-B960BAF432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college To Corporate</a:t>
            </a:r>
          </a:p>
        </p:txBody>
      </p:sp>
      <p:sp>
        <p:nvSpPr>
          <p:cNvPr id="5" name="Slide Number Placeholder 4">
            <a:extLst>
              <a:ext uri="{FF2B5EF4-FFF2-40B4-BE49-F238E27FC236}">
                <a16:creationId xmlns:a16="http://schemas.microsoft.com/office/drawing/2014/main" id="{E7C7C1BF-3F9C-231D-C0ED-9A14BA445F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600CF2-F3F7-4D32-84B0-5DE83CDA465D}" type="slidenum">
              <a:rPr lang="en-IN" smtClean="0"/>
              <a:t>‹#›</a:t>
            </a:fld>
            <a:endParaRPr lang="en-IN"/>
          </a:p>
        </p:txBody>
      </p:sp>
    </p:spTree>
    <p:extLst>
      <p:ext uri="{BB962C8B-B14F-4D97-AF65-F5344CB8AC3E}">
        <p14:creationId xmlns:p14="http://schemas.microsoft.com/office/powerpoint/2010/main" val="1477536501"/>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05:34:33.452"/>
    </inkml:context>
    <inkml:brush xml:id="br0">
      <inkml:brushProperty name="width" value="0.035" units="cm"/>
      <inkml:brushProperty name="height" value="0.035" units="cm"/>
      <inkml:brushProperty name="color" value="#FFFFFF"/>
    </inkml:brush>
  </inkml:definitions>
  <inkml:trace contextRef="#ctx0" brushRef="#br0">1516 1061 24575,'364'11'-1188,"-1"16"-1,519 105 1,-719-100 1572,-3 8 1,164 63 0,-306-95-266,0 0 0,0 0 0,-1 2 0,26 19 0,-33-21 108,0 0 0,-1 1 0,0 0 0,-1 1 0,0 0 0,-1 0 0,12 22 0,-18-31-227,0 1 0,0-1 0,0 1 0,0 0 0,0-1 0,0 1 0,-1 0 0,1 0 0,-1-1 0,0 1 0,1 0 0,-1 0 0,0 0 0,0 0 0,0-1 0,0 1 0,0 2 0,-2-3 0,1 0 0,0 0 0,0 0 0,-1 0 0,1 0 0,0 0 0,-1 0 0,1 0 0,-1-1 0,0 1 0,1 0 0,-1-1 0,1 0 0,-1 1 0,0-1 0,1 0 0,-1 0 0,0 0 0,1 0 0,-4 0 0,-347-9 0,170 0 0,-1227-3-655,1297 12 686,84 2 170,0 1-1,-40 9 1,21-4-179,-12 3-22,20-3 0,-57 4 0,93-12 0,-4 0 0,0 0 0,0 1 0,0 0 0,0 0 0,-13 5 0,19-6 0,0 1 0,-1 0 0,1-1 0,0 1 0,0 0 0,0 0 0,0-1 0,0 1 0,0 0 0,0 0 0,0 0 0,0 0 0,1 0 0,-1 1 0,0-1 0,0 0 0,1 0 0,-1 0 0,1 1 0,0-1 0,-1 0 0,1 0 0,0 1 0,-1-1 0,1 0 0,0 1 0,0-1 0,0 0 0,0 1 0,1-1 0,-1 0 0,0 1 0,0-1 0,1 0 0,-1 1 0,1-1 0,-1 0 0,1 0 0,0 0 0,0 2 0,18 32 0,1 0 0,2-2 0,43 52 0,-12-16 0,-21-26 0,63 95 0,-83-114 0,-13-20 0,-6-8 0,-14-21 0,-238-402-357,33-23-724,-6-68 884,225 502 179,1 4 50,1 0 0,0-1 0,-5-24-1,9 34 28,0 0 0,1 0-1,0 0 1,0 0 0,0 0-1,0 0 1,1 0 0,-1 0-1,1 0 1,-1 0 0,1 0-1,0 0 1,0 0 0,1 0-1,-1 1 1,0-1-1,1 0 1,0 1 0,-1-1-1,1 1 1,0 0 0,3-3-1,3-1-36,0 0 1,0 0-1,1 0 0,0 1 0,0 0 0,1 1 0,18-7 0,38-10-22,-1 2 0,2 4 0,71-8 0,188-9-674,448 25-2631,-594 19 2703,-2 8 0,242 58 0,-335-56 369,-2 3 0,-1 4 0,-2 4 0,124 68 0,-167-79 476,0 1 0,-2 2 0,-1 2 0,-2 1 0,0 1 0,-2 2 0,-1 1 0,-2 1 0,-1 1 0,-2 2 0,27 50 1,-16-12 1441,38 122 1,-54-133-1554,-4-1 1,-2 2-1,-3 0 1,3 116-1,-20-5-132,5-153 0,-2 0 0,0-1 0,-2 0 0,0 0 0,-18 40 0,19-52 0,0-1 0,0 0 0,0 0 0,-1-1 0,-1 1 0,1-1 0,-1-1 0,0 1 0,-1-1 0,-9 6 0,3-3 0,-1-1 0,1-1 0,-1-1 0,-1 0 0,-21 6 0,-11-3 0,0-1 0,-96 2 0,89-11 0,-1-2 0,1-2 0,0-2 0,1-3 0,0-3 0,0-1 0,1-3 0,-68-32 0,22 1 0,3-4 0,2-4 0,-107-85 0,-58-76 0,215 174 0,2-1 0,2-3 0,-52-77 0,64 73 0,2 0 0,-25-72 0,14 33 0,28 64 0,0 0 0,1 0 0,2-1 0,1 0 0,-3-44 0,7-139 0,3 124 0,-1 55 0,2-1 0,1 1 0,1 0 0,15-48 0,-14 65 0,0 1 0,1 0 0,1 0 0,16-22 0,-5 9 0,-13 18 0,0 1 0,1 0 0,-1 0 0,1 1 0,0-1 0,1 2 0,0-1 0,0 1 0,11-5 0,9-7 0,-24 13 0,1 0 0,-1 0 0,1 0 0,-1-1 0,0 1 0,-1-1 0,1 0 0,-1 0 0,0-1 0,-1 1 0,1-1 0,-1 1 0,0-1 0,2-10 0,0 3 0,-2-1 0,0 1 0,0-1 0,-2 0 0,0-18 0,0 30 0,0 0 0,0-1 0,0 1 0,-1-1 0,1 1 0,-1 0 0,1-1 0,-1 1 0,0 0 0,0 0 0,0-1 0,0 1 0,0 0 0,-1 0 0,1 0 0,-1 0 0,1 1 0,-4-4 0,3 4 0,0 0 0,0 0 0,0 0 0,0 0 0,0 1 0,0-1 0,-1 1 0,1-1 0,0 1 0,0 0 0,0 0 0,0 0 0,-1 0 0,1 0 0,0 1 0,-4 0 0,-5 3 0,-1 0 0,1 1 0,0 0 0,1 0 0,-1 1 0,-9 8 0,-230 135 0,115-73 0,91-52 0,-1-2 0,-1-2 0,0-2 0,-1-2 0,-1-2 0,-51 8 0,56-14 0,0 0 0,-44 3 0,72-10 0,0-1 0,-1-1 0,1 0 0,0-1 0,0 0 0,-26-9 0,-1-3 0,-2 3 0,1 1 0,-1 2 0,-1 1 0,-87 1 0,1 13 0,1 7 0,0 5 0,-146 41 0,69 8 0,171-58 0,35-9 0,0-1 0,0 0 0,0 1 0,0-1 0,0 0 0,0 1 0,1-1 0,-1 0 0,0 0 0,0 0 0,0 0 0,0 0 0,0 0 0,0 0 0,0 0 0,0 0 0,0-1 0,0 1 0,0 0 0,0-1 0,0 1 0,0-1 0,0 1 0,1-1 0,-1 1 0,0-1 0,0 1 0,1-1 0,-1 0 0,0 1 0,0-2 0,2 0 0,-1 1 0,1-1 0,0 0 0,0 1 0,0-1 0,0 1 0,0-1 0,0 1 0,1-1 0,-1 1 0,1 0 0,-1 0 0,0-1 0,1 1 0,0 0 0,-1 0 0,1 1 0,3-2 0,0-1 0,48-25 34,1 3 1,101-32-1,-2 0-1502,-136 50-5358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05:34:47.895"/>
    </inkml:context>
    <inkml:brush xml:id="br0">
      <inkml:brushProperty name="width" value="0.35" units="cm"/>
      <inkml:brushProperty name="height" value="0.35" units="cm"/>
      <inkml:brushProperty name="color" value="#FFFFFF"/>
    </inkml:brush>
  </inkml:definitions>
  <inkml:trace contextRef="#ctx0" brushRef="#br0">470 792 24575,'30'-6'0,"248"-85"-386,302-85-965,-305 121 1637,-230 48-157,0 3 0,1 2 0,-1 2 0,53 6 0,-83-3 395,-31 0-242,-542 0-282,285-5 0,-749 2 0,1004-2 0,22-3 0,31-4 0,28 2 0,1 3 0,117 8 0,125 38 0,-290-40 0,45 11 0,-58-12 0,1 0 0,-1 0 0,0 0 0,1 0 0,-1 1 0,0 0 0,0-1 0,0 1 0,0 0 0,0 1 0,-1-1 0,6 5 0,-8-6 0,0-1 0,0 0 0,0 0 0,0 0 0,0 0 0,0 1 0,0-1 0,0 0 0,0 0 0,0 0 0,0 1 0,0-1 0,0 0 0,0 0 0,0 0 0,0 0 0,0 1 0,0-1 0,0 0 0,-1 0 0,1 0 0,0 0 0,0 1 0,0-1 0,0 0 0,0 0 0,0 0 0,-1 0 0,1 0 0,0 0 0,0 1 0,0-1 0,0 0 0,0 0 0,-1 0 0,1 0 0,0 0 0,0 0 0,0 0 0,-1 0 0,1 0 0,0 0 0,0 0 0,0 0 0,0 0 0,-1 0 0,1 0 0,0 0 0,0 0 0,0 0 0,-1 0 0,1 0 0,0 0 0,-13-1 0,-36-8 0,-76-25 0,11 2 0,-149-32 0,219 58 0,33 5 0,1 0 0,-1-1 0,-13-3 0,23 5 0,1 0 0,0 0 0,-1 0 0,1 0 0,0 0 0,-1 0 0,1 0 0,0 0 0,-1 0 0,1-1 0,0 1 0,-1 0 0,1 0 0,0 0 0,-1 0 0,1 0 0,0-1 0,-1 1 0,1 0 0,0 0 0,0-1 0,-1 1 0,1 0 0,0 0 0,0-1 0,-1 1 0,1 0 0,0-1 0,0 1 0,0 0 0,0 0 0,-1-1 0,1 1 0,0 0 0,0-1 0,0 1 0,0-1 0,0 1 0,0-1 0,15-5 0,24 1 0,-5 2 0,1-1 0,-1-2 0,47-14 0,-18 7 0,20-6 0,-76 16 0,0 1 0,-1-1 0,1 0 0,0 0 0,-1-1 0,0 1 0,0-2 0,10-7 0,-16 11 0,1 1 0,-1-1 0,1 1 0,-1-1 0,1 0 0,-1 1 0,1-1 0,-1 0 0,0 1 0,1-1 0,-1 0 0,0 0 0,0 1 0,1-1 0,-1 0 0,0 0 0,0 0 0,0 1 0,0-1 0,0 0 0,0 0 0,0 0 0,0 1 0,-1-1 0,1 0 0,0 0 0,0 1 0,-1-1 0,1 0 0,0 0 0,-1 1 0,1-1 0,-1 0 0,1 1 0,-1-1 0,1 1 0,-2-2 0,-25-19 0,25 20 0,-14-8 0,-1 1 0,0 0 0,-1 1 0,1 1 0,-25-5 0,-96-13 0,100 19 0,-6-2 0,-1 1 0,1 3 0,-50 2 0,92 1 0,1 0 0,-1 1 0,1-1 0,-1 0 0,1 0 0,-1 1 0,1-1 0,-1 1 0,1-1 0,-1 1 0,1 0 0,0 0 0,-3 1 0,3-1 0,1-1 0,0 1 0,-1-1 0,1 1 0,0-1 0,0 1 0,-1-1 0,1 1 0,0-1 0,0 1 0,0-1 0,0 1 0,0 0 0,0-1 0,0 1 0,0-1 0,0 1 0,0 0 0,0-1 0,0 1 0,0-1 0,0 1 0,1-1 0,-1 1 0,0 0 0,4 5 0,-1 0 0,1-1 0,0 0 0,0 0 0,8 7 0,-12-11 0,235 231 0,-59-61 0,-163-158 0,0 0 0,1-2 0,0 1 0,29 16 0,-32-23 0,0 0 0,0 0 0,1-1 0,-1 0 0,1-1 0,0-1 0,0 0 0,16 1 0,32-2 0,0-2 0,104-16 0,116-41 0,-272 56 0,13-3 0,34-12 0,-52 16 0,1-1 0,-1 1 0,0-1 0,0 1 0,1-1 0,-1 0 0,-1 0 0,1 0 0,0 0 0,0-1 0,-1 1 0,1-1 0,-1 0 0,0 1 0,0-1 0,0 0 0,3-7 0,-5 7 0,0 1 0,1-1 0,-1 0 0,0 0 0,-1 0 0,1 1 0,-1-1 0,1 0 0,-1 0 0,0 1 0,0-1 0,0 1 0,0-1 0,0 1 0,-1-1 0,1 1 0,-1-1 0,1 1 0,-1 0 0,0 0 0,0 0 0,0 0 0,0 0 0,-1 1 0,1-1 0,0 0 0,-4-1 0,-8-5 0,0 0 0,-1 1 0,-19-7 0,32 13 0,-46-18 0,1-2 0,0-3 0,-68-44 0,-8-16 0,-52-35 0,155 105 0,-2 1 0,1 1 0,-2 1 0,1 1 0,-1 1 0,-1 1 0,-41-9 0,61 17 0,0-1 0,-1 0 0,1 1 0,0 0 0,-1 0 0,1 0 0,0 1 0,0-1 0,-6 2 0,9-1 0,-1 0 0,1-1 0,-1 1 0,1 0 0,-1 0 0,1 0 0,-1 0 0,1 0 0,0 1 0,0-1 0,0 0 0,-1 1 0,1-1 0,1 0 0,-1 1 0,0-1 0,0 1 0,0 0 0,1-1 0,-1 1 0,1 0 0,-1-1 0,1 1 0,0 0 0,0-1 0,-1 3 0,0 28 0,2 1 0,7 50 0,-1-8 0,-1-30 0,1-1 0,3 1 0,25 71 0,-16-55 0,-12-45 0,-1 1 0,2-1 0,0 0 0,1 0 0,1-1 0,0 0 0,1-1 0,1 0 0,0-1 0,1 0 0,20 15 0,18 10 0,104 60 0,-107-70 0,-13-10 0,1 0 0,1-3 0,0-1 0,74 17 0,-87-26 0,0-2 0,0 0 0,0-2 0,30-1 0,96-15 0,5-1 0,449 14 0,-307 4 0,784-2 0,-2712 0 0,1621 0 0,0-1 0,1 0 0,-1 0 0,-9-3 0,17 4 0,0-1 0,1 1 0,-1-1 0,0 0 0,1 1 0,-1-1 0,1 0 0,-1 0 0,1 0 0,0 0 0,-1 0 0,1 0 0,-2-3 0,3 3 0,-1 1 0,1-1 0,0 0 0,-1 0 0,1 0 0,0 0 0,0 0 0,0 0 0,-1 0 0,1 0 0,0 0 0,1 0 0,-1 0 0,0 0 0,0 0 0,0 0 0,1 0 0,-1 0 0,0 0 0,1 0 0,-1 0 0,1 0 0,-1 1 0,1-1 0,-1 0 0,2-1 0,9-11 0,1 1 0,1 0 0,0 0 0,1 1 0,0 1 0,1 0 0,23-11 0,-11 5 0,-3 3 0,1 1 0,31-11 0,-33 15 0,0-2 0,-1 0 0,26-17 0,-21 11 0,1 2 0,0 0 0,38-12 0,-17 7 0,-19 8 0,0 0 0,0 3 0,1 0 0,0 2 0,0 1 0,1 2 0,49 0 0,75 17 0,-26-2 0,257-8 0,-189 23 0,-142-17 0,1-1 0,65 0 0,-51-10 0,-17-1 0,-1 3 0,68 10 0,81 10 0,21 4 0,-120-11 0,1-5 0,163-6 0,-151-3 0,-110-3 0,-13-2 0,-13-4 0,-100-36 0,-4 0 0,74 30 0,1-2 0,-66-34 0,90 40 0,0 0 0,-1 2 0,0 1 0,0 1 0,-43-6 0,45 9 0,0-2 0,-24-8 0,26 7 0,-1 0 0,-34-4 0,-2 6 0,-1 2 0,-87 9 0,64 6 0,54-6 0,-50 3 0,-515-8 0,286-3 0,272 1 0,1 2 0,0 2 0,0 1 0,-48 11 0,51-6 0,-1-1 0,0-2 0,-1-1 0,-46 1 0,18-8 0,38 0 0,0 2 0,-1 0 0,1 2 0,0 0 0,-28 7 0,-24 4 0,61-12 0,0 1 0,0 1 0,0 0 0,-23 9 0,15-3 0,-2-1 0,1-2 0,-1 0 0,0-1 0,-34 1 0,-28 5 0,-70 4 0,104-15 0,0 2 0,1 3 0,-75 16 0,-126 33 0,189-36 0,33-8 0,-1-1 0,-1-2 0,-50 4 0,61-8 0,0 0 0,0 1 0,-37 13 0,36-10 0,0-1 0,-48 7 0,3-10 251,44-3-655,-1 1 0,1 1 0,-36 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D3A5D-61F8-4C01-B8D8-05FD5716A261}"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college To Corporate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E197D-D186-44EE-854B-C46FEA2B8063}" type="slidenum">
              <a:rPr lang="en-IN" smtClean="0"/>
              <a:t>‹#›</a:t>
            </a:fld>
            <a:endParaRPr lang="en-IN"/>
          </a:p>
        </p:txBody>
      </p:sp>
    </p:spTree>
    <p:extLst>
      <p:ext uri="{BB962C8B-B14F-4D97-AF65-F5344CB8AC3E}">
        <p14:creationId xmlns:p14="http://schemas.microsoft.com/office/powerpoint/2010/main" val="17196759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5/11/2024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DBB-D581-ACB1-6489-2D1B06C53328}"/>
              </a:ext>
            </a:extLst>
          </p:cNvPr>
          <p:cNvSpPr>
            <a:spLocks noGrp="1"/>
          </p:cNvSpPr>
          <p:nvPr>
            <p:ph type="ctrTitle"/>
          </p:nvPr>
        </p:nvSpPr>
        <p:spPr/>
        <p:txBody>
          <a:bodyPr/>
          <a:lstStyle/>
          <a:p>
            <a:r>
              <a:rPr lang="en-US" dirty="0"/>
              <a:t>MACHINE LEARNING </a:t>
            </a:r>
            <a:br>
              <a:rPr lang="en-US" dirty="0"/>
            </a:br>
            <a:endParaRPr lang="en-IN" dirty="0"/>
          </a:p>
        </p:txBody>
      </p:sp>
      <p:sp>
        <p:nvSpPr>
          <p:cNvPr id="3" name="Subtitle 2">
            <a:extLst>
              <a:ext uri="{FF2B5EF4-FFF2-40B4-BE49-F238E27FC236}">
                <a16:creationId xmlns:a16="http://schemas.microsoft.com/office/drawing/2014/main" id="{FCE61A9F-9B19-C7D3-8762-EBEFD6633C01}"/>
              </a:ext>
            </a:extLst>
          </p:cNvPr>
          <p:cNvSpPr>
            <a:spLocks noGrp="1"/>
          </p:cNvSpPr>
          <p:nvPr>
            <p:ph type="subTitle" idx="1"/>
          </p:nvPr>
        </p:nvSpPr>
        <p:spPr/>
        <p:txBody>
          <a:bodyPr/>
          <a:lstStyle/>
          <a:p>
            <a:r>
              <a:rPr lang="en-IN" dirty="0"/>
              <a:t>college To corporate</a:t>
            </a:r>
          </a:p>
        </p:txBody>
      </p:sp>
    </p:spTree>
    <p:extLst>
      <p:ext uri="{BB962C8B-B14F-4D97-AF65-F5344CB8AC3E}">
        <p14:creationId xmlns:p14="http://schemas.microsoft.com/office/powerpoint/2010/main" val="66431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C234FA-9B09-ABA3-39E8-F522AAAE80CE}"/>
              </a:ext>
            </a:extLst>
          </p:cNvPr>
          <p:cNvSpPr txBox="1"/>
          <p:nvPr/>
        </p:nvSpPr>
        <p:spPr>
          <a:xfrm>
            <a:off x="157317" y="295418"/>
            <a:ext cx="6096000" cy="1477328"/>
          </a:xfrm>
          <a:prstGeom prst="rect">
            <a:avLst/>
          </a:prstGeom>
          <a:noFill/>
        </p:spPr>
        <p:txBody>
          <a:bodyPr wrap="square">
            <a:spAutoFit/>
          </a:bodyPr>
          <a:lstStyle/>
          <a:p>
            <a:r>
              <a:rPr lang="en-IN" dirty="0">
                <a:solidFill>
                  <a:srgbClr val="FF0000"/>
                </a:solidFill>
              </a:rPr>
              <a:t>CLUSTRING </a:t>
            </a:r>
          </a:p>
          <a:p>
            <a:endParaRPr lang="en-IN" dirty="0"/>
          </a:p>
          <a:p>
            <a:r>
              <a:rPr lang="en-IN" dirty="0"/>
              <a:t>Clustering is the process of grouping similar data points together based on their characteristics or features, without predefined categories or labels.</a:t>
            </a:r>
          </a:p>
        </p:txBody>
      </p:sp>
      <p:sp>
        <p:nvSpPr>
          <p:cNvPr id="5" name="TextBox 4">
            <a:extLst>
              <a:ext uri="{FF2B5EF4-FFF2-40B4-BE49-F238E27FC236}">
                <a16:creationId xmlns:a16="http://schemas.microsoft.com/office/drawing/2014/main" id="{230B2A99-E2BD-D0DE-DC9C-A69EC8B78104}"/>
              </a:ext>
            </a:extLst>
          </p:cNvPr>
          <p:cNvSpPr txBox="1"/>
          <p:nvPr/>
        </p:nvSpPr>
        <p:spPr>
          <a:xfrm>
            <a:off x="157317" y="1933167"/>
            <a:ext cx="8622890" cy="3970318"/>
          </a:xfrm>
          <a:prstGeom prst="rect">
            <a:avLst/>
          </a:prstGeom>
          <a:noFill/>
        </p:spPr>
        <p:txBody>
          <a:bodyPr wrap="square">
            <a:spAutoFit/>
          </a:bodyPr>
          <a:lstStyle/>
          <a:p>
            <a:r>
              <a:rPr lang="en-US" dirty="0">
                <a:solidFill>
                  <a:srgbClr val="FF0000"/>
                </a:solidFill>
              </a:rPr>
              <a:t>Anomaly detection and novelty detection</a:t>
            </a:r>
            <a:endParaRPr lang="en-US" dirty="0"/>
          </a:p>
          <a:p>
            <a:endParaRPr lang="en-US" dirty="0"/>
          </a:p>
          <a:p>
            <a:r>
              <a:rPr lang="en-US" dirty="0">
                <a:solidFill>
                  <a:srgbClr val="FF0000"/>
                </a:solidFill>
              </a:rPr>
              <a:t>anomaly detection</a:t>
            </a:r>
            <a:r>
              <a:rPr lang="en-US" dirty="0"/>
              <a:t>—for example, detecting unusual credit card transactions to prevent fraud, catching manufacturing defects, or automatically removing outliers from a dataset before feeding it to another learning algorithm. The system is shown mostly normal instances during training, so it learns to recognize them and when it sees a new instance it can tell whether it looks like a normal one or whether it is likely an anomaly A very similar task is </a:t>
            </a:r>
            <a:r>
              <a:rPr lang="en-US" dirty="0">
                <a:solidFill>
                  <a:srgbClr val="FF0000"/>
                </a:solidFill>
              </a:rPr>
              <a:t>novelty detection</a:t>
            </a:r>
            <a:r>
              <a:rPr lang="en-US" dirty="0"/>
              <a:t>: the difference is that novelty detection algorithms expect to see only normal data during training, while </a:t>
            </a:r>
            <a:r>
              <a:rPr lang="en-US" dirty="0">
                <a:solidFill>
                  <a:srgbClr val="FF0000"/>
                </a:solidFill>
              </a:rPr>
              <a:t>anomaly detection algorithms are usually more tolerant, they can often perform well even with a small percentage of outliers in the training set.</a:t>
            </a:r>
          </a:p>
          <a:p>
            <a:endParaRPr lang="en-US" dirty="0"/>
          </a:p>
          <a:p>
            <a:endParaRPr lang="en-IN" dirty="0"/>
          </a:p>
        </p:txBody>
      </p:sp>
    </p:spTree>
    <p:extLst>
      <p:ext uri="{BB962C8B-B14F-4D97-AF65-F5344CB8AC3E}">
        <p14:creationId xmlns:p14="http://schemas.microsoft.com/office/powerpoint/2010/main" val="50836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08B40-66B3-0025-513D-4A5294AC0FC7}"/>
              </a:ext>
            </a:extLst>
          </p:cNvPr>
          <p:cNvSpPr txBox="1"/>
          <p:nvPr/>
        </p:nvSpPr>
        <p:spPr>
          <a:xfrm>
            <a:off x="157316" y="267618"/>
            <a:ext cx="6096000" cy="369332"/>
          </a:xfrm>
          <a:prstGeom prst="rect">
            <a:avLst/>
          </a:prstGeom>
          <a:noFill/>
        </p:spPr>
        <p:txBody>
          <a:bodyPr wrap="square">
            <a:spAutoFit/>
          </a:bodyPr>
          <a:lstStyle/>
          <a:p>
            <a:r>
              <a:rPr lang="en-IN" dirty="0">
                <a:solidFill>
                  <a:srgbClr val="FF0000"/>
                </a:solidFill>
              </a:rPr>
              <a:t>Visualization and dimensionality reduction </a:t>
            </a:r>
            <a:endParaRPr lang="en-IN" dirty="0"/>
          </a:p>
        </p:txBody>
      </p:sp>
      <p:sp>
        <p:nvSpPr>
          <p:cNvPr id="5" name="TextBox 4">
            <a:extLst>
              <a:ext uri="{FF2B5EF4-FFF2-40B4-BE49-F238E27FC236}">
                <a16:creationId xmlns:a16="http://schemas.microsoft.com/office/drawing/2014/main" id="{C19E6DD4-FDD0-8048-5C33-EFADA2F20775}"/>
              </a:ext>
            </a:extLst>
          </p:cNvPr>
          <p:cNvSpPr txBox="1"/>
          <p:nvPr/>
        </p:nvSpPr>
        <p:spPr>
          <a:xfrm>
            <a:off x="157316" y="636950"/>
            <a:ext cx="7364361" cy="5909310"/>
          </a:xfrm>
          <a:prstGeom prst="rect">
            <a:avLst/>
          </a:prstGeom>
          <a:noFill/>
        </p:spPr>
        <p:txBody>
          <a:bodyPr wrap="square">
            <a:spAutoFit/>
          </a:bodyPr>
          <a:lstStyle/>
          <a:p>
            <a:br>
              <a:rPr lang="en-US" dirty="0"/>
            </a:br>
            <a:r>
              <a:rPr lang="en-US" b="0" i="0" dirty="0">
                <a:solidFill>
                  <a:srgbClr val="FF0000"/>
                </a:solidFill>
                <a:effectLst/>
                <a:highlight>
                  <a:srgbClr val="212121"/>
                </a:highlight>
                <a:latin typeface="Söhne"/>
              </a:rPr>
              <a:t>Visualization</a:t>
            </a:r>
            <a:r>
              <a:rPr lang="en-US" b="0" i="0" dirty="0">
                <a:solidFill>
                  <a:srgbClr val="ECECEC"/>
                </a:solidFill>
                <a:effectLst/>
                <a:highlight>
                  <a:srgbClr val="212121"/>
                </a:highlight>
                <a:latin typeface="Söhne"/>
              </a:rPr>
              <a:t> is representing complex data in a graphical format for easier interpretation</a:t>
            </a:r>
          </a:p>
          <a:p>
            <a:endParaRPr lang="en-US" dirty="0"/>
          </a:p>
          <a:p>
            <a:endParaRPr lang="en-US" dirty="0"/>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dimensionality reduction</a:t>
            </a:r>
            <a:r>
              <a:rPr lang="en-US" dirty="0"/>
              <a:t>, in which the goal is to simplify the data without losing too much information. One way to do this is to merge several correlated features into one. For example, a car’s mileage may be very correlated with its age, so the dimensionality reduction algorithm will merge them into one feature that rep resents the car’s wear and tear. This is called feature extraction.</a:t>
            </a:r>
            <a:endParaRPr lang="en-IN" dirty="0"/>
          </a:p>
        </p:txBody>
      </p:sp>
      <p:pic>
        <p:nvPicPr>
          <p:cNvPr id="7" name="Picture 6">
            <a:extLst>
              <a:ext uri="{FF2B5EF4-FFF2-40B4-BE49-F238E27FC236}">
                <a16:creationId xmlns:a16="http://schemas.microsoft.com/office/drawing/2014/main" id="{2C6FC7B1-6556-450D-BA5E-BEEB17AAA657}"/>
              </a:ext>
            </a:extLst>
          </p:cNvPr>
          <p:cNvPicPr>
            <a:picLocks noChangeAspect="1"/>
          </p:cNvPicPr>
          <p:nvPr/>
        </p:nvPicPr>
        <p:blipFill>
          <a:blip r:embed="rId2"/>
          <a:stretch>
            <a:fillRect/>
          </a:stretch>
        </p:blipFill>
        <p:spPr>
          <a:xfrm>
            <a:off x="157316" y="1712680"/>
            <a:ext cx="4257522" cy="2652227"/>
          </a:xfrm>
          <a:prstGeom prst="rect">
            <a:avLst/>
          </a:prstGeom>
        </p:spPr>
      </p:pic>
      <p:sp>
        <p:nvSpPr>
          <p:cNvPr id="9" name="TextBox 8">
            <a:extLst>
              <a:ext uri="{FF2B5EF4-FFF2-40B4-BE49-F238E27FC236}">
                <a16:creationId xmlns:a16="http://schemas.microsoft.com/office/drawing/2014/main" id="{CFBA4CF5-A8B9-26E6-AE53-D0C31E82124D}"/>
              </a:ext>
            </a:extLst>
          </p:cNvPr>
          <p:cNvSpPr txBox="1"/>
          <p:nvPr/>
        </p:nvSpPr>
        <p:spPr>
          <a:xfrm>
            <a:off x="4444257" y="1633454"/>
            <a:ext cx="3048000" cy="1477328"/>
          </a:xfrm>
          <a:prstGeom prst="rect">
            <a:avLst/>
          </a:prstGeom>
          <a:noFill/>
        </p:spPr>
        <p:txBody>
          <a:bodyPr wrap="square">
            <a:spAutoFit/>
          </a:bodyPr>
          <a:lstStyle/>
          <a:p>
            <a:r>
              <a:rPr lang="en-US" dirty="0">
                <a:solidFill>
                  <a:srgbClr val="FF0000"/>
                </a:solidFill>
              </a:rPr>
              <a:t>NOTE : Visualization algorithms are also good examples of unsupervised learning algorithms</a:t>
            </a:r>
            <a:endParaRPr lang="en-IN" dirty="0">
              <a:solidFill>
                <a:srgbClr val="FF0000"/>
              </a:solidFill>
            </a:endParaRPr>
          </a:p>
        </p:txBody>
      </p:sp>
    </p:spTree>
    <p:extLst>
      <p:ext uri="{BB962C8B-B14F-4D97-AF65-F5344CB8AC3E}">
        <p14:creationId xmlns:p14="http://schemas.microsoft.com/office/powerpoint/2010/main" val="157891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BCA271-B670-D3EF-CD27-F7394E86F0AF}"/>
              </a:ext>
            </a:extLst>
          </p:cNvPr>
          <p:cNvSpPr txBox="1"/>
          <p:nvPr/>
        </p:nvSpPr>
        <p:spPr>
          <a:xfrm>
            <a:off x="216310" y="208624"/>
            <a:ext cx="6096000" cy="369332"/>
          </a:xfrm>
          <a:prstGeom prst="rect">
            <a:avLst/>
          </a:prstGeom>
          <a:noFill/>
        </p:spPr>
        <p:txBody>
          <a:bodyPr wrap="square">
            <a:spAutoFit/>
          </a:bodyPr>
          <a:lstStyle/>
          <a:p>
            <a:r>
              <a:rPr lang="en-IN" dirty="0">
                <a:solidFill>
                  <a:srgbClr val="FF0000"/>
                </a:solidFill>
              </a:rPr>
              <a:t>Association rule learning </a:t>
            </a:r>
            <a:endParaRPr lang="en-IN" dirty="0"/>
          </a:p>
        </p:txBody>
      </p:sp>
      <p:sp>
        <p:nvSpPr>
          <p:cNvPr id="5" name="TextBox 4">
            <a:extLst>
              <a:ext uri="{FF2B5EF4-FFF2-40B4-BE49-F238E27FC236}">
                <a16:creationId xmlns:a16="http://schemas.microsoft.com/office/drawing/2014/main" id="{BAFC3C69-36FB-A3DA-8ABC-CD583CC205FD}"/>
              </a:ext>
            </a:extLst>
          </p:cNvPr>
          <p:cNvSpPr txBox="1"/>
          <p:nvPr/>
        </p:nvSpPr>
        <p:spPr>
          <a:xfrm>
            <a:off x="216310" y="698541"/>
            <a:ext cx="6096000" cy="923330"/>
          </a:xfrm>
          <a:prstGeom prst="rect">
            <a:avLst/>
          </a:prstGeom>
          <a:noFill/>
        </p:spPr>
        <p:txBody>
          <a:bodyPr wrap="square">
            <a:spAutoFit/>
          </a:bodyPr>
          <a:lstStyle/>
          <a:p>
            <a:r>
              <a:rPr lang="en-US" dirty="0"/>
              <a:t>association rule learning, in which the goal is to dig into large amounts of data and discover interesting relations between attributes.</a:t>
            </a:r>
            <a:endParaRPr lang="en-IN" dirty="0"/>
          </a:p>
        </p:txBody>
      </p:sp>
      <p:sp>
        <p:nvSpPr>
          <p:cNvPr id="7" name="TextBox 6">
            <a:extLst>
              <a:ext uri="{FF2B5EF4-FFF2-40B4-BE49-F238E27FC236}">
                <a16:creationId xmlns:a16="http://schemas.microsoft.com/office/drawing/2014/main" id="{894A95CC-093E-21EE-748A-317C61762078}"/>
              </a:ext>
            </a:extLst>
          </p:cNvPr>
          <p:cNvSpPr txBox="1"/>
          <p:nvPr/>
        </p:nvSpPr>
        <p:spPr>
          <a:xfrm>
            <a:off x="137651" y="1742456"/>
            <a:ext cx="11710219" cy="3139321"/>
          </a:xfrm>
          <a:prstGeom prst="rect">
            <a:avLst/>
          </a:prstGeom>
          <a:noFill/>
        </p:spPr>
        <p:txBody>
          <a:bodyPr wrap="square">
            <a:spAutoFit/>
          </a:bodyPr>
          <a:lstStyle/>
          <a:p>
            <a:r>
              <a:rPr lang="en-IN" dirty="0"/>
              <a:t>EXAMPLE</a:t>
            </a:r>
          </a:p>
          <a:p>
            <a:endParaRPr lang="en-IN" dirty="0"/>
          </a:p>
          <a:p>
            <a:r>
              <a:rPr lang="en-IN" dirty="0"/>
              <a:t>Let's say you have a dataset of transactions from a grocery store, where each transaction lists the items purchased by a customer. </a:t>
            </a:r>
          </a:p>
          <a:p>
            <a:endParaRPr lang="en-IN" dirty="0"/>
          </a:p>
          <a:p>
            <a:r>
              <a:rPr lang="en-IN" dirty="0"/>
              <a:t>One association rule that could be discovered from this data might be: </a:t>
            </a:r>
          </a:p>
          <a:p>
            <a:endParaRPr lang="en-IN" dirty="0"/>
          </a:p>
          <a:p>
            <a:r>
              <a:rPr lang="en-IN" dirty="0"/>
              <a:t>"If a customer buys bread, they are likely to also buy butter."</a:t>
            </a:r>
          </a:p>
          <a:p>
            <a:endParaRPr lang="en-IN" dirty="0"/>
          </a:p>
          <a:p>
            <a:r>
              <a:rPr lang="en-IN" dirty="0"/>
              <a:t>This association rule indicates a relationship between two items commonly purchased together. It could help the store in various ways, like placing butter near the bread aisle to increase sales.</a:t>
            </a:r>
          </a:p>
        </p:txBody>
      </p:sp>
    </p:spTree>
    <p:extLst>
      <p:ext uri="{BB962C8B-B14F-4D97-AF65-F5344CB8AC3E}">
        <p14:creationId xmlns:p14="http://schemas.microsoft.com/office/powerpoint/2010/main" val="403155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DF47-CD2C-9D8B-D72F-2E6166C39657}"/>
              </a:ext>
            </a:extLst>
          </p:cNvPr>
          <p:cNvSpPr>
            <a:spLocks noGrp="1"/>
          </p:cNvSpPr>
          <p:nvPr>
            <p:ph type="title"/>
          </p:nvPr>
        </p:nvSpPr>
        <p:spPr/>
        <p:txBody>
          <a:bodyPr/>
          <a:lstStyle/>
          <a:p>
            <a:r>
              <a:rPr lang="en-IN" dirty="0"/>
              <a:t>Semi Supervised Learning</a:t>
            </a:r>
          </a:p>
        </p:txBody>
      </p:sp>
      <p:pic>
        <p:nvPicPr>
          <p:cNvPr id="5" name="Content Placeholder 4">
            <a:extLst>
              <a:ext uri="{FF2B5EF4-FFF2-40B4-BE49-F238E27FC236}">
                <a16:creationId xmlns:a16="http://schemas.microsoft.com/office/drawing/2014/main" id="{F3565077-0034-279F-2E38-E49E9321981E}"/>
              </a:ext>
            </a:extLst>
          </p:cNvPr>
          <p:cNvPicPr>
            <a:picLocks noGrp="1" noChangeAspect="1"/>
          </p:cNvPicPr>
          <p:nvPr>
            <p:ph idx="1"/>
          </p:nvPr>
        </p:nvPicPr>
        <p:blipFill>
          <a:blip r:embed="rId2"/>
          <a:stretch>
            <a:fillRect/>
          </a:stretch>
        </p:blipFill>
        <p:spPr>
          <a:xfrm>
            <a:off x="0" y="2117462"/>
            <a:ext cx="5220929" cy="2623076"/>
          </a:xfrm>
        </p:spPr>
      </p:pic>
      <p:sp>
        <p:nvSpPr>
          <p:cNvPr id="7" name="TextBox 6">
            <a:extLst>
              <a:ext uri="{FF2B5EF4-FFF2-40B4-BE49-F238E27FC236}">
                <a16:creationId xmlns:a16="http://schemas.microsoft.com/office/drawing/2014/main" id="{4D985368-1516-6F70-F060-A7F1CE42C613}"/>
              </a:ext>
            </a:extLst>
          </p:cNvPr>
          <p:cNvSpPr txBox="1"/>
          <p:nvPr/>
        </p:nvSpPr>
        <p:spPr>
          <a:xfrm>
            <a:off x="5365955" y="2333710"/>
            <a:ext cx="6130412" cy="1754326"/>
          </a:xfrm>
          <a:prstGeom prst="rect">
            <a:avLst/>
          </a:prstGeom>
          <a:noFill/>
        </p:spPr>
        <p:txBody>
          <a:bodyPr wrap="square">
            <a:spAutoFit/>
          </a:bodyPr>
          <a:lstStyle/>
          <a:p>
            <a:r>
              <a:rPr lang="en-US" dirty="0"/>
              <a:t>Some algorithms can deal with partially labeled training data, usually a lot of unlabeled data and a little bit of labeled data. This is called </a:t>
            </a:r>
            <a:r>
              <a:rPr lang="en-US" dirty="0" err="1"/>
              <a:t>semisupervised</a:t>
            </a:r>
            <a:r>
              <a:rPr lang="en-US" dirty="0"/>
              <a:t> learning</a:t>
            </a:r>
          </a:p>
          <a:p>
            <a:endParaRPr lang="en-US" dirty="0"/>
          </a:p>
          <a:p>
            <a:endParaRPr lang="en-US" dirty="0"/>
          </a:p>
        </p:txBody>
      </p:sp>
      <p:sp>
        <p:nvSpPr>
          <p:cNvPr id="9" name="TextBox 8">
            <a:extLst>
              <a:ext uri="{FF2B5EF4-FFF2-40B4-BE49-F238E27FC236}">
                <a16:creationId xmlns:a16="http://schemas.microsoft.com/office/drawing/2014/main" id="{32EDB1C3-7AA4-8E1B-6D7D-D6CF28DED94B}"/>
              </a:ext>
            </a:extLst>
          </p:cNvPr>
          <p:cNvSpPr txBox="1"/>
          <p:nvPr/>
        </p:nvSpPr>
        <p:spPr>
          <a:xfrm>
            <a:off x="-34413" y="4963053"/>
            <a:ext cx="6130412" cy="1815882"/>
          </a:xfrm>
          <a:prstGeom prst="rect">
            <a:avLst/>
          </a:prstGeom>
          <a:noFill/>
        </p:spPr>
        <p:txBody>
          <a:bodyPr wrap="square">
            <a:spAutoFit/>
          </a:bodyPr>
          <a:lstStyle/>
          <a:p>
            <a:r>
              <a:rPr lang="en-US" sz="1400" dirty="0"/>
              <a:t>EXAMPLE : Some photo-hosting services, such as Google Photos, are good examples of this. Once you upload all your family photos to the service, it automatically recognizes that the same person A shows up in photos 1, 5, and 11, while another person B shows up in photos 2, 5, and 7. This is the unsupervised part of the algorithm (clustering). Now all the system needs is for you to tell it who these people are. Just one label per person and it is able to name everyone in every photo, which is useful for searching photos.</a:t>
            </a:r>
            <a:endParaRPr lang="en-IN" sz="1400" dirty="0"/>
          </a:p>
        </p:txBody>
      </p:sp>
    </p:spTree>
    <p:extLst>
      <p:ext uri="{BB962C8B-B14F-4D97-AF65-F5344CB8AC3E}">
        <p14:creationId xmlns:p14="http://schemas.microsoft.com/office/powerpoint/2010/main" val="85693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0CD3-5CAC-E2D8-85EE-C158731708D0}"/>
              </a:ext>
            </a:extLst>
          </p:cNvPr>
          <p:cNvSpPr>
            <a:spLocks noGrp="1"/>
          </p:cNvSpPr>
          <p:nvPr>
            <p:ph type="title"/>
          </p:nvPr>
        </p:nvSpPr>
        <p:spPr/>
        <p:txBody>
          <a:bodyPr/>
          <a:lstStyle/>
          <a:p>
            <a:r>
              <a:rPr lang="en-US" dirty="0"/>
              <a:t>ALGORITHM USED IN SEMISUPERVISED LEANRING</a:t>
            </a:r>
            <a:endParaRPr lang="en-IN" dirty="0"/>
          </a:p>
        </p:txBody>
      </p:sp>
      <p:sp>
        <p:nvSpPr>
          <p:cNvPr id="3" name="Content Placeholder 2">
            <a:extLst>
              <a:ext uri="{FF2B5EF4-FFF2-40B4-BE49-F238E27FC236}">
                <a16:creationId xmlns:a16="http://schemas.microsoft.com/office/drawing/2014/main" id="{AD15F46F-DB81-2E6D-2DBC-9237ACE86C01}"/>
              </a:ext>
            </a:extLst>
          </p:cNvPr>
          <p:cNvSpPr>
            <a:spLocks noGrp="1"/>
          </p:cNvSpPr>
          <p:nvPr>
            <p:ph idx="1"/>
          </p:nvPr>
        </p:nvSpPr>
        <p:spPr>
          <a:xfrm>
            <a:off x="810000" y="2192791"/>
            <a:ext cx="5531806" cy="3636511"/>
          </a:xfrm>
        </p:spPr>
        <p:txBody>
          <a:bodyPr/>
          <a:lstStyle/>
          <a:p>
            <a:r>
              <a:rPr lang="en-US" dirty="0"/>
              <a:t>Most </a:t>
            </a:r>
            <a:r>
              <a:rPr lang="en-US" dirty="0" err="1"/>
              <a:t>semisupervised</a:t>
            </a:r>
            <a:r>
              <a:rPr lang="en-US" dirty="0"/>
              <a:t> learning algorithms are combinations of unsupervised and supervised algorithms. For example, deep belief networks (DBNs)</a:t>
            </a:r>
            <a:endParaRPr lang="en-IN" dirty="0"/>
          </a:p>
        </p:txBody>
      </p:sp>
    </p:spTree>
    <p:extLst>
      <p:ext uri="{BB962C8B-B14F-4D97-AF65-F5344CB8AC3E}">
        <p14:creationId xmlns:p14="http://schemas.microsoft.com/office/powerpoint/2010/main" val="156101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8521-9C5E-A15F-81B8-B9546D5291B3}"/>
              </a:ext>
            </a:extLst>
          </p:cNvPr>
          <p:cNvSpPr>
            <a:spLocks noGrp="1"/>
          </p:cNvSpPr>
          <p:nvPr>
            <p:ph type="title"/>
          </p:nvPr>
        </p:nvSpPr>
        <p:spPr/>
        <p:txBody>
          <a:bodyPr/>
          <a:lstStyle/>
          <a:p>
            <a:r>
              <a:rPr lang="en-IN" dirty="0"/>
              <a:t>Reinforcement Learning</a:t>
            </a:r>
          </a:p>
        </p:txBody>
      </p:sp>
      <p:sp>
        <p:nvSpPr>
          <p:cNvPr id="3" name="Content Placeholder 2">
            <a:extLst>
              <a:ext uri="{FF2B5EF4-FFF2-40B4-BE49-F238E27FC236}">
                <a16:creationId xmlns:a16="http://schemas.microsoft.com/office/drawing/2014/main" id="{79432219-15BE-F87C-4E56-5891FFECEA68}"/>
              </a:ext>
            </a:extLst>
          </p:cNvPr>
          <p:cNvSpPr>
            <a:spLocks noGrp="1"/>
          </p:cNvSpPr>
          <p:nvPr>
            <p:ph idx="1"/>
          </p:nvPr>
        </p:nvSpPr>
        <p:spPr>
          <a:xfrm>
            <a:off x="0" y="1150571"/>
            <a:ext cx="10554574" cy="3636511"/>
          </a:xfrm>
        </p:spPr>
        <p:txBody>
          <a:bodyPr/>
          <a:lstStyle/>
          <a:p>
            <a:r>
              <a:rPr lang="en-US" dirty="0"/>
              <a:t>Reinforcement Learning is a very different beast. The learning system, called an agent in this context, can observe the environment, select and perform actions, and get rewards in return (or penalties in the form of negative rewards, as in It must then learn by itself what is the best strategy, called a policy, to get the most reward over time. A policy defines what action the agent should choose when it is in a given situation.</a:t>
            </a:r>
            <a:endParaRPr lang="en-IN" dirty="0"/>
          </a:p>
        </p:txBody>
      </p:sp>
      <p:pic>
        <p:nvPicPr>
          <p:cNvPr id="5" name="Picture 4">
            <a:extLst>
              <a:ext uri="{FF2B5EF4-FFF2-40B4-BE49-F238E27FC236}">
                <a16:creationId xmlns:a16="http://schemas.microsoft.com/office/drawing/2014/main" id="{3BAE1036-DC04-E322-F268-4C726B123620}"/>
              </a:ext>
            </a:extLst>
          </p:cNvPr>
          <p:cNvPicPr>
            <a:picLocks noChangeAspect="1"/>
          </p:cNvPicPr>
          <p:nvPr/>
        </p:nvPicPr>
        <p:blipFill>
          <a:blip r:embed="rId2"/>
          <a:stretch>
            <a:fillRect/>
          </a:stretch>
        </p:blipFill>
        <p:spPr>
          <a:xfrm>
            <a:off x="0" y="3775587"/>
            <a:ext cx="6243484" cy="3082413"/>
          </a:xfrm>
          <a:prstGeom prst="rect">
            <a:avLst/>
          </a:prstGeom>
        </p:spPr>
      </p:pic>
    </p:spTree>
    <p:extLst>
      <p:ext uri="{BB962C8B-B14F-4D97-AF65-F5344CB8AC3E}">
        <p14:creationId xmlns:p14="http://schemas.microsoft.com/office/powerpoint/2010/main" val="406153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3B8D-0F13-FFB1-B1C0-AF6168240C80}"/>
              </a:ext>
            </a:extLst>
          </p:cNvPr>
          <p:cNvSpPr>
            <a:spLocks noGrp="1"/>
          </p:cNvSpPr>
          <p:nvPr>
            <p:ph type="title"/>
          </p:nvPr>
        </p:nvSpPr>
        <p:spPr/>
        <p:txBody>
          <a:bodyPr/>
          <a:lstStyle/>
          <a:p>
            <a:r>
              <a:rPr lang="en-IN" dirty="0"/>
              <a:t>Reinforcement Learning</a:t>
            </a:r>
          </a:p>
        </p:txBody>
      </p:sp>
      <p:sp>
        <p:nvSpPr>
          <p:cNvPr id="3" name="Content Placeholder 2">
            <a:extLst>
              <a:ext uri="{FF2B5EF4-FFF2-40B4-BE49-F238E27FC236}">
                <a16:creationId xmlns:a16="http://schemas.microsoft.com/office/drawing/2014/main" id="{3AADAC4C-F685-07D7-DC11-5D06DDE720F6}"/>
              </a:ext>
            </a:extLst>
          </p:cNvPr>
          <p:cNvSpPr>
            <a:spLocks noGrp="1"/>
          </p:cNvSpPr>
          <p:nvPr>
            <p:ph idx="1"/>
          </p:nvPr>
        </p:nvSpPr>
        <p:spPr/>
        <p:txBody>
          <a:bodyPr/>
          <a:lstStyle/>
          <a:p>
            <a:r>
              <a:rPr lang="en-US" dirty="0"/>
              <a:t>For example, many robots implement Reinforcement Learning algorithms to learn how to walk. DeepMind’s AlphaGo program is also a good example of Reinforcement Learning: it made the headlines in May 2017 when it beat the world champion Ke Jie at the game of Go. It learned its winning policy by analyzing millions of games, and then playing many games against itself. Note that learning was turned off during the games against the champion; AlphaGo was just applying the policy it had learned.</a:t>
            </a:r>
            <a:endParaRPr lang="en-IN" dirty="0"/>
          </a:p>
        </p:txBody>
      </p:sp>
    </p:spTree>
    <p:extLst>
      <p:ext uri="{BB962C8B-B14F-4D97-AF65-F5344CB8AC3E}">
        <p14:creationId xmlns:p14="http://schemas.microsoft.com/office/powerpoint/2010/main" val="2747174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F860-AD46-1BE4-794C-8EB8CB9D93FA}"/>
              </a:ext>
            </a:extLst>
          </p:cNvPr>
          <p:cNvSpPr>
            <a:spLocks noGrp="1"/>
          </p:cNvSpPr>
          <p:nvPr>
            <p:ph type="title"/>
          </p:nvPr>
        </p:nvSpPr>
        <p:spPr/>
        <p:txBody>
          <a:bodyPr/>
          <a:lstStyle/>
          <a:p>
            <a:r>
              <a:rPr lang="en-US" dirty="0"/>
              <a:t>Algorithms Used In Reinforcement Learning</a:t>
            </a:r>
            <a:endParaRPr lang="en-IN" dirty="0"/>
          </a:p>
        </p:txBody>
      </p:sp>
      <p:sp>
        <p:nvSpPr>
          <p:cNvPr id="3" name="Content Placeholder 2">
            <a:extLst>
              <a:ext uri="{FF2B5EF4-FFF2-40B4-BE49-F238E27FC236}">
                <a16:creationId xmlns:a16="http://schemas.microsoft.com/office/drawing/2014/main" id="{82F08A96-2AD6-5CE0-E5A7-F6B9F1CD4CD8}"/>
              </a:ext>
            </a:extLst>
          </p:cNvPr>
          <p:cNvSpPr>
            <a:spLocks noGrp="1"/>
          </p:cNvSpPr>
          <p:nvPr>
            <p:ph idx="1"/>
          </p:nvPr>
        </p:nvSpPr>
        <p:spPr/>
        <p:txBody>
          <a:bodyPr>
            <a:normAutofit fontScale="77500" lnSpcReduction="20000"/>
          </a:bodyPr>
          <a:lstStyle/>
          <a:p>
            <a:pPr marL="0" indent="0">
              <a:buNone/>
            </a:pPr>
            <a:endParaRPr lang="en-US" dirty="0"/>
          </a:p>
          <a:p>
            <a:endParaRPr lang="en-US" dirty="0"/>
          </a:p>
          <a:p>
            <a:r>
              <a:rPr lang="en-US" dirty="0"/>
              <a:t>1. Q-Learning</a:t>
            </a:r>
          </a:p>
          <a:p>
            <a:r>
              <a:rPr lang="en-US" dirty="0"/>
              <a:t>2. Deep Q-Networks (DQN)</a:t>
            </a:r>
          </a:p>
          <a:p>
            <a:r>
              <a:rPr lang="en-US" dirty="0"/>
              <a:t>3. Policy Gradient methods</a:t>
            </a:r>
          </a:p>
          <a:p>
            <a:r>
              <a:rPr lang="en-US" dirty="0"/>
              <a:t>4. Deep Deterministic Policy Gradient (DDPG)</a:t>
            </a:r>
          </a:p>
          <a:p>
            <a:r>
              <a:rPr lang="en-US" dirty="0"/>
              <a:t>5. Proximal Policy Optimization (PPO)</a:t>
            </a:r>
          </a:p>
          <a:p>
            <a:r>
              <a:rPr lang="en-US" dirty="0"/>
              <a:t>6. Actor-Critic methods</a:t>
            </a:r>
          </a:p>
          <a:p>
            <a:r>
              <a:rPr lang="en-US" dirty="0"/>
              <a:t>7. Monte Carlo Tree Search (MCTS)</a:t>
            </a:r>
          </a:p>
          <a:p>
            <a:r>
              <a:rPr lang="en-US" dirty="0"/>
              <a:t>8. Temporal Difference (TD) Learning</a:t>
            </a:r>
          </a:p>
          <a:p>
            <a:endParaRPr lang="en-US" dirty="0"/>
          </a:p>
          <a:p>
            <a:r>
              <a:rPr lang="en-US" dirty="0"/>
              <a:t>These algorithms form the backbone of many successful applications of reinforcement learning in various domains, such as gaming, robotics, and autonomous systems.</a:t>
            </a:r>
            <a:endParaRPr lang="en-IN" dirty="0"/>
          </a:p>
        </p:txBody>
      </p:sp>
    </p:spTree>
    <p:extLst>
      <p:ext uri="{BB962C8B-B14F-4D97-AF65-F5344CB8AC3E}">
        <p14:creationId xmlns:p14="http://schemas.microsoft.com/office/powerpoint/2010/main" val="177980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F902-9C05-1CC5-FA2A-2DE1CA7A6C77}"/>
              </a:ext>
            </a:extLst>
          </p:cNvPr>
          <p:cNvSpPr>
            <a:spLocks noGrp="1"/>
          </p:cNvSpPr>
          <p:nvPr>
            <p:ph type="title"/>
          </p:nvPr>
        </p:nvSpPr>
        <p:spPr/>
        <p:txBody>
          <a:bodyPr/>
          <a:lstStyle/>
          <a:p>
            <a:r>
              <a:rPr lang="en-IN" dirty="0"/>
              <a:t>What Is Machine Learning?</a:t>
            </a:r>
          </a:p>
        </p:txBody>
      </p:sp>
      <p:sp>
        <p:nvSpPr>
          <p:cNvPr id="3" name="Content Placeholder 2">
            <a:extLst>
              <a:ext uri="{FF2B5EF4-FFF2-40B4-BE49-F238E27FC236}">
                <a16:creationId xmlns:a16="http://schemas.microsoft.com/office/drawing/2014/main" id="{888F2BAA-8C40-1A10-E027-9862E5474682}"/>
              </a:ext>
            </a:extLst>
          </p:cNvPr>
          <p:cNvSpPr>
            <a:spLocks noGrp="1"/>
          </p:cNvSpPr>
          <p:nvPr>
            <p:ph idx="1"/>
          </p:nvPr>
        </p:nvSpPr>
        <p:spPr/>
        <p:txBody>
          <a:bodyPr/>
          <a:lstStyle/>
          <a:p>
            <a:r>
              <a:rPr lang="en-US" dirty="0"/>
              <a:t>Machine Learning is the science (and art) of programming computers so they can learn from data</a:t>
            </a:r>
          </a:p>
          <a:p>
            <a:endParaRPr lang="en-US" dirty="0"/>
          </a:p>
          <a:p>
            <a:pPr marL="0" indent="0">
              <a:buNone/>
            </a:pPr>
            <a:r>
              <a:rPr lang="en-US" dirty="0"/>
              <a:t>                                             Without data machine learning is possible ?</a:t>
            </a:r>
            <a:endParaRPr lang="en-IN" dirty="0"/>
          </a:p>
        </p:txBody>
      </p:sp>
    </p:spTree>
    <p:extLst>
      <p:ext uri="{BB962C8B-B14F-4D97-AF65-F5344CB8AC3E}">
        <p14:creationId xmlns:p14="http://schemas.microsoft.com/office/powerpoint/2010/main" val="61813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9919-5D2F-38FA-7237-95C9E3F48B98}"/>
              </a:ext>
            </a:extLst>
          </p:cNvPr>
          <p:cNvSpPr>
            <a:spLocks noGrp="1"/>
          </p:cNvSpPr>
          <p:nvPr>
            <p:ph type="title"/>
          </p:nvPr>
        </p:nvSpPr>
        <p:spPr/>
        <p:txBody>
          <a:bodyPr/>
          <a:lstStyle/>
          <a:p>
            <a:r>
              <a:rPr lang="en-US" dirty="0"/>
              <a:t>TERMS USED IN ML</a:t>
            </a:r>
            <a:endParaRPr lang="en-IN" dirty="0"/>
          </a:p>
        </p:txBody>
      </p:sp>
      <p:sp>
        <p:nvSpPr>
          <p:cNvPr id="3" name="Content Placeholder 2">
            <a:extLst>
              <a:ext uri="{FF2B5EF4-FFF2-40B4-BE49-F238E27FC236}">
                <a16:creationId xmlns:a16="http://schemas.microsoft.com/office/drawing/2014/main" id="{5C07580F-9E70-68E7-DB0C-7CF4127B8E9C}"/>
              </a:ext>
            </a:extLst>
          </p:cNvPr>
          <p:cNvSpPr>
            <a:spLocks noGrp="1"/>
          </p:cNvSpPr>
          <p:nvPr>
            <p:ph idx="1"/>
          </p:nvPr>
        </p:nvSpPr>
        <p:spPr/>
        <p:txBody>
          <a:bodyPr/>
          <a:lstStyle/>
          <a:p>
            <a:r>
              <a:rPr lang="en-US" dirty="0">
                <a:solidFill>
                  <a:srgbClr val="FF0000"/>
                </a:solidFill>
              </a:rPr>
              <a:t>Features</a:t>
            </a:r>
            <a:r>
              <a:rPr lang="en-US" dirty="0"/>
              <a:t> are like the details we look at, while</a:t>
            </a:r>
            <a:r>
              <a:rPr lang="en-US" dirty="0">
                <a:solidFill>
                  <a:srgbClr val="FF0000"/>
                </a:solidFill>
              </a:rPr>
              <a:t> labels </a:t>
            </a:r>
            <a:r>
              <a:rPr lang="en-US" dirty="0"/>
              <a:t>are the answers or categories we're trying to find based on those details.</a:t>
            </a:r>
            <a:endParaRPr lang="en-IN" dirty="0"/>
          </a:p>
        </p:txBody>
      </p:sp>
    </p:spTree>
    <p:extLst>
      <p:ext uri="{BB962C8B-B14F-4D97-AF65-F5344CB8AC3E}">
        <p14:creationId xmlns:p14="http://schemas.microsoft.com/office/powerpoint/2010/main" val="15636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95A6-FB04-86F9-A407-FC680F1DD35C}"/>
              </a:ext>
            </a:extLst>
          </p:cNvPr>
          <p:cNvSpPr>
            <a:spLocks noGrp="1"/>
          </p:cNvSpPr>
          <p:nvPr>
            <p:ph type="title"/>
          </p:nvPr>
        </p:nvSpPr>
        <p:spPr/>
        <p:txBody>
          <a:bodyPr/>
          <a:lstStyle/>
          <a:p>
            <a:r>
              <a:rPr lang="en-US" dirty="0"/>
              <a:t>Types of ML</a:t>
            </a:r>
            <a:endParaRPr lang="en-IN" dirty="0"/>
          </a:p>
        </p:txBody>
      </p:sp>
      <p:pic>
        <p:nvPicPr>
          <p:cNvPr id="5" name="Content Placeholder 4">
            <a:extLst>
              <a:ext uri="{FF2B5EF4-FFF2-40B4-BE49-F238E27FC236}">
                <a16:creationId xmlns:a16="http://schemas.microsoft.com/office/drawing/2014/main" id="{2750D7A8-8312-18A8-9658-8BCC2A485143}"/>
              </a:ext>
            </a:extLst>
          </p:cNvPr>
          <p:cNvPicPr>
            <a:picLocks noGrp="1" noChangeAspect="1"/>
          </p:cNvPicPr>
          <p:nvPr>
            <p:ph idx="1"/>
          </p:nvPr>
        </p:nvPicPr>
        <p:blipFill>
          <a:blip r:embed="rId2"/>
          <a:stretch>
            <a:fillRect/>
          </a:stretch>
        </p:blipFill>
        <p:spPr>
          <a:xfrm>
            <a:off x="0" y="2296569"/>
            <a:ext cx="7108723" cy="4561431"/>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AB11872-FBB0-039F-9B65-F5CCCBC2E45C}"/>
                  </a:ext>
                </a:extLst>
              </p14:cNvPr>
              <p14:cNvContentPartPr/>
              <p14:nvPr/>
            </p14:nvContentPartPr>
            <p14:xfrm>
              <a:off x="4803097" y="2636373"/>
              <a:ext cx="1590120" cy="843840"/>
            </p14:xfrm>
          </p:contentPart>
        </mc:Choice>
        <mc:Fallback>
          <p:pic>
            <p:nvPicPr>
              <p:cNvPr id="7" name="Ink 6">
                <a:extLst>
                  <a:ext uri="{FF2B5EF4-FFF2-40B4-BE49-F238E27FC236}">
                    <a16:creationId xmlns:a16="http://schemas.microsoft.com/office/drawing/2014/main" id="{DAB11872-FBB0-039F-9B65-F5CCCBC2E45C}"/>
                  </a:ext>
                </a:extLst>
              </p:cNvPr>
              <p:cNvPicPr/>
              <p:nvPr/>
            </p:nvPicPr>
            <p:blipFill>
              <a:blip r:embed="rId4"/>
              <a:stretch>
                <a:fillRect/>
              </a:stretch>
            </p:blipFill>
            <p:spPr>
              <a:xfrm>
                <a:off x="4796977" y="2630253"/>
                <a:ext cx="1602360" cy="856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D16623C-4809-9F9F-1F8E-E94C011356AF}"/>
                  </a:ext>
                </a:extLst>
              </p14:cNvPr>
              <p14:cNvContentPartPr/>
              <p14:nvPr/>
            </p14:nvContentPartPr>
            <p14:xfrm>
              <a:off x="4884457" y="2477973"/>
              <a:ext cx="1859400" cy="375120"/>
            </p14:xfrm>
          </p:contentPart>
        </mc:Choice>
        <mc:Fallback>
          <p:pic>
            <p:nvPicPr>
              <p:cNvPr id="8" name="Ink 7">
                <a:extLst>
                  <a:ext uri="{FF2B5EF4-FFF2-40B4-BE49-F238E27FC236}">
                    <a16:creationId xmlns:a16="http://schemas.microsoft.com/office/drawing/2014/main" id="{2D16623C-4809-9F9F-1F8E-E94C011356AF}"/>
                  </a:ext>
                </a:extLst>
              </p:cNvPr>
              <p:cNvPicPr/>
              <p:nvPr/>
            </p:nvPicPr>
            <p:blipFill>
              <a:blip r:embed="rId6"/>
              <a:stretch>
                <a:fillRect/>
              </a:stretch>
            </p:blipFill>
            <p:spPr>
              <a:xfrm>
                <a:off x="4821817" y="2415333"/>
                <a:ext cx="1985040" cy="500760"/>
              </a:xfrm>
              <a:prstGeom prst="rect">
                <a:avLst/>
              </a:prstGeom>
            </p:spPr>
          </p:pic>
        </mc:Fallback>
      </mc:AlternateContent>
    </p:spTree>
    <p:extLst>
      <p:ext uri="{BB962C8B-B14F-4D97-AF65-F5344CB8AC3E}">
        <p14:creationId xmlns:p14="http://schemas.microsoft.com/office/powerpoint/2010/main" val="279807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870D1F-5728-1C9B-091B-755727F96560}"/>
              </a:ext>
            </a:extLst>
          </p:cNvPr>
          <p:cNvPicPr>
            <a:picLocks noChangeAspect="1"/>
          </p:cNvPicPr>
          <p:nvPr/>
        </p:nvPicPr>
        <p:blipFill>
          <a:blip r:embed="rId2"/>
          <a:stretch>
            <a:fillRect/>
          </a:stretch>
        </p:blipFill>
        <p:spPr>
          <a:xfrm>
            <a:off x="908967" y="0"/>
            <a:ext cx="9587484" cy="6858000"/>
          </a:xfrm>
          <a:prstGeom prst="rect">
            <a:avLst/>
          </a:prstGeom>
        </p:spPr>
      </p:pic>
    </p:spTree>
    <p:extLst>
      <p:ext uri="{BB962C8B-B14F-4D97-AF65-F5344CB8AC3E}">
        <p14:creationId xmlns:p14="http://schemas.microsoft.com/office/powerpoint/2010/main" val="142544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441-CA86-ECDE-C0FA-BC8407A8BBAB}"/>
              </a:ext>
            </a:extLst>
          </p:cNvPr>
          <p:cNvSpPr>
            <a:spLocks noGrp="1"/>
          </p:cNvSpPr>
          <p:nvPr>
            <p:ph type="title"/>
          </p:nvPr>
        </p:nvSpPr>
        <p:spPr/>
        <p:txBody>
          <a:bodyPr/>
          <a:lstStyle/>
          <a:p>
            <a:r>
              <a:rPr lang="en-US" dirty="0"/>
              <a:t>SUPERVISED LEARNING</a:t>
            </a:r>
            <a:endParaRPr lang="en-IN" dirty="0"/>
          </a:p>
        </p:txBody>
      </p:sp>
      <p:sp>
        <p:nvSpPr>
          <p:cNvPr id="3" name="Content Placeholder 2">
            <a:extLst>
              <a:ext uri="{FF2B5EF4-FFF2-40B4-BE49-F238E27FC236}">
                <a16:creationId xmlns:a16="http://schemas.microsoft.com/office/drawing/2014/main" id="{C4FB9FBD-19FF-C172-54B5-F64F3E7D28C5}"/>
              </a:ext>
            </a:extLst>
          </p:cNvPr>
          <p:cNvSpPr>
            <a:spLocks noGrp="1"/>
          </p:cNvSpPr>
          <p:nvPr>
            <p:ph idx="1"/>
          </p:nvPr>
        </p:nvSpPr>
        <p:spPr/>
        <p:txBody>
          <a:bodyPr>
            <a:normAutofit fontScale="92500" lnSpcReduction="20000"/>
          </a:bodyPr>
          <a:lstStyle/>
          <a:p>
            <a:r>
              <a:rPr lang="en-US" dirty="0"/>
              <a:t>In supervised learning, the training data you feed to the algorithm includes the desired solutions, called labels </a:t>
            </a:r>
          </a:p>
          <a:p>
            <a:endParaRPr lang="en-US" dirty="0"/>
          </a:p>
          <a:p>
            <a:r>
              <a:rPr lang="en-US" dirty="0"/>
              <a:t>Supervised learning generally includes two main types:</a:t>
            </a:r>
          </a:p>
          <a:p>
            <a:endParaRPr lang="en-US" dirty="0"/>
          </a:p>
          <a:p>
            <a:pPr>
              <a:buFont typeface="+mj-lt"/>
              <a:buAutoNum type="arabicPeriod"/>
            </a:pPr>
            <a:r>
              <a:rPr lang="en-US" dirty="0"/>
              <a:t>Classification: In classification, the goal is to predict a categorical label or class for each data point. For example, classifying emails as spam or not spam, or classifying images of handwritten digits into their respective numbers.</a:t>
            </a:r>
          </a:p>
          <a:p>
            <a:pPr>
              <a:buFont typeface="+mj-lt"/>
              <a:buAutoNum type="arabicPeriod"/>
            </a:pPr>
            <a:endParaRPr lang="en-US" dirty="0"/>
          </a:p>
          <a:p>
            <a:pPr>
              <a:buFont typeface="+mj-lt"/>
              <a:buAutoNum type="arabicPeriod"/>
            </a:pPr>
            <a:r>
              <a:rPr lang="en-US" dirty="0"/>
              <a:t>Regression: In regression, the goal is to predict a continuous numerical value for each data point. For instance, predicting house prices based on features like size, location, and number of bedrooms.</a:t>
            </a:r>
          </a:p>
          <a:p>
            <a:pPr marL="0" indent="0">
              <a:buNone/>
            </a:pPr>
            <a:endParaRPr lang="en-US" dirty="0"/>
          </a:p>
        </p:txBody>
      </p:sp>
    </p:spTree>
    <p:extLst>
      <p:ext uri="{BB962C8B-B14F-4D97-AF65-F5344CB8AC3E}">
        <p14:creationId xmlns:p14="http://schemas.microsoft.com/office/powerpoint/2010/main" val="393617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4F20-7D8A-EA7C-8182-98486AB1801F}"/>
              </a:ext>
            </a:extLst>
          </p:cNvPr>
          <p:cNvSpPr>
            <a:spLocks noGrp="1"/>
          </p:cNvSpPr>
          <p:nvPr>
            <p:ph type="title"/>
          </p:nvPr>
        </p:nvSpPr>
        <p:spPr/>
        <p:txBody>
          <a:bodyPr/>
          <a:lstStyle/>
          <a:p>
            <a:r>
              <a:rPr lang="en-US" dirty="0"/>
              <a:t>ALGORITHM USED IN SUPERVISED LEARNING</a:t>
            </a:r>
            <a:endParaRPr lang="en-IN" dirty="0"/>
          </a:p>
        </p:txBody>
      </p:sp>
      <p:sp>
        <p:nvSpPr>
          <p:cNvPr id="3" name="Content Placeholder 2">
            <a:extLst>
              <a:ext uri="{FF2B5EF4-FFF2-40B4-BE49-F238E27FC236}">
                <a16:creationId xmlns:a16="http://schemas.microsoft.com/office/drawing/2014/main" id="{50975F39-ACE9-28C1-32F3-5E8C1BF46640}"/>
              </a:ext>
            </a:extLst>
          </p:cNvPr>
          <p:cNvSpPr>
            <a:spLocks noGrp="1"/>
          </p:cNvSpPr>
          <p:nvPr>
            <p:ph idx="1"/>
          </p:nvPr>
        </p:nvSpPr>
        <p:spPr>
          <a:xfrm>
            <a:off x="818712" y="2222287"/>
            <a:ext cx="7106088" cy="3667236"/>
          </a:xfrm>
        </p:spPr>
        <p:txBody>
          <a:bodyPr>
            <a:normAutofit fontScale="92500" lnSpcReduction="20000"/>
          </a:bodyPr>
          <a:lstStyle/>
          <a:p>
            <a:r>
              <a:rPr lang="en-US" dirty="0"/>
              <a:t>k-Nearest Neighbors</a:t>
            </a:r>
          </a:p>
          <a:p>
            <a:r>
              <a:rPr lang="en-US" dirty="0"/>
              <a:t>Linear Regression </a:t>
            </a:r>
          </a:p>
          <a:p>
            <a:r>
              <a:rPr lang="en-US" dirty="0"/>
              <a:t>Logistic Regression </a:t>
            </a:r>
          </a:p>
          <a:p>
            <a:r>
              <a:rPr lang="en-US" dirty="0"/>
              <a:t>Support Vector Machines (SVMs) </a:t>
            </a:r>
          </a:p>
          <a:p>
            <a:r>
              <a:rPr lang="en-US" dirty="0"/>
              <a:t>Decision Trees and Random Forests </a:t>
            </a:r>
          </a:p>
          <a:p>
            <a:r>
              <a:rPr lang="en-US" dirty="0"/>
              <a:t>Neural network</a:t>
            </a:r>
          </a:p>
          <a:p>
            <a:endParaRPr lang="en-US" dirty="0"/>
          </a:p>
          <a:p>
            <a:pPr marL="0" indent="0">
              <a:buNone/>
            </a:pPr>
            <a:r>
              <a:rPr lang="en-US" dirty="0">
                <a:solidFill>
                  <a:srgbClr val="FF0000"/>
                </a:solidFill>
              </a:rPr>
              <a:t>NOTE </a:t>
            </a:r>
            <a:r>
              <a:rPr lang="en-US" dirty="0"/>
              <a:t>: some regression algorithms can be used for classification as well, and vice versa. For example, Logistic Regression is commonly used for classification, as it can output a value that corresponds to the probability of belonging to a given class (e.g., 20% chance of being spam).</a:t>
            </a:r>
            <a:endParaRPr lang="en-IN" dirty="0"/>
          </a:p>
        </p:txBody>
      </p:sp>
    </p:spTree>
    <p:extLst>
      <p:ext uri="{BB962C8B-B14F-4D97-AF65-F5344CB8AC3E}">
        <p14:creationId xmlns:p14="http://schemas.microsoft.com/office/powerpoint/2010/main" val="374113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0023-1869-0AC8-87D4-8616DA898C05}"/>
              </a:ext>
            </a:extLst>
          </p:cNvPr>
          <p:cNvSpPr>
            <a:spLocks noGrp="1"/>
          </p:cNvSpPr>
          <p:nvPr>
            <p:ph type="title"/>
          </p:nvPr>
        </p:nvSpPr>
        <p:spPr/>
        <p:txBody>
          <a:bodyPr/>
          <a:lstStyle/>
          <a:p>
            <a:r>
              <a:rPr lang="en-IN" dirty="0"/>
              <a:t>Unsupervised learning</a:t>
            </a:r>
          </a:p>
        </p:txBody>
      </p:sp>
      <p:sp>
        <p:nvSpPr>
          <p:cNvPr id="3" name="Content Placeholder 2">
            <a:extLst>
              <a:ext uri="{FF2B5EF4-FFF2-40B4-BE49-F238E27FC236}">
                <a16:creationId xmlns:a16="http://schemas.microsoft.com/office/drawing/2014/main" id="{8ADB28B6-1444-8840-5172-067F58ACC5F9}"/>
              </a:ext>
            </a:extLst>
          </p:cNvPr>
          <p:cNvSpPr>
            <a:spLocks noGrp="1"/>
          </p:cNvSpPr>
          <p:nvPr>
            <p:ph idx="1"/>
          </p:nvPr>
        </p:nvSpPr>
        <p:spPr/>
        <p:txBody>
          <a:bodyPr/>
          <a:lstStyle/>
          <a:p>
            <a:r>
              <a:rPr lang="en-US" dirty="0"/>
              <a:t>In unsupervised learning, as you might guess, the training data is unlabeled The system tries to learn without a teacher.</a:t>
            </a:r>
          </a:p>
          <a:p>
            <a:endParaRPr lang="en-IN" dirty="0"/>
          </a:p>
        </p:txBody>
      </p:sp>
      <p:pic>
        <p:nvPicPr>
          <p:cNvPr id="5" name="Picture 4">
            <a:extLst>
              <a:ext uri="{FF2B5EF4-FFF2-40B4-BE49-F238E27FC236}">
                <a16:creationId xmlns:a16="http://schemas.microsoft.com/office/drawing/2014/main" id="{07CA25B9-7363-E866-3470-29AA99135046}"/>
              </a:ext>
            </a:extLst>
          </p:cNvPr>
          <p:cNvPicPr>
            <a:picLocks noChangeAspect="1"/>
          </p:cNvPicPr>
          <p:nvPr/>
        </p:nvPicPr>
        <p:blipFill>
          <a:blip r:embed="rId2"/>
          <a:stretch>
            <a:fillRect/>
          </a:stretch>
        </p:blipFill>
        <p:spPr>
          <a:xfrm>
            <a:off x="0" y="4342976"/>
            <a:ext cx="3274142" cy="2515024"/>
          </a:xfrm>
          <a:prstGeom prst="rect">
            <a:avLst/>
          </a:prstGeom>
        </p:spPr>
      </p:pic>
    </p:spTree>
    <p:extLst>
      <p:ext uri="{BB962C8B-B14F-4D97-AF65-F5344CB8AC3E}">
        <p14:creationId xmlns:p14="http://schemas.microsoft.com/office/powerpoint/2010/main" val="235130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D027-F798-FA10-CE86-00394456BBCC}"/>
              </a:ext>
            </a:extLst>
          </p:cNvPr>
          <p:cNvSpPr>
            <a:spLocks noGrp="1"/>
          </p:cNvSpPr>
          <p:nvPr>
            <p:ph type="title"/>
          </p:nvPr>
        </p:nvSpPr>
        <p:spPr/>
        <p:txBody>
          <a:bodyPr/>
          <a:lstStyle/>
          <a:p>
            <a:r>
              <a:rPr lang="en-US" dirty="0"/>
              <a:t>ALGORITHM USED IN UNSUPERVISED LEARNING</a:t>
            </a:r>
            <a:endParaRPr lang="en-IN" dirty="0"/>
          </a:p>
        </p:txBody>
      </p:sp>
      <p:sp>
        <p:nvSpPr>
          <p:cNvPr id="3" name="Content Placeholder 2">
            <a:extLst>
              <a:ext uri="{FF2B5EF4-FFF2-40B4-BE49-F238E27FC236}">
                <a16:creationId xmlns:a16="http://schemas.microsoft.com/office/drawing/2014/main" id="{B6CEB5C6-8DD9-A0D9-5597-E3D329B68275}"/>
              </a:ext>
            </a:extLst>
          </p:cNvPr>
          <p:cNvSpPr>
            <a:spLocks noGrp="1"/>
          </p:cNvSpPr>
          <p:nvPr>
            <p:ph idx="1"/>
          </p:nvPr>
        </p:nvSpPr>
        <p:spPr/>
        <p:txBody>
          <a:bodyPr/>
          <a:lstStyle/>
          <a:p>
            <a:r>
              <a:rPr lang="en-US" dirty="0">
                <a:solidFill>
                  <a:srgbClr val="FF0000"/>
                </a:solidFill>
              </a:rPr>
              <a:t>Clustering </a:t>
            </a:r>
            <a:r>
              <a:rPr lang="en-US" dirty="0"/>
              <a:t>—K-Means —DBSCAN —Hierarchical Cluster Analysis (HCA) </a:t>
            </a:r>
          </a:p>
          <a:p>
            <a:r>
              <a:rPr lang="en-US" dirty="0">
                <a:solidFill>
                  <a:srgbClr val="FF0000"/>
                </a:solidFill>
              </a:rPr>
              <a:t>Anomaly detection and novelty detection </a:t>
            </a:r>
            <a:r>
              <a:rPr lang="en-US" dirty="0"/>
              <a:t>—One-class SVM —Isolation Forest</a:t>
            </a:r>
          </a:p>
          <a:p>
            <a:r>
              <a:rPr lang="en-IN" dirty="0">
                <a:solidFill>
                  <a:srgbClr val="FF0000"/>
                </a:solidFill>
              </a:rPr>
              <a:t>Visualization and dimensionality reduction </a:t>
            </a:r>
            <a:r>
              <a:rPr lang="en-IN" dirty="0"/>
              <a:t>—Principal Component Analysis (PCA) —Kernel PCA —Locally-Linear Embedding (LLE) —t-distributed Stochastic </a:t>
            </a:r>
            <a:r>
              <a:rPr lang="en-IN" dirty="0" err="1"/>
              <a:t>Neighbor</a:t>
            </a:r>
            <a:r>
              <a:rPr lang="en-IN" dirty="0"/>
              <a:t> Embedding (t-SNE) </a:t>
            </a:r>
          </a:p>
          <a:p>
            <a:r>
              <a:rPr lang="en-IN" dirty="0">
                <a:solidFill>
                  <a:srgbClr val="FF0000"/>
                </a:solidFill>
              </a:rPr>
              <a:t>Association rule learning </a:t>
            </a:r>
            <a:r>
              <a:rPr lang="en-IN" dirty="0"/>
              <a:t>—</a:t>
            </a:r>
            <a:r>
              <a:rPr lang="en-IN" dirty="0" err="1"/>
              <a:t>Apriori</a:t>
            </a:r>
            <a:r>
              <a:rPr lang="en-IN" dirty="0"/>
              <a:t> —Eclat</a:t>
            </a:r>
          </a:p>
        </p:txBody>
      </p:sp>
    </p:spTree>
    <p:extLst>
      <p:ext uri="{BB962C8B-B14F-4D97-AF65-F5344CB8AC3E}">
        <p14:creationId xmlns:p14="http://schemas.microsoft.com/office/powerpoint/2010/main" val="3743087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135</TotalTime>
  <Words>1148</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Söhne</vt:lpstr>
      <vt:lpstr>Wingdings 2</vt:lpstr>
      <vt:lpstr>Quotable</vt:lpstr>
      <vt:lpstr>MACHINE LEARNING  </vt:lpstr>
      <vt:lpstr>What Is Machine Learning?</vt:lpstr>
      <vt:lpstr>TERMS USED IN ML</vt:lpstr>
      <vt:lpstr>Types of ML</vt:lpstr>
      <vt:lpstr>PowerPoint Presentation</vt:lpstr>
      <vt:lpstr>SUPERVISED LEARNING</vt:lpstr>
      <vt:lpstr>ALGORITHM USED IN SUPERVISED LEARNING</vt:lpstr>
      <vt:lpstr>Unsupervised learning</vt:lpstr>
      <vt:lpstr>ALGORITHM USED IN UNSUPERVISED LEARNING</vt:lpstr>
      <vt:lpstr>PowerPoint Presentation</vt:lpstr>
      <vt:lpstr>PowerPoint Presentation</vt:lpstr>
      <vt:lpstr>PowerPoint Presentation</vt:lpstr>
      <vt:lpstr>Semi Supervised Learning</vt:lpstr>
      <vt:lpstr>ALGORITHM USED IN SEMISUPERVISED LEANRING</vt:lpstr>
      <vt:lpstr>Reinforcement Learning</vt:lpstr>
      <vt:lpstr>Reinforcement Learning</vt:lpstr>
      <vt:lpstr>Algorithms Used In Reinforcement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khushveer singh</dc:creator>
  <cp:lastModifiedBy>khushveer singh</cp:lastModifiedBy>
  <cp:revision>1</cp:revision>
  <dcterms:created xsi:type="dcterms:W3CDTF">2024-05-11T05:26:58Z</dcterms:created>
  <dcterms:modified xsi:type="dcterms:W3CDTF">2024-05-11T07:42:57Z</dcterms:modified>
</cp:coreProperties>
</file>