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7" r:id="rId2"/>
    <p:sldId id="258" r:id="rId3"/>
    <p:sldId id="259" r:id="rId4"/>
    <p:sldId id="260" r:id="rId5"/>
    <p:sldId id="261" r:id="rId6"/>
    <p:sldId id="262" r:id="rId7"/>
    <p:sldId id="273" r:id="rId8"/>
    <p:sldId id="264" r:id="rId9"/>
    <p:sldId id="263" r:id="rId10"/>
    <p:sldId id="265" r:id="rId11"/>
    <p:sldId id="272" r:id="rId12"/>
    <p:sldId id="274" r:id="rId13"/>
    <p:sldId id="266" r:id="rId14"/>
    <p:sldId id="275" r:id="rId15"/>
    <p:sldId id="270" r:id="rId16"/>
    <p:sldId id="276" r:id="rId17"/>
    <p:sldId id="271" r:id="rId18"/>
    <p:sldId id="277"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ED68BDC-8325-4F28-B18B-6D18BF1EA9CF}" v="22" dt="2021-08-03T19:30:59.78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8248" autoAdjust="0"/>
  </p:normalViewPr>
  <p:slideViewPr>
    <p:cSldViewPr snapToGrid="0">
      <p:cViewPr varScale="1">
        <p:scale>
          <a:sx n="70" d="100"/>
          <a:sy n="70" d="100"/>
        </p:scale>
        <p:origin x="1338" y="60"/>
      </p:cViewPr>
      <p:guideLst/>
    </p:cSldViewPr>
  </p:slideViewPr>
  <p:notesTextViewPr>
    <p:cViewPr>
      <p:scale>
        <a:sx n="1" d="1"/>
        <a:sy n="1" d="1"/>
      </p:scale>
      <p:origin x="0" y="-81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utula, Karina" userId="76360105-4658-44a5-a2e4-d25da711b3ec" providerId="ADAL" clId="{BED68BDC-8325-4F28-B18B-6D18BF1EA9CF}"/>
    <pc:docChg chg="undo custSel addSld modSld sldOrd">
      <pc:chgData name="Hutula, Karina" userId="76360105-4658-44a5-a2e4-d25da711b3ec" providerId="ADAL" clId="{BED68BDC-8325-4F28-B18B-6D18BF1EA9CF}" dt="2021-08-03T19:37:56.651" v="2411"/>
      <pc:docMkLst>
        <pc:docMk/>
      </pc:docMkLst>
      <pc:sldChg chg="modSp mod">
        <pc:chgData name="Hutula, Karina" userId="76360105-4658-44a5-a2e4-d25da711b3ec" providerId="ADAL" clId="{BED68BDC-8325-4F28-B18B-6D18BF1EA9CF}" dt="2021-08-03T18:12:17.208" v="40" actId="20577"/>
        <pc:sldMkLst>
          <pc:docMk/>
          <pc:sldMk cId="2598184956" sldId="258"/>
        </pc:sldMkLst>
        <pc:spChg chg="mod">
          <ac:chgData name="Hutula, Karina" userId="76360105-4658-44a5-a2e4-d25da711b3ec" providerId="ADAL" clId="{BED68BDC-8325-4F28-B18B-6D18BF1EA9CF}" dt="2021-08-03T18:12:17.208" v="40" actId="20577"/>
          <ac:spMkLst>
            <pc:docMk/>
            <pc:sldMk cId="2598184956" sldId="258"/>
            <ac:spMk id="3" creationId="{00000000-0000-0000-0000-000000000000}"/>
          </ac:spMkLst>
        </pc:spChg>
      </pc:sldChg>
      <pc:sldChg chg="modNotesTx">
        <pc:chgData name="Hutula, Karina" userId="76360105-4658-44a5-a2e4-d25da711b3ec" providerId="ADAL" clId="{BED68BDC-8325-4F28-B18B-6D18BF1EA9CF}" dt="2021-08-03T00:37:42.763" v="11" actId="20577"/>
        <pc:sldMkLst>
          <pc:docMk/>
          <pc:sldMk cId="2750581677" sldId="259"/>
        </pc:sldMkLst>
      </pc:sldChg>
      <pc:sldChg chg="modNotesTx">
        <pc:chgData name="Hutula, Karina" userId="76360105-4658-44a5-a2e4-d25da711b3ec" providerId="ADAL" clId="{BED68BDC-8325-4F28-B18B-6D18BF1EA9CF}" dt="2021-08-03T19:32:44.746" v="1890" actId="20577"/>
        <pc:sldMkLst>
          <pc:docMk/>
          <pc:sldMk cId="995707058" sldId="266"/>
        </pc:sldMkLst>
      </pc:sldChg>
      <pc:sldChg chg="addSp modSp mod ord modNotesTx">
        <pc:chgData name="Hutula, Karina" userId="76360105-4658-44a5-a2e4-d25da711b3ec" providerId="ADAL" clId="{BED68BDC-8325-4F28-B18B-6D18BF1EA9CF}" dt="2021-08-03T19:37:56.651" v="2411"/>
        <pc:sldMkLst>
          <pc:docMk/>
          <pc:sldMk cId="3405433858" sldId="270"/>
        </pc:sldMkLst>
        <pc:spChg chg="mod">
          <ac:chgData name="Hutula, Karina" userId="76360105-4658-44a5-a2e4-d25da711b3ec" providerId="ADAL" clId="{BED68BDC-8325-4F28-B18B-6D18BF1EA9CF}" dt="2021-08-03T19:23:06.840" v="1496" actId="20577"/>
          <ac:spMkLst>
            <pc:docMk/>
            <pc:sldMk cId="3405433858" sldId="270"/>
            <ac:spMk id="2" creationId="{00000000-0000-0000-0000-000000000000}"/>
          </ac:spMkLst>
        </pc:spChg>
        <pc:spChg chg="add mod">
          <ac:chgData name="Hutula, Karina" userId="76360105-4658-44a5-a2e4-d25da711b3ec" providerId="ADAL" clId="{BED68BDC-8325-4F28-B18B-6D18BF1EA9CF}" dt="2021-08-03T18:53:15.825" v="763" actId="1076"/>
          <ac:spMkLst>
            <pc:docMk/>
            <pc:sldMk cId="3405433858" sldId="270"/>
            <ac:spMk id="3" creationId="{961424EF-6156-4877-9C70-44BC0AE31906}"/>
          </ac:spMkLst>
        </pc:spChg>
        <pc:spChg chg="add mod">
          <ac:chgData name="Hutula, Karina" userId="76360105-4658-44a5-a2e4-d25da711b3ec" providerId="ADAL" clId="{BED68BDC-8325-4F28-B18B-6D18BF1EA9CF}" dt="2021-08-03T18:53:37.865" v="772" actId="1037"/>
          <ac:spMkLst>
            <pc:docMk/>
            <pc:sldMk cId="3405433858" sldId="270"/>
            <ac:spMk id="5" creationId="{DA5F23C7-D6A3-4AE0-91B6-91D2F41C42C1}"/>
          </ac:spMkLst>
        </pc:spChg>
        <pc:spChg chg="add mod">
          <ac:chgData name="Hutula, Karina" userId="76360105-4658-44a5-a2e4-d25da711b3ec" providerId="ADAL" clId="{BED68BDC-8325-4F28-B18B-6D18BF1EA9CF}" dt="2021-08-03T18:53:27.388" v="766" actId="1076"/>
          <ac:spMkLst>
            <pc:docMk/>
            <pc:sldMk cId="3405433858" sldId="270"/>
            <ac:spMk id="6" creationId="{44964CCE-D179-4C8C-A47F-B9DA35152506}"/>
          </ac:spMkLst>
        </pc:spChg>
        <pc:spChg chg="add mod">
          <ac:chgData name="Hutula, Karina" userId="76360105-4658-44a5-a2e4-d25da711b3ec" providerId="ADAL" clId="{BED68BDC-8325-4F28-B18B-6D18BF1EA9CF}" dt="2021-08-03T18:57:11.928" v="929" actId="1036"/>
          <ac:spMkLst>
            <pc:docMk/>
            <pc:sldMk cId="3405433858" sldId="270"/>
            <ac:spMk id="7" creationId="{1650B397-EC4D-45B3-B9EB-DEE1E3DBD05B}"/>
          </ac:spMkLst>
        </pc:spChg>
        <pc:spChg chg="add mod">
          <ac:chgData name="Hutula, Karina" userId="76360105-4658-44a5-a2e4-d25da711b3ec" providerId="ADAL" clId="{BED68BDC-8325-4F28-B18B-6D18BF1EA9CF}" dt="2021-08-03T19:03:07.967" v="1047" actId="1035"/>
          <ac:spMkLst>
            <pc:docMk/>
            <pc:sldMk cId="3405433858" sldId="270"/>
            <ac:spMk id="8" creationId="{D66985B0-1644-4BC5-B8ED-5E1BE19D76A2}"/>
          </ac:spMkLst>
        </pc:spChg>
        <pc:spChg chg="add mod">
          <ac:chgData name="Hutula, Karina" userId="76360105-4658-44a5-a2e4-d25da711b3ec" providerId="ADAL" clId="{BED68BDC-8325-4F28-B18B-6D18BF1EA9CF}" dt="2021-08-03T19:11:29.940" v="1272" actId="1076"/>
          <ac:spMkLst>
            <pc:docMk/>
            <pc:sldMk cId="3405433858" sldId="270"/>
            <ac:spMk id="10" creationId="{B669AD81-6E98-41C0-B3B5-383B7D10AA6A}"/>
          </ac:spMkLst>
        </pc:spChg>
        <pc:spChg chg="add mod">
          <ac:chgData name="Hutula, Karina" userId="76360105-4658-44a5-a2e4-d25da711b3ec" providerId="ADAL" clId="{BED68BDC-8325-4F28-B18B-6D18BF1EA9CF}" dt="2021-08-03T19:03:12.751" v="1049" actId="1036"/>
          <ac:spMkLst>
            <pc:docMk/>
            <pc:sldMk cId="3405433858" sldId="270"/>
            <ac:spMk id="11" creationId="{390FD54A-8B82-45BC-88EB-0ED5ACA74ACD}"/>
          </ac:spMkLst>
        </pc:spChg>
        <pc:spChg chg="add mod">
          <ac:chgData name="Hutula, Karina" userId="76360105-4658-44a5-a2e4-d25da711b3ec" providerId="ADAL" clId="{BED68BDC-8325-4F28-B18B-6D18BF1EA9CF}" dt="2021-08-03T19:03:03.182" v="1044" actId="1035"/>
          <ac:spMkLst>
            <pc:docMk/>
            <pc:sldMk cId="3405433858" sldId="270"/>
            <ac:spMk id="12" creationId="{28D287AE-0F77-41A3-B378-7CA0C01BA00C}"/>
          </ac:spMkLst>
        </pc:spChg>
        <pc:picChg chg="mod">
          <ac:chgData name="Hutula, Karina" userId="76360105-4658-44a5-a2e4-d25da711b3ec" providerId="ADAL" clId="{BED68BDC-8325-4F28-B18B-6D18BF1EA9CF}" dt="2021-08-03T19:02:55.878" v="1042" actId="1076"/>
          <ac:picMkLst>
            <pc:docMk/>
            <pc:sldMk cId="3405433858" sldId="270"/>
            <ac:picMk id="9" creationId="{57C5A078-F117-48AD-95D3-84A9B81ECBF8}"/>
          </ac:picMkLst>
        </pc:picChg>
      </pc:sldChg>
      <pc:sldChg chg="modSp mod modNotesTx">
        <pc:chgData name="Hutula, Karina" userId="76360105-4658-44a5-a2e4-d25da711b3ec" providerId="ADAL" clId="{BED68BDC-8325-4F28-B18B-6D18BF1EA9CF}" dt="2021-08-03T18:18:33.503" v="288" actId="20577"/>
        <pc:sldMkLst>
          <pc:docMk/>
          <pc:sldMk cId="2802343241" sldId="271"/>
        </pc:sldMkLst>
        <pc:spChg chg="mod">
          <ac:chgData name="Hutula, Karina" userId="76360105-4658-44a5-a2e4-d25da711b3ec" providerId="ADAL" clId="{BED68BDC-8325-4F28-B18B-6D18BF1EA9CF}" dt="2021-08-03T18:13:58.763" v="115" actId="20577"/>
          <ac:spMkLst>
            <pc:docMk/>
            <pc:sldMk cId="2802343241" sldId="271"/>
            <ac:spMk id="3" creationId="{00000000-0000-0000-0000-000000000000}"/>
          </ac:spMkLst>
        </pc:spChg>
      </pc:sldChg>
      <pc:sldChg chg="ord modNotesTx">
        <pc:chgData name="Hutula, Karina" userId="76360105-4658-44a5-a2e4-d25da711b3ec" providerId="ADAL" clId="{BED68BDC-8325-4F28-B18B-6D18BF1EA9CF}" dt="2021-08-03T18:48:19.301" v="736" actId="20577"/>
        <pc:sldMkLst>
          <pc:docMk/>
          <pc:sldMk cId="221715228" sldId="274"/>
        </pc:sldMkLst>
      </pc:sldChg>
      <pc:sldChg chg="modNotesTx">
        <pc:chgData name="Hutula, Karina" userId="76360105-4658-44a5-a2e4-d25da711b3ec" providerId="ADAL" clId="{BED68BDC-8325-4F28-B18B-6D18BF1EA9CF}" dt="2021-08-03T19:36:09.363" v="2393" actId="6549"/>
        <pc:sldMkLst>
          <pc:docMk/>
          <pc:sldMk cId="2826774757" sldId="275"/>
        </pc:sldMkLst>
      </pc:sldChg>
      <pc:sldChg chg="modSp mod ord">
        <pc:chgData name="Hutula, Karina" userId="76360105-4658-44a5-a2e4-d25da711b3ec" providerId="ADAL" clId="{BED68BDC-8325-4F28-B18B-6D18BF1EA9CF}" dt="2021-08-03T19:37:39.451" v="2409"/>
        <pc:sldMkLst>
          <pc:docMk/>
          <pc:sldMk cId="1311034072" sldId="276"/>
        </pc:sldMkLst>
        <pc:spChg chg="mod">
          <ac:chgData name="Hutula, Karina" userId="76360105-4658-44a5-a2e4-d25da711b3ec" providerId="ADAL" clId="{BED68BDC-8325-4F28-B18B-6D18BF1EA9CF}" dt="2021-08-03T19:13:48.226" v="1493" actId="27636"/>
          <ac:spMkLst>
            <pc:docMk/>
            <pc:sldMk cId="1311034072" sldId="276"/>
            <ac:spMk id="4" creationId="{CC4B83CA-A01A-40A4-8810-68F62E974869}"/>
          </ac:spMkLst>
        </pc:spChg>
      </pc:sldChg>
      <pc:sldChg chg="addSp delSp modSp add mod setBg modNotesTx">
        <pc:chgData name="Hutula, Karina" userId="76360105-4658-44a5-a2e4-d25da711b3ec" providerId="ADAL" clId="{BED68BDC-8325-4F28-B18B-6D18BF1EA9CF}" dt="2021-08-03T00:50:12.506" v="29" actId="20577"/>
        <pc:sldMkLst>
          <pc:docMk/>
          <pc:sldMk cId="2432267111" sldId="277"/>
        </pc:sldMkLst>
        <pc:spChg chg="del mod">
          <ac:chgData name="Hutula, Karina" userId="76360105-4658-44a5-a2e4-d25da711b3ec" providerId="ADAL" clId="{BED68BDC-8325-4F28-B18B-6D18BF1EA9CF}" dt="2021-08-03T00:50:01.064" v="20" actId="26606"/>
          <ac:spMkLst>
            <pc:docMk/>
            <pc:sldMk cId="2432267111" sldId="277"/>
            <ac:spMk id="2" creationId="{00000000-0000-0000-0000-000000000000}"/>
          </ac:spMkLst>
        </pc:spChg>
        <pc:spChg chg="add del mod">
          <ac:chgData name="Hutula, Karina" userId="76360105-4658-44a5-a2e4-d25da711b3ec" providerId="ADAL" clId="{BED68BDC-8325-4F28-B18B-6D18BF1EA9CF}" dt="2021-08-03T00:50:01.064" v="20" actId="26606"/>
          <ac:spMkLst>
            <pc:docMk/>
            <pc:sldMk cId="2432267111" sldId="277"/>
            <ac:spMk id="4" creationId="{3333AF29-5041-4199-B72A-C798234FEE91}"/>
          </ac:spMkLst>
        </pc:spChg>
        <pc:spChg chg="add">
          <ac:chgData name="Hutula, Karina" userId="76360105-4658-44a5-a2e4-d25da711b3ec" providerId="ADAL" clId="{BED68BDC-8325-4F28-B18B-6D18BF1EA9CF}" dt="2021-08-03T00:50:01.064" v="20" actId="26606"/>
          <ac:spMkLst>
            <pc:docMk/>
            <pc:sldMk cId="2432267111" sldId="277"/>
            <ac:spMk id="10" creationId="{42A4FC2C-047E-45A5-965D-8E1E3BF09BC6}"/>
          </ac:spMkLst>
        </pc:spChg>
        <pc:picChg chg="add mod">
          <ac:chgData name="Hutula, Karina" userId="76360105-4658-44a5-a2e4-d25da711b3ec" providerId="ADAL" clId="{BED68BDC-8325-4F28-B18B-6D18BF1EA9CF}" dt="2021-08-03T00:50:05.988" v="21" actId="27614"/>
          <ac:picMkLst>
            <pc:docMk/>
            <pc:sldMk cId="2432267111" sldId="277"/>
            <ac:picMk id="5" creationId="{F1784573-7018-4248-B905-CB268681F294}"/>
          </ac:picMkLst>
        </pc:picChg>
        <pc:picChg chg="del">
          <ac:chgData name="Hutula, Karina" userId="76360105-4658-44a5-a2e4-d25da711b3ec" providerId="ADAL" clId="{BED68BDC-8325-4F28-B18B-6D18BF1EA9CF}" dt="2021-08-03T00:48:51.897" v="15" actId="478"/>
          <ac:picMkLst>
            <pc:docMk/>
            <pc:sldMk cId="2432267111" sldId="277"/>
            <ac:picMk id="9" creationId="{57C5A078-F117-48AD-95D3-84A9B81ECBF8}"/>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049CEB-9E4C-413A-AD09-B5895B6CEEBE}" type="datetimeFigureOut">
              <a:rPr lang="en-US" smtClean="0"/>
              <a:t>8/3/2021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53DE1D-5CFD-41B6-ABF9-B2EF48CE65D0}" type="slidenum">
              <a:rPr lang="en-US" smtClean="0"/>
              <a:t>‹#›</a:t>
            </a:fld>
            <a:endParaRPr lang="en-US"/>
          </a:p>
        </p:txBody>
      </p:sp>
    </p:spTree>
    <p:extLst>
      <p:ext uri="{BB962C8B-B14F-4D97-AF65-F5344CB8AC3E}">
        <p14:creationId xmlns:p14="http://schemas.microsoft.com/office/powerpoint/2010/main" val="36557827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Michelle</a:t>
            </a:r>
          </a:p>
          <a:p>
            <a:endParaRPr lang="en-US" dirty="0"/>
          </a:p>
          <a:p>
            <a:r>
              <a:rPr lang="en-US" dirty="0"/>
              <a:t>Read slide..</a:t>
            </a:r>
          </a:p>
          <a:p>
            <a:endParaRPr lang="en-US" dirty="0"/>
          </a:p>
          <a:p>
            <a:r>
              <a:rPr lang="en-US" baseline="0" dirty="0"/>
              <a:t>Since we are all college football fans, o</a:t>
            </a:r>
            <a:r>
              <a:rPr lang="en-US" dirty="0"/>
              <a:t>ur team</a:t>
            </a:r>
            <a:r>
              <a:rPr lang="en-US" baseline="0" dirty="0"/>
              <a:t> decided to look into the state of college football. Intuitively, we all thought that scoring was happening more as the years have progressed. We wanted to know if the defensive side of the ball has declined statistically and where it has been impacted in the game.</a:t>
            </a:r>
            <a:endParaRPr lang="en-US" dirty="0"/>
          </a:p>
        </p:txBody>
      </p:sp>
      <p:sp>
        <p:nvSpPr>
          <p:cNvPr id="4" name="Slide Number Placeholder 3"/>
          <p:cNvSpPr>
            <a:spLocks noGrp="1"/>
          </p:cNvSpPr>
          <p:nvPr>
            <p:ph type="sldNum" sz="quarter" idx="10"/>
          </p:nvPr>
        </p:nvSpPr>
        <p:spPr/>
        <p:txBody>
          <a:bodyPr/>
          <a:lstStyle/>
          <a:p>
            <a:fld id="{3253DE1D-5CFD-41B6-ABF9-B2EF48CE65D0}" type="slidenum">
              <a:rPr lang="en-US" smtClean="0"/>
              <a:t>1</a:t>
            </a:fld>
            <a:endParaRPr lang="en-US"/>
          </a:p>
        </p:txBody>
      </p:sp>
    </p:spTree>
    <p:extLst>
      <p:ext uri="{BB962C8B-B14F-4D97-AF65-F5344CB8AC3E}">
        <p14:creationId xmlns:p14="http://schemas.microsoft.com/office/powerpoint/2010/main" val="7452585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a:t>
            </a:r>
            <a:r>
              <a:rPr lang="en-US" baseline="0" dirty="0"/>
              <a:t> a defense, 3</a:t>
            </a:r>
            <a:r>
              <a:rPr lang="en-US" baseline="30000" dirty="0"/>
              <a:t>rd</a:t>
            </a:r>
            <a:r>
              <a:rPr lang="en-US" baseline="0" dirty="0"/>
              <a:t> down  is the money down; you must get the offense off the field. That is, the defense must not allow the offense to convert the 3</a:t>
            </a:r>
            <a:r>
              <a:rPr lang="en-US" baseline="30000" dirty="0"/>
              <a:t>rd</a:t>
            </a:r>
            <a:r>
              <a:rPr lang="en-US" baseline="0" dirty="0"/>
              <a:t> down to a new set of downs by reaching the 1</a:t>
            </a:r>
            <a:r>
              <a:rPr lang="en-US" baseline="30000" dirty="0"/>
              <a:t>st</a:t>
            </a:r>
            <a:r>
              <a:rPr lang="en-US" baseline="0" dirty="0"/>
              <a:t> down line. It’s often the most critical moment for the defense to get the ball back to their offense.  Depending on field position, the vast majority of failed 3</a:t>
            </a:r>
            <a:r>
              <a:rPr lang="en-US" baseline="30000" dirty="0"/>
              <a:t>rd</a:t>
            </a:r>
            <a:r>
              <a:rPr lang="en-US" baseline="0" dirty="0"/>
              <a:t> down conversions result in a punt or field goal attempt. Even though the correlation is moderate it still contributes to supporting our hypothesis. </a:t>
            </a:r>
            <a:endParaRPr lang="en-US" dirty="0"/>
          </a:p>
        </p:txBody>
      </p:sp>
      <p:sp>
        <p:nvSpPr>
          <p:cNvPr id="4" name="Slide Number Placeholder 3"/>
          <p:cNvSpPr>
            <a:spLocks noGrp="1"/>
          </p:cNvSpPr>
          <p:nvPr>
            <p:ph type="sldNum" sz="quarter" idx="10"/>
          </p:nvPr>
        </p:nvSpPr>
        <p:spPr/>
        <p:txBody>
          <a:bodyPr/>
          <a:lstStyle/>
          <a:p>
            <a:fld id="{3253DE1D-5CFD-41B6-ABF9-B2EF48CE65D0}" type="slidenum">
              <a:rPr lang="en-US" smtClean="0"/>
              <a:t>10</a:t>
            </a:fld>
            <a:endParaRPr lang="en-US"/>
          </a:p>
        </p:txBody>
      </p:sp>
    </p:spTree>
    <p:extLst>
      <p:ext uri="{BB962C8B-B14F-4D97-AF65-F5344CB8AC3E}">
        <p14:creationId xmlns:p14="http://schemas.microsoft.com/office/powerpoint/2010/main" val="42437864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decided to look at punts as opposed to field goals because punts are generally attributed to field position without a time or points factor included. As with plays for loss, we believed we would </a:t>
            </a:r>
            <a:r>
              <a:rPr lang="en-US" baseline="0" dirty="0"/>
              <a:t>see less punts over time because the offense would be scoring more often and being able to convert more 3</a:t>
            </a:r>
            <a:r>
              <a:rPr lang="en-US" baseline="30000" dirty="0"/>
              <a:t>rd</a:t>
            </a:r>
            <a:r>
              <a:rPr lang="en-US" baseline="0" dirty="0"/>
              <a:t> downs. If so, this would be plus for the defense. </a:t>
            </a:r>
            <a:r>
              <a:rPr lang="en-US" dirty="0"/>
              <a:t>This</a:t>
            </a:r>
            <a:r>
              <a:rPr lang="en-US" baseline="0" dirty="0"/>
              <a:t> chart is showing that punts are trending upwards with a correlation of 0.64 which is also similar to the plays for loss correlation.  This trend is also contrary to our hypothesis, but we believe this is a result of more possessions by the offense or increase games speed leading to more plays.</a:t>
            </a:r>
            <a:endParaRPr lang="en-US" dirty="0"/>
          </a:p>
        </p:txBody>
      </p:sp>
      <p:sp>
        <p:nvSpPr>
          <p:cNvPr id="4" name="Slide Number Placeholder 3"/>
          <p:cNvSpPr>
            <a:spLocks noGrp="1"/>
          </p:cNvSpPr>
          <p:nvPr>
            <p:ph type="sldNum" sz="quarter" idx="10"/>
          </p:nvPr>
        </p:nvSpPr>
        <p:spPr/>
        <p:txBody>
          <a:bodyPr/>
          <a:lstStyle/>
          <a:p>
            <a:fld id="{3253DE1D-5CFD-41B6-ABF9-B2EF48CE65D0}" type="slidenum">
              <a:rPr lang="en-US" smtClean="0"/>
              <a:t>11</a:t>
            </a:fld>
            <a:endParaRPr lang="en-US"/>
          </a:p>
        </p:txBody>
      </p:sp>
    </p:spTree>
    <p:extLst>
      <p:ext uri="{BB962C8B-B14F-4D97-AF65-F5344CB8AC3E}">
        <p14:creationId xmlns:p14="http://schemas.microsoft.com/office/powerpoint/2010/main" val="16924266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Karina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Along with our thoughts on punts, we believed we would see less plays for loss over time because of the increase in offensive yards. This chart, however, shows a moderately correlated, increasing trend over time.  Though this trend is contrary to our hypothesis, </a:t>
            </a:r>
            <a:r>
              <a:rPr lang="en-US" baseline="0" dirty="0"/>
              <a:t>plays for loss could be a result of more possessions by the offense or an increase game speed, which leads to more plays overall. Further analysis would be needed to investigate if the pace of play is changing and how it may be impacting the game.</a:t>
            </a:r>
            <a:endParaRPr lang="en-US" dirty="0"/>
          </a:p>
          <a:p>
            <a:endParaRPr lang="en-US" dirty="0"/>
          </a:p>
        </p:txBody>
      </p:sp>
      <p:sp>
        <p:nvSpPr>
          <p:cNvPr id="4" name="Slide Number Placeholder 3"/>
          <p:cNvSpPr>
            <a:spLocks noGrp="1"/>
          </p:cNvSpPr>
          <p:nvPr>
            <p:ph type="sldNum" sz="quarter" idx="5"/>
          </p:nvPr>
        </p:nvSpPr>
        <p:spPr/>
        <p:txBody>
          <a:bodyPr/>
          <a:lstStyle/>
          <a:p>
            <a:fld id="{3253DE1D-5CFD-41B6-ABF9-B2EF48CE65D0}" type="slidenum">
              <a:rPr lang="en-US" smtClean="0"/>
              <a:t>12</a:t>
            </a:fld>
            <a:endParaRPr lang="en-US"/>
          </a:p>
        </p:txBody>
      </p:sp>
    </p:spTree>
    <p:extLst>
      <p:ext uri="{BB962C8B-B14F-4D97-AF65-F5344CB8AC3E}">
        <p14:creationId xmlns:p14="http://schemas.microsoft.com/office/powerpoint/2010/main" val="42391733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way to qualify defensive value is by looking at the number of offensive explosive plays per game.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defined an explosive play as a running play that goes for 20 or more yards and a passing play that goes for 30 or more yards.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a:t>Our expectation was that explosive plays would be increasing over the years, and we’ve been proven correct with a correlation of 0.95.</a:t>
            </a:r>
          </a:p>
        </p:txBody>
      </p:sp>
      <p:sp>
        <p:nvSpPr>
          <p:cNvPr id="4" name="Slide Number Placeholder 3"/>
          <p:cNvSpPr>
            <a:spLocks noGrp="1"/>
          </p:cNvSpPr>
          <p:nvPr>
            <p:ph type="sldNum" sz="quarter" idx="5"/>
          </p:nvPr>
        </p:nvSpPr>
        <p:spPr/>
        <p:txBody>
          <a:bodyPr/>
          <a:lstStyle/>
          <a:p>
            <a:fld id="{3253DE1D-5CFD-41B6-ABF9-B2EF48CE65D0}" type="slidenum">
              <a:rPr lang="en-US" smtClean="0"/>
              <a:t>13</a:t>
            </a:fld>
            <a:endParaRPr lang="en-US"/>
          </a:p>
        </p:txBody>
      </p:sp>
    </p:spTree>
    <p:extLst>
      <p:ext uri="{BB962C8B-B14F-4D97-AF65-F5344CB8AC3E}">
        <p14:creationId xmlns:p14="http://schemas.microsoft.com/office/powerpoint/2010/main" val="9074584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take it one step further, we wanted to see how standard plays have changed over time.  </a:t>
            </a:r>
          </a:p>
          <a:p>
            <a:endParaRPr lang="en-US" dirty="0"/>
          </a:p>
          <a:p>
            <a:r>
              <a:rPr lang="en-US" dirty="0"/>
              <a:t>Standard plays are defined as anything not categorized as a loss or explosive.</a:t>
            </a:r>
          </a:p>
          <a:p>
            <a:endParaRPr lang="en-US" dirty="0"/>
          </a:p>
          <a:p>
            <a:r>
              <a:rPr lang="en-US" dirty="0"/>
              <a:t>We would have expected to see a relatively flat line here, but we are again seeing a moderate increase.</a:t>
            </a:r>
          </a:p>
          <a:p>
            <a:endParaRPr lang="en-US" dirty="0"/>
          </a:p>
          <a:p>
            <a:r>
              <a:rPr lang="en-US" dirty="0"/>
              <a:t>Interestingly, all three play categories have increased over time. This is another piece of evidence to encourage future investigation into change of game pace.</a:t>
            </a:r>
          </a:p>
        </p:txBody>
      </p:sp>
      <p:sp>
        <p:nvSpPr>
          <p:cNvPr id="4" name="Slide Number Placeholder 3"/>
          <p:cNvSpPr>
            <a:spLocks noGrp="1"/>
          </p:cNvSpPr>
          <p:nvPr>
            <p:ph type="sldNum" sz="quarter" idx="5"/>
          </p:nvPr>
        </p:nvSpPr>
        <p:spPr/>
        <p:txBody>
          <a:bodyPr/>
          <a:lstStyle/>
          <a:p>
            <a:fld id="{3253DE1D-5CFD-41B6-ABF9-B2EF48CE65D0}" type="slidenum">
              <a:rPr lang="en-US" smtClean="0"/>
              <a:t>14</a:t>
            </a:fld>
            <a:endParaRPr lang="en-US"/>
          </a:p>
        </p:txBody>
      </p:sp>
    </p:spTree>
    <p:extLst>
      <p:ext uri="{BB962C8B-B14F-4D97-AF65-F5344CB8AC3E}">
        <p14:creationId xmlns:p14="http://schemas.microsoft.com/office/powerpoint/2010/main" val="42734831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our previous data, we were able to conclude that the average defensive value has declined statistically over the years. </a:t>
            </a:r>
          </a:p>
          <a:p>
            <a:endParaRPr lang="en-US" dirty="0"/>
          </a:p>
          <a:p>
            <a:r>
              <a:rPr lang="en-US" dirty="0"/>
              <a:t>Even with our individual favorite teams, all being championship game winners within this time frame, we can see 2 of the 3 teams have declined defensively. </a:t>
            </a:r>
          </a:p>
          <a:p>
            <a:endParaRPr lang="en-US" dirty="0"/>
          </a:p>
          <a:p>
            <a:r>
              <a:rPr lang="en-US" dirty="0"/>
              <a:t>When we look at this data, we see that defense is still needed to be a championship contender even if the offensive stats are over-powering.</a:t>
            </a:r>
          </a:p>
          <a:p>
            <a:endParaRPr lang="en-US" dirty="0"/>
          </a:p>
          <a:p>
            <a:r>
              <a:rPr lang="en-US" dirty="0"/>
              <a:t>Florida:</a:t>
            </a:r>
          </a:p>
          <a:p>
            <a:pPr marL="171450" indent="-171450">
              <a:buFont typeface="Arial" panose="020B0604020202020204" pitchFamily="34" charset="0"/>
              <a:buChar char="•"/>
            </a:pPr>
            <a:r>
              <a:rPr lang="en-US" dirty="0"/>
              <a:t>2006 SEC Champs, BCS Champs</a:t>
            </a:r>
          </a:p>
          <a:p>
            <a:pPr marL="171450" indent="-171450">
              <a:buFont typeface="Arial" panose="020B0604020202020204" pitchFamily="34" charset="0"/>
              <a:buChar char="•"/>
            </a:pPr>
            <a:r>
              <a:rPr lang="en-US" dirty="0"/>
              <a:t>2008 SEC Champs, BCS Champs</a:t>
            </a:r>
          </a:p>
          <a:p>
            <a:pPr marL="171450" indent="-171450">
              <a:buFont typeface="Arial" panose="020B0604020202020204" pitchFamily="34" charset="0"/>
              <a:buChar char="•"/>
            </a:pPr>
            <a:r>
              <a:rPr lang="en-US" dirty="0"/>
              <a:t>2009 SEC East Champs, No 3 Final Ranking</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FSU:</a:t>
            </a:r>
          </a:p>
          <a:p>
            <a:pPr marL="171450" indent="-171450">
              <a:buFont typeface="Arial" panose="020B0604020202020204" pitchFamily="34" charset="0"/>
              <a:buChar char="•"/>
            </a:pPr>
            <a:r>
              <a:rPr lang="en-US" dirty="0"/>
              <a:t>2013: ACC Champs, National Champs</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Clemson:</a:t>
            </a:r>
          </a:p>
          <a:p>
            <a:pPr marL="171450" indent="-171450">
              <a:buFont typeface="Arial" panose="020B0604020202020204" pitchFamily="34" charset="0"/>
              <a:buChar char="•"/>
            </a:pPr>
            <a:r>
              <a:rPr lang="en-US" dirty="0"/>
              <a:t>2015: ACC Champs, National Champ Runner Up</a:t>
            </a:r>
          </a:p>
          <a:p>
            <a:pPr marL="171450" indent="-171450">
              <a:buFont typeface="Arial" panose="020B0604020202020204" pitchFamily="34" charset="0"/>
              <a:buChar char="•"/>
            </a:pPr>
            <a:r>
              <a:rPr lang="en-US" dirty="0"/>
              <a:t>2016: ACC Champs, National Champs</a:t>
            </a:r>
          </a:p>
          <a:p>
            <a:pPr marL="171450" indent="-171450">
              <a:buFont typeface="Arial" panose="020B0604020202020204" pitchFamily="34" charset="0"/>
              <a:buChar char="•"/>
            </a:pPr>
            <a:r>
              <a:rPr lang="en-US" dirty="0"/>
              <a:t>2017: ACC Champs, CFB Playoffs</a:t>
            </a:r>
          </a:p>
          <a:p>
            <a:pPr marL="171450" indent="-171450">
              <a:buFont typeface="Arial" panose="020B0604020202020204" pitchFamily="34" charset="0"/>
              <a:buChar char="•"/>
            </a:pPr>
            <a:r>
              <a:rPr lang="en-US" dirty="0"/>
              <a:t>2018: ACC Champs, National Champs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2019: ACC Champs, National Champ Runner Up</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3253DE1D-5CFD-41B6-ABF9-B2EF48CE65D0}" type="slidenum">
              <a:rPr lang="en-US" smtClean="0"/>
              <a:t>15</a:t>
            </a:fld>
            <a:endParaRPr lang="en-US"/>
          </a:p>
        </p:txBody>
      </p:sp>
    </p:spTree>
    <p:extLst>
      <p:ext uri="{BB962C8B-B14F-4D97-AF65-F5344CB8AC3E}">
        <p14:creationId xmlns:p14="http://schemas.microsoft.com/office/powerpoint/2010/main" val="22476946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53DE1D-5CFD-41B6-ABF9-B2EF48CE65D0}" type="slidenum">
              <a:rPr lang="en-US" smtClean="0"/>
              <a:t>16</a:t>
            </a:fld>
            <a:endParaRPr lang="en-US"/>
          </a:p>
        </p:txBody>
      </p:sp>
    </p:spTree>
    <p:extLst>
      <p:ext uri="{BB962C8B-B14F-4D97-AF65-F5344CB8AC3E}">
        <p14:creationId xmlns:p14="http://schemas.microsoft.com/office/powerpoint/2010/main" val="38528899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continuity of story, we wanted to present our limitations last. </a:t>
            </a:r>
          </a:p>
          <a:p>
            <a:endParaRPr lang="en-US" dirty="0"/>
          </a:p>
          <a:p>
            <a:r>
              <a:rPr lang="en-US" dirty="0"/>
              <a:t>To be transparent, there were a few limitations in our dataset when we went to pull our data. </a:t>
            </a:r>
          </a:p>
          <a:p>
            <a:endParaRPr lang="en-US" dirty="0"/>
          </a:p>
          <a:p>
            <a:r>
              <a:rPr lang="en-US" dirty="0"/>
              <a:t>One of the main reasons we looked at most of our data from 2004-2020 was because a lot of the data we originally wanted was not available in the years prior to 2004, so we were forced to narrow our scope of evaluation</a:t>
            </a:r>
            <a:r>
              <a:rPr lang="en-US" baseline="0" dirty="0"/>
              <a:t>. </a:t>
            </a:r>
          </a:p>
          <a:p>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did not account for any rule or gameplay changes; we went solely off of stats. </a:t>
            </a:r>
            <a:endParaRPr lang="en-US" baseline="0" dirty="0"/>
          </a:p>
          <a:p>
            <a:endParaRPr lang="en-US" baseline="0" dirty="0"/>
          </a:p>
          <a:p>
            <a:r>
              <a:rPr lang="en-US" baseline="0" dirty="0"/>
              <a:t>When using the data for points, we didn’t account for how the points were made including defensive scoring, special team scoring, safeties and field goals. </a:t>
            </a:r>
          </a:p>
          <a:p>
            <a:endParaRPr lang="en-US" baseline="0" dirty="0"/>
          </a:p>
          <a:p>
            <a:r>
              <a:rPr lang="en-US" baseline="0" dirty="0"/>
              <a:t>The dataset didn’t include playoffs and bowl games. </a:t>
            </a:r>
          </a:p>
          <a:p>
            <a:endParaRPr lang="en-US" baseline="0" dirty="0"/>
          </a:p>
          <a:p>
            <a:r>
              <a:rPr lang="en-US" baseline="0" dirty="0"/>
              <a:t>The total yards aren’t broken down into passing or running yards. </a:t>
            </a:r>
          </a:p>
          <a:p>
            <a:endParaRPr lang="en-US" baseline="0" dirty="0"/>
          </a:p>
          <a:p>
            <a:r>
              <a:rPr lang="en-US" baseline="0" dirty="0"/>
              <a:t>Our turnover data isn’t split into whether they were fumbles for loss or interceptions. </a:t>
            </a:r>
          </a:p>
          <a:p>
            <a:endParaRPr lang="en-US" baseline="0" dirty="0"/>
          </a:p>
          <a:p>
            <a:r>
              <a:rPr lang="en-US" baseline="0" dirty="0"/>
              <a:t>The explosive play data didn’t specify whether yards were lost before the explosive play happened within the same drive. </a:t>
            </a:r>
          </a:p>
          <a:p>
            <a:endParaRPr lang="en-US" baseline="0" dirty="0"/>
          </a:p>
          <a:p>
            <a:r>
              <a:rPr lang="en-US" baseline="0" dirty="0"/>
              <a:t>Lastly, we did not analyze the data by conference or individual team</a:t>
            </a:r>
            <a:endParaRPr lang="en-US" dirty="0"/>
          </a:p>
        </p:txBody>
      </p:sp>
      <p:sp>
        <p:nvSpPr>
          <p:cNvPr id="4" name="Slide Number Placeholder 3"/>
          <p:cNvSpPr>
            <a:spLocks noGrp="1"/>
          </p:cNvSpPr>
          <p:nvPr>
            <p:ph type="sldNum" sz="quarter" idx="5"/>
          </p:nvPr>
        </p:nvSpPr>
        <p:spPr/>
        <p:txBody>
          <a:bodyPr/>
          <a:lstStyle/>
          <a:p>
            <a:fld id="{3253DE1D-5CFD-41B6-ABF9-B2EF48CE65D0}" type="slidenum">
              <a:rPr lang="en-US" smtClean="0"/>
              <a:t>17</a:t>
            </a:fld>
            <a:endParaRPr lang="en-US"/>
          </a:p>
        </p:txBody>
      </p:sp>
    </p:spTree>
    <p:extLst>
      <p:ext uri="{BB962C8B-B14F-4D97-AF65-F5344CB8AC3E}">
        <p14:creationId xmlns:p14="http://schemas.microsoft.com/office/powerpoint/2010/main" val="24976822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End!</a:t>
            </a:r>
            <a:endParaRPr lang="en-US" dirty="0"/>
          </a:p>
        </p:txBody>
      </p:sp>
      <p:sp>
        <p:nvSpPr>
          <p:cNvPr id="4" name="Slide Number Placeholder 3"/>
          <p:cNvSpPr>
            <a:spLocks noGrp="1"/>
          </p:cNvSpPr>
          <p:nvPr>
            <p:ph type="sldNum" sz="quarter" idx="5"/>
          </p:nvPr>
        </p:nvSpPr>
        <p:spPr/>
        <p:txBody>
          <a:bodyPr/>
          <a:lstStyle/>
          <a:p>
            <a:fld id="{3253DE1D-5CFD-41B6-ABF9-B2EF48CE65D0}" type="slidenum">
              <a:rPr lang="en-US" smtClean="0"/>
              <a:t>18</a:t>
            </a:fld>
            <a:endParaRPr lang="en-US"/>
          </a:p>
        </p:txBody>
      </p:sp>
    </p:spTree>
    <p:extLst>
      <p:ext uri="{BB962C8B-B14F-4D97-AF65-F5344CB8AC3E}">
        <p14:creationId xmlns:p14="http://schemas.microsoft.com/office/powerpoint/2010/main" val="29393741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reason we found this to be interesting is because we thought this data would be effective in possibly increasing the excitement and popularity of college football. This could useful in scheduling games to be shown on TV and growing TV ratings and viewings to name a few.  To start, we looked at the overall view in scoring averages per season over the last 50 years</a:t>
            </a:r>
            <a:r>
              <a:rPr lang="en-US" baseline="0" dirty="0"/>
              <a:t> then narrowed it down to more recent years.</a:t>
            </a:r>
          </a:p>
          <a:p>
            <a:endParaRPr lang="en-US" dirty="0"/>
          </a:p>
        </p:txBody>
      </p:sp>
      <p:sp>
        <p:nvSpPr>
          <p:cNvPr id="4" name="Slide Number Placeholder 3"/>
          <p:cNvSpPr>
            <a:spLocks noGrp="1"/>
          </p:cNvSpPr>
          <p:nvPr>
            <p:ph type="sldNum" sz="quarter" idx="10"/>
          </p:nvPr>
        </p:nvSpPr>
        <p:spPr/>
        <p:txBody>
          <a:bodyPr/>
          <a:lstStyle/>
          <a:p>
            <a:fld id="{3253DE1D-5CFD-41B6-ABF9-B2EF48CE65D0}" type="slidenum">
              <a:rPr lang="en-US" smtClean="0"/>
              <a:t>2</a:t>
            </a:fld>
            <a:endParaRPr lang="en-US"/>
          </a:p>
        </p:txBody>
      </p:sp>
    </p:spTree>
    <p:extLst>
      <p:ext uri="{BB962C8B-B14F-4D97-AF65-F5344CB8AC3E}">
        <p14:creationId xmlns:p14="http://schemas.microsoft.com/office/powerpoint/2010/main" val="12052023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the research</a:t>
            </a:r>
            <a:r>
              <a:rPr lang="en-US" baseline="0" dirty="0"/>
              <a:t> questions we wanted to answer. The defense is responsible for stopping the offense from scoring which should cause a decrease or minor gain in points over time, creating turnovers by either lost fumbles or interceptions and lessening yards per game including more loss of yards by sacks or other tackles behind the yard of scrimmage. These metrics are directly impacted by defensive influence and with them we are able to interpret defensive value in college football.</a:t>
            </a:r>
            <a:endParaRPr lang="en-US" dirty="0"/>
          </a:p>
        </p:txBody>
      </p:sp>
      <p:sp>
        <p:nvSpPr>
          <p:cNvPr id="4" name="Slide Number Placeholder 3"/>
          <p:cNvSpPr>
            <a:spLocks noGrp="1"/>
          </p:cNvSpPr>
          <p:nvPr>
            <p:ph type="sldNum" sz="quarter" idx="10"/>
          </p:nvPr>
        </p:nvSpPr>
        <p:spPr/>
        <p:txBody>
          <a:bodyPr/>
          <a:lstStyle/>
          <a:p>
            <a:fld id="{3253DE1D-5CFD-41B6-ABF9-B2EF48CE65D0}" type="slidenum">
              <a:rPr lang="en-US" smtClean="0"/>
              <a:t>3</a:t>
            </a:fld>
            <a:endParaRPr lang="en-US"/>
          </a:p>
        </p:txBody>
      </p:sp>
    </p:spTree>
    <p:extLst>
      <p:ext uri="{BB962C8B-B14F-4D97-AF65-F5344CB8AC3E}">
        <p14:creationId xmlns:p14="http://schemas.microsoft.com/office/powerpoint/2010/main" val="18212814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answers</a:t>
            </a:r>
            <a:r>
              <a:rPr lang="en-US" baseline="0" dirty="0"/>
              <a:t> to the previous questions will either support or refute our hypothesis when all metrics are correlated or analyzed as a whole.  Each question contributes to solving a piece of the puzzle when analyzing the value or effectiveness of defense in college football.</a:t>
            </a:r>
            <a:endParaRPr lang="en-US" dirty="0"/>
          </a:p>
        </p:txBody>
      </p:sp>
      <p:sp>
        <p:nvSpPr>
          <p:cNvPr id="4" name="Slide Number Placeholder 3"/>
          <p:cNvSpPr>
            <a:spLocks noGrp="1"/>
          </p:cNvSpPr>
          <p:nvPr>
            <p:ph type="sldNum" sz="quarter" idx="10"/>
          </p:nvPr>
        </p:nvSpPr>
        <p:spPr/>
        <p:txBody>
          <a:bodyPr/>
          <a:lstStyle/>
          <a:p>
            <a:fld id="{3253DE1D-5CFD-41B6-ABF9-B2EF48CE65D0}" type="slidenum">
              <a:rPr lang="en-US" smtClean="0"/>
              <a:t>4</a:t>
            </a:fld>
            <a:endParaRPr lang="en-US"/>
          </a:p>
        </p:txBody>
      </p:sp>
    </p:spTree>
    <p:extLst>
      <p:ext uri="{BB962C8B-B14F-4D97-AF65-F5344CB8AC3E}">
        <p14:creationId xmlns:p14="http://schemas.microsoft.com/office/powerpoint/2010/main" val="42942564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800" baseline="0" dirty="0"/>
              <a:t>We wanted to start by looking at the big picture. We began by looking at the average points scored per game by season at 1970  to look at scoring trends. The reasoning for starting at this timepoint is because s</a:t>
            </a:r>
            <a:r>
              <a:rPr lang="en-US" sz="2800" dirty="0"/>
              <a:t>ome</a:t>
            </a:r>
            <a:r>
              <a:rPr lang="en-US" sz="2800" baseline="0" dirty="0"/>
              <a:t> sources consider 1970 to be the beginning of the modern age of college football. As seen by the chart, you can perceive by the scoring trend there has been an exponential growth.  With this in mind, does this mean that defensive statistics are trending down?  Well let’s see… </a:t>
            </a:r>
            <a:endParaRPr lang="en-US" sz="2800" dirty="0"/>
          </a:p>
        </p:txBody>
      </p:sp>
      <p:sp>
        <p:nvSpPr>
          <p:cNvPr id="4" name="Slide Number Placeholder 3"/>
          <p:cNvSpPr>
            <a:spLocks noGrp="1"/>
          </p:cNvSpPr>
          <p:nvPr>
            <p:ph type="sldNum" sz="quarter" idx="10"/>
          </p:nvPr>
        </p:nvSpPr>
        <p:spPr/>
        <p:txBody>
          <a:bodyPr/>
          <a:lstStyle/>
          <a:p>
            <a:fld id="{3253DE1D-5CFD-41B6-ABF9-B2EF48CE65D0}" type="slidenum">
              <a:rPr lang="en-US" smtClean="0"/>
              <a:t>5</a:t>
            </a:fld>
            <a:endParaRPr lang="en-US"/>
          </a:p>
        </p:txBody>
      </p:sp>
    </p:spTree>
    <p:extLst>
      <p:ext uri="{BB962C8B-B14F-4D97-AF65-F5344CB8AC3E}">
        <p14:creationId xmlns:p14="http://schemas.microsoft.com/office/powerpoint/2010/main" val="29871850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zoomed</a:t>
            </a:r>
            <a:r>
              <a:rPr lang="en-US" baseline="0" dirty="0"/>
              <a:t> in from the previous graph to 2004 – now. Based on the NCAA request, a more recent time period would be better suited for our research. From here, we wanted to show all data points from the same time range for consistency.  </a:t>
            </a:r>
            <a:endParaRPr lang="en-US" dirty="0"/>
          </a:p>
        </p:txBody>
      </p:sp>
      <p:sp>
        <p:nvSpPr>
          <p:cNvPr id="4" name="Slide Number Placeholder 3"/>
          <p:cNvSpPr>
            <a:spLocks noGrp="1"/>
          </p:cNvSpPr>
          <p:nvPr>
            <p:ph type="sldNum" sz="quarter" idx="10"/>
          </p:nvPr>
        </p:nvSpPr>
        <p:spPr/>
        <p:txBody>
          <a:bodyPr/>
          <a:lstStyle/>
          <a:p>
            <a:fld id="{3253DE1D-5CFD-41B6-ABF9-B2EF48CE65D0}" type="slidenum">
              <a:rPr lang="en-US" smtClean="0"/>
              <a:t>6</a:t>
            </a:fld>
            <a:endParaRPr lang="en-US"/>
          </a:p>
        </p:txBody>
      </p:sp>
    </p:spTree>
    <p:extLst>
      <p:ext uri="{BB962C8B-B14F-4D97-AF65-F5344CB8AC3E}">
        <p14:creationId xmlns:p14="http://schemas.microsoft.com/office/powerpoint/2010/main" val="30260704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Darryl</a:t>
            </a:r>
          </a:p>
          <a:p>
            <a:endParaRPr lang="en-US" baseline="0" dirty="0"/>
          </a:p>
          <a:p>
            <a:r>
              <a:rPr lang="en-US" baseline="0" dirty="0"/>
              <a:t>Next, we were to compare the total point in 2004 to the total points in 2020. From our calculations, we have normal distribution using the two sample t-test and we showed there is a difference between 2004 and 2020. The p-value was low which allowed us to reject the null hypothesis that the means of points scored are the same. Thus proving the point  that scoring in 2020 is higher than in 2004, supporting the previous charts shown.</a:t>
            </a:r>
            <a:endParaRPr lang="en-US" dirty="0"/>
          </a:p>
        </p:txBody>
      </p:sp>
      <p:sp>
        <p:nvSpPr>
          <p:cNvPr id="4" name="Slide Number Placeholder 3"/>
          <p:cNvSpPr>
            <a:spLocks noGrp="1"/>
          </p:cNvSpPr>
          <p:nvPr>
            <p:ph type="sldNum" sz="quarter" idx="10"/>
          </p:nvPr>
        </p:nvSpPr>
        <p:spPr/>
        <p:txBody>
          <a:bodyPr/>
          <a:lstStyle/>
          <a:p>
            <a:fld id="{3253DE1D-5CFD-41B6-ABF9-B2EF48CE65D0}" type="slidenum">
              <a:rPr lang="en-US" smtClean="0"/>
              <a:t>7</a:t>
            </a:fld>
            <a:endParaRPr lang="en-US"/>
          </a:p>
        </p:txBody>
      </p:sp>
    </p:spTree>
    <p:extLst>
      <p:ext uri="{BB962C8B-B14F-4D97-AF65-F5344CB8AC3E}">
        <p14:creationId xmlns:p14="http://schemas.microsoft.com/office/powerpoint/2010/main" val="31247214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we looked into the total yards per game over the years, we also saw the numbers </a:t>
            </a:r>
            <a:r>
              <a:rPr lang="en-US" baseline="0" dirty="0"/>
              <a:t>trending up with a strong correlation of 0.76 which is similar</a:t>
            </a:r>
            <a:r>
              <a:rPr lang="en-US" dirty="0"/>
              <a:t> with total</a:t>
            </a:r>
            <a:r>
              <a:rPr lang="en-US" baseline="0" dirty="0"/>
              <a:t> points per game. This metric is a relevant indicator of how well the offense did, so as  a defense, you would want to limit the total yards the offense is able to accumulate. From the data, this again supports our hypothesis.</a:t>
            </a:r>
            <a:endParaRPr lang="en-US" dirty="0"/>
          </a:p>
        </p:txBody>
      </p:sp>
      <p:sp>
        <p:nvSpPr>
          <p:cNvPr id="4" name="Slide Number Placeholder 3"/>
          <p:cNvSpPr>
            <a:spLocks noGrp="1"/>
          </p:cNvSpPr>
          <p:nvPr>
            <p:ph type="sldNum" sz="quarter" idx="10"/>
          </p:nvPr>
        </p:nvSpPr>
        <p:spPr/>
        <p:txBody>
          <a:bodyPr/>
          <a:lstStyle/>
          <a:p>
            <a:fld id="{3253DE1D-5CFD-41B6-ABF9-B2EF48CE65D0}" type="slidenum">
              <a:rPr lang="en-US" smtClean="0"/>
              <a:t>8</a:t>
            </a:fld>
            <a:endParaRPr lang="en-US"/>
          </a:p>
        </p:txBody>
      </p:sp>
    </p:spTree>
    <p:extLst>
      <p:ext uri="{BB962C8B-B14F-4D97-AF65-F5344CB8AC3E}">
        <p14:creationId xmlns:p14="http://schemas.microsoft.com/office/powerpoint/2010/main" val="33016300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American football, a turnovers happen</a:t>
            </a:r>
            <a:r>
              <a:rPr lang="en-US" baseline="0" dirty="0"/>
              <a:t> when the defense takes the ball away from the offense. That is attributed to fumbles, interceptions and turnovers on downs by way of failed 4</a:t>
            </a:r>
            <a:r>
              <a:rPr lang="en-US" baseline="30000" dirty="0"/>
              <a:t>th</a:t>
            </a:r>
            <a:r>
              <a:rPr lang="en-US" baseline="0" dirty="0"/>
              <a:t> down conversions. The number of turnovers is a positive defensive statistic.  We can see the trend of turnovers are decreasing over time and dropping significantly. The correlation shows that this is the strongest evidence so far.</a:t>
            </a:r>
            <a:endParaRPr lang="en-US" dirty="0"/>
          </a:p>
        </p:txBody>
      </p:sp>
      <p:sp>
        <p:nvSpPr>
          <p:cNvPr id="4" name="Slide Number Placeholder 3"/>
          <p:cNvSpPr>
            <a:spLocks noGrp="1"/>
          </p:cNvSpPr>
          <p:nvPr>
            <p:ph type="sldNum" sz="quarter" idx="10"/>
          </p:nvPr>
        </p:nvSpPr>
        <p:spPr/>
        <p:txBody>
          <a:bodyPr/>
          <a:lstStyle/>
          <a:p>
            <a:fld id="{3253DE1D-5CFD-41B6-ABF9-B2EF48CE65D0}" type="slidenum">
              <a:rPr lang="en-US" smtClean="0"/>
              <a:t>9</a:t>
            </a:fld>
            <a:endParaRPr lang="en-US"/>
          </a:p>
        </p:txBody>
      </p:sp>
    </p:spTree>
    <p:extLst>
      <p:ext uri="{BB962C8B-B14F-4D97-AF65-F5344CB8AC3E}">
        <p14:creationId xmlns:p14="http://schemas.microsoft.com/office/powerpoint/2010/main" val="14030800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924FF18-1CE6-459D-A729-98FAD49C67B3}" type="datetimeFigureOut">
              <a:rPr lang="en-US" smtClean="0"/>
              <a:t>8/3/2021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30C406-ED18-4779-ACBD-924002735B06}" type="slidenum">
              <a:rPr lang="en-US" smtClean="0"/>
              <a:t>‹#›</a:t>
            </a:fld>
            <a:endParaRPr lang="en-US"/>
          </a:p>
        </p:txBody>
      </p:sp>
    </p:spTree>
    <p:extLst>
      <p:ext uri="{BB962C8B-B14F-4D97-AF65-F5344CB8AC3E}">
        <p14:creationId xmlns:p14="http://schemas.microsoft.com/office/powerpoint/2010/main" val="4026955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24FF18-1CE6-459D-A729-98FAD49C67B3}" type="datetimeFigureOut">
              <a:rPr lang="en-US" smtClean="0"/>
              <a:t>8/3/2021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30C406-ED18-4779-ACBD-924002735B06}" type="slidenum">
              <a:rPr lang="en-US" smtClean="0"/>
              <a:t>‹#›</a:t>
            </a:fld>
            <a:endParaRPr lang="en-US"/>
          </a:p>
        </p:txBody>
      </p:sp>
    </p:spTree>
    <p:extLst>
      <p:ext uri="{BB962C8B-B14F-4D97-AF65-F5344CB8AC3E}">
        <p14:creationId xmlns:p14="http://schemas.microsoft.com/office/powerpoint/2010/main" val="13338993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24FF18-1CE6-459D-A729-98FAD49C67B3}" type="datetimeFigureOut">
              <a:rPr lang="en-US" smtClean="0"/>
              <a:t>8/3/2021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30C406-ED18-4779-ACBD-924002735B06}" type="slidenum">
              <a:rPr lang="en-US" smtClean="0"/>
              <a:t>‹#›</a:t>
            </a:fld>
            <a:endParaRPr lang="en-US"/>
          </a:p>
        </p:txBody>
      </p:sp>
    </p:spTree>
    <p:extLst>
      <p:ext uri="{BB962C8B-B14F-4D97-AF65-F5344CB8AC3E}">
        <p14:creationId xmlns:p14="http://schemas.microsoft.com/office/powerpoint/2010/main" val="40742424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24FF18-1CE6-459D-A729-98FAD49C67B3}" type="datetimeFigureOut">
              <a:rPr lang="en-US" smtClean="0"/>
              <a:t>8/3/2021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30C406-ED18-4779-ACBD-924002735B06}" type="slidenum">
              <a:rPr lang="en-US" smtClean="0"/>
              <a:t>‹#›</a:t>
            </a:fld>
            <a:endParaRPr lang="en-US"/>
          </a:p>
        </p:txBody>
      </p:sp>
    </p:spTree>
    <p:extLst>
      <p:ext uri="{BB962C8B-B14F-4D97-AF65-F5344CB8AC3E}">
        <p14:creationId xmlns:p14="http://schemas.microsoft.com/office/powerpoint/2010/main" val="5831752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924FF18-1CE6-459D-A729-98FAD49C67B3}" type="datetimeFigureOut">
              <a:rPr lang="en-US" smtClean="0"/>
              <a:t>8/3/2021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30C406-ED18-4779-ACBD-924002735B06}" type="slidenum">
              <a:rPr lang="en-US" smtClean="0"/>
              <a:t>‹#›</a:t>
            </a:fld>
            <a:endParaRPr lang="en-US"/>
          </a:p>
        </p:txBody>
      </p:sp>
    </p:spTree>
    <p:extLst>
      <p:ext uri="{BB962C8B-B14F-4D97-AF65-F5344CB8AC3E}">
        <p14:creationId xmlns:p14="http://schemas.microsoft.com/office/powerpoint/2010/main" val="36556920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924FF18-1CE6-459D-A729-98FAD49C67B3}" type="datetimeFigureOut">
              <a:rPr lang="en-US" smtClean="0"/>
              <a:t>8/3/2021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30C406-ED18-4779-ACBD-924002735B06}" type="slidenum">
              <a:rPr lang="en-US" smtClean="0"/>
              <a:t>‹#›</a:t>
            </a:fld>
            <a:endParaRPr lang="en-US"/>
          </a:p>
        </p:txBody>
      </p:sp>
    </p:spTree>
    <p:extLst>
      <p:ext uri="{BB962C8B-B14F-4D97-AF65-F5344CB8AC3E}">
        <p14:creationId xmlns:p14="http://schemas.microsoft.com/office/powerpoint/2010/main" val="2646446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924FF18-1CE6-459D-A729-98FAD49C67B3}" type="datetimeFigureOut">
              <a:rPr lang="en-US" smtClean="0"/>
              <a:t>8/3/2021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C30C406-ED18-4779-ACBD-924002735B06}" type="slidenum">
              <a:rPr lang="en-US" smtClean="0"/>
              <a:t>‹#›</a:t>
            </a:fld>
            <a:endParaRPr lang="en-US"/>
          </a:p>
        </p:txBody>
      </p:sp>
    </p:spTree>
    <p:extLst>
      <p:ext uri="{BB962C8B-B14F-4D97-AF65-F5344CB8AC3E}">
        <p14:creationId xmlns:p14="http://schemas.microsoft.com/office/powerpoint/2010/main" val="28515407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924FF18-1CE6-459D-A729-98FAD49C67B3}" type="datetimeFigureOut">
              <a:rPr lang="en-US" smtClean="0"/>
              <a:t>8/3/2021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C30C406-ED18-4779-ACBD-924002735B06}" type="slidenum">
              <a:rPr lang="en-US" smtClean="0"/>
              <a:t>‹#›</a:t>
            </a:fld>
            <a:endParaRPr lang="en-US"/>
          </a:p>
        </p:txBody>
      </p:sp>
    </p:spTree>
    <p:extLst>
      <p:ext uri="{BB962C8B-B14F-4D97-AF65-F5344CB8AC3E}">
        <p14:creationId xmlns:p14="http://schemas.microsoft.com/office/powerpoint/2010/main" val="1079910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24FF18-1CE6-459D-A729-98FAD49C67B3}" type="datetimeFigureOut">
              <a:rPr lang="en-US" smtClean="0"/>
              <a:t>8/3/2021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C30C406-ED18-4779-ACBD-924002735B06}" type="slidenum">
              <a:rPr lang="en-US" smtClean="0"/>
              <a:t>‹#›</a:t>
            </a:fld>
            <a:endParaRPr lang="en-US"/>
          </a:p>
        </p:txBody>
      </p:sp>
    </p:spTree>
    <p:extLst>
      <p:ext uri="{BB962C8B-B14F-4D97-AF65-F5344CB8AC3E}">
        <p14:creationId xmlns:p14="http://schemas.microsoft.com/office/powerpoint/2010/main" val="25564510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924FF18-1CE6-459D-A729-98FAD49C67B3}" type="datetimeFigureOut">
              <a:rPr lang="en-US" smtClean="0"/>
              <a:t>8/3/2021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30C406-ED18-4779-ACBD-924002735B06}" type="slidenum">
              <a:rPr lang="en-US" smtClean="0"/>
              <a:t>‹#›</a:t>
            </a:fld>
            <a:endParaRPr lang="en-US"/>
          </a:p>
        </p:txBody>
      </p:sp>
    </p:spTree>
    <p:extLst>
      <p:ext uri="{BB962C8B-B14F-4D97-AF65-F5344CB8AC3E}">
        <p14:creationId xmlns:p14="http://schemas.microsoft.com/office/powerpoint/2010/main" val="11522790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924FF18-1CE6-459D-A729-98FAD49C67B3}" type="datetimeFigureOut">
              <a:rPr lang="en-US" smtClean="0"/>
              <a:t>8/3/2021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30C406-ED18-4779-ACBD-924002735B06}" type="slidenum">
              <a:rPr lang="en-US" smtClean="0"/>
              <a:t>‹#›</a:t>
            </a:fld>
            <a:endParaRPr lang="en-US"/>
          </a:p>
        </p:txBody>
      </p:sp>
    </p:spTree>
    <p:extLst>
      <p:ext uri="{BB962C8B-B14F-4D97-AF65-F5344CB8AC3E}">
        <p14:creationId xmlns:p14="http://schemas.microsoft.com/office/powerpoint/2010/main" val="7721529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24FF18-1CE6-459D-A729-98FAD49C67B3}" type="datetimeFigureOut">
              <a:rPr lang="en-US" smtClean="0"/>
              <a:t>8/3/2021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30C406-ED18-4779-ACBD-924002735B06}" type="slidenum">
              <a:rPr lang="en-US" smtClean="0"/>
              <a:t>‹#›</a:t>
            </a:fld>
            <a:endParaRPr lang="en-US"/>
          </a:p>
        </p:txBody>
      </p:sp>
    </p:spTree>
    <p:extLst>
      <p:ext uri="{BB962C8B-B14F-4D97-AF65-F5344CB8AC3E}">
        <p14:creationId xmlns:p14="http://schemas.microsoft.com/office/powerpoint/2010/main" val="163041688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ctrTitle"/>
          </p:nvPr>
        </p:nvSpPr>
        <p:spPr>
          <a:xfrm>
            <a:off x="1523999" y="761614"/>
            <a:ext cx="9365412" cy="1861637"/>
          </a:xfrm>
        </p:spPr>
        <p:txBody>
          <a:bodyPr>
            <a:normAutofit fontScale="90000"/>
          </a:bodyPr>
          <a:lstStyle/>
          <a:p>
            <a:r>
              <a:rPr lang="en-US" sz="8000" dirty="0"/>
              <a:t>College Football:</a:t>
            </a:r>
            <a:br>
              <a:rPr lang="en-US" sz="8000" dirty="0"/>
            </a:br>
            <a:r>
              <a:rPr lang="en-US" sz="6700" dirty="0"/>
              <a:t>The Decline of Defense</a:t>
            </a:r>
          </a:p>
        </p:txBody>
      </p:sp>
      <p:sp>
        <p:nvSpPr>
          <p:cNvPr id="10" name="Subtitle 9"/>
          <p:cNvSpPr>
            <a:spLocks noGrp="1"/>
          </p:cNvSpPr>
          <p:nvPr>
            <p:ph type="subTitle" idx="1"/>
          </p:nvPr>
        </p:nvSpPr>
        <p:spPr>
          <a:xfrm>
            <a:off x="1614652" y="2623251"/>
            <a:ext cx="9184105" cy="464636"/>
          </a:xfrm>
        </p:spPr>
        <p:txBody>
          <a:bodyPr>
            <a:noAutofit/>
          </a:bodyPr>
          <a:lstStyle/>
          <a:p>
            <a:r>
              <a:rPr lang="en-US" sz="2800" dirty="0"/>
              <a:t>Is college football defense going the way of the dinosaur?</a:t>
            </a:r>
          </a:p>
        </p:txBody>
      </p:sp>
      <p:pic>
        <p:nvPicPr>
          <p:cNvPr id="7" name="Content Placeholder 6"/>
          <p:cNvPicPr>
            <a:picLocks noGrp="1" noChangeAspect="1"/>
          </p:cNvPicPr>
          <p:nvPr>
            <p:ph idx="4294967295"/>
          </p:nvPr>
        </p:nvPicPr>
        <p:blipFill>
          <a:blip r:embed="rId3" cstate="print">
            <a:extLst>
              <a:ext uri="{28A0092B-C50C-407E-A947-70E740481C1C}">
                <a14:useLocalDpi xmlns:a14="http://schemas.microsoft.com/office/drawing/2010/main" val="0"/>
              </a:ext>
            </a:extLst>
          </a:blip>
          <a:stretch>
            <a:fillRect/>
          </a:stretch>
        </p:blipFill>
        <p:spPr>
          <a:xfrm>
            <a:off x="1070853" y="5006224"/>
            <a:ext cx="2112365" cy="1679077"/>
          </a:xfr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15729" y="5006224"/>
            <a:ext cx="2181948" cy="1679077"/>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21127" y="4996308"/>
            <a:ext cx="2061524" cy="1679077"/>
          </a:xfrm>
          <a:prstGeom prst="rect">
            <a:avLst/>
          </a:prstGeom>
        </p:spPr>
      </p:pic>
      <p:sp>
        <p:nvSpPr>
          <p:cNvPr id="11" name="TextBox 10"/>
          <p:cNvSpPr txBox="1"/>
          <p:nvPr/>
        </p:nvSpPr>
        <p:spPr>
          <a:xfrm>
            <a:off x="1301367" y="4610548"/>
            <a:ext cx="1651339" cy="369332"/>
          </a:xfrm>
          <a:prstGeom prst="rect">
            <a:avLst/>
          </a:prstGeom>
          <a:noFill/>
        </p:spPr>
        <p:txBody>
          <a:bodyPr wrap="square" rtlCol="0">
            <a:spAutoFit/>
          </a:bodyPr>
          <a:lstStyle/>
          <a:p>
            <a:pPr algn="ctr"/>
            <a:r>
              <a:rPr lang="en-US" dirty="0"/>
              <a:t>Karina </a:t>
            </a:r>
            <a:r>
              <a:rPr lang="en-US" dirty="0" err="1"/>
              <a:t>Hutula</a:t>
            </a:r>
            <a:endParaRPr lang="en-US" dirty="0"/>
          </a:p>
        </p:txBody>
      </p:sp>
      <p:sp>
        <p:nvSpPr>
          <p:cNvPr id="12" name="TextBox 11"/>
          <p:cNvSpPr txBox="1"/>
          <p:nvPr/>
        </p:nvSpPr>
        <p:spPr>
          <a:xfrm>
            <a:off x="5381034" y="4610548"/>
            <a:ext cx="1651339" cy="369332"/>
          </a:xfrm>
          <a:prstGeom prst="rect">
            <a:avLst/>
          </a:prstGeom>
          <a:noFill/>
        </p:spPr>
        <p:txBody>
          <a:bodyPr wrap="square" rtlCol="0">
            <a:spAutoFit/>
          </a:bodyPr>
          <a:lstStyle/>
          <a:p>
            <a:pPr algn="ctr"/>
            <a:r>
              <a:rPr lang="en-US" dirty="0"/>
              <a:t>Michelle Davis</a:t>
            </a:r>
          </a:p>
        </p:txBody>
      </p:sp>
      <p:sp>
        <p:nvSpPr>
          <p:cNvPr id="13" name="TextBox 12"/>
          <p:cNvSpPr txBox="1"/>
          <p:nvPr/>
        </p:nvSpPr>
        <p:spPr>
          <a:xfrm>
            <a:off x="9326220" y="4574454"/>
            <a:ext cx="1651339" cy="369332"/>
          </a:xfrm>
          <a:prstGeom prst="rect">
            <a:avLst/>
          </a:prstGeom>
          <a:noFill/>
        </p:spPr>
        <p:txBody>
          <a:bodyPr wrap="square" rtlCol="0">
            <a:spAutoFit/>
          </a:bodyPr>
          <a:lstStyle/>
          <a:p>
            <a:pPr algn="ctr"/>
            <a:r>
              <a:rPr lang="en-US" dirty="0"/>
              <a:t>Darryl Connelly</a:t>
            </a:r>
          </a:p>
        </p:txBody>
      </p:sp>
      <p:sp>
        <p:nvSpPr>
          <p:cNvPr id="2" name="TextBox 1">
            <a:extLst>
              <a:ext uri="{FF2B5EF4-FFF2-40B4-BE49-F238E27FC236}">
                <a16:creationId xmlns:a16="http://schemas.microsoft.com/office/drawing/2014/main" id="{7FAF4695-6B7F-4345-B4C7-B65B1F919032}"/>
              </a:ext>
            </a:extLst>
          </p:cNvPr>
          <p:cNvSpPr txBox="1"/>
          <p:nvPr/>
        </p:nvSpPr>
        <p:spPr>
          <a:xfrm>
            <a:off x="3183218" y="3429000"/>
            <a:ext cx="6143002" cy="461665"/>
          </a:xfrm>
          <a:prstGeom prst="rect">
            <a:avLst/>
          </a:prstGeom>
          <a:noFill/>
        </p:spPr>
        <p:txBody>
          <a:bodyPr wrap="square" rtlCol="0">
            <a:spAutoFit/>
          </a:bodyPr>
          <a:lstStyle/>
          <a:p>
            <a:pPr algn="ctr"/>
            <a:r>
              <a:rPr lang="en-US" sz="2400" dirty="0"/>
              <a:t>Team: Deinonychus aka </a:t>
            </a:r>
            <a:r>
              <a:rPr lang="en-US" sz="2400" dirty="0" err="1"/>
              <a:t>TigerGatorNole</a:t>
            </a:r>
            <a:endParaRPr lang="en-US" sz="2400" dirty="0"/>
          </a:p>
        </p:txBody>
      </p:sp>
    </p:spTree>
    <p:extLst>
      <p:ext uri="{BB962C8B-B14F-4D97-AF65-F5344CB8AC3E}">
        <p14:creationId xmlns:p14="http://schemas.microsoft.com/office/powerpoint/2010/main" val="26910264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6000" dirty="0"/>
              <a:t>Get the Offense Off the Field</a:t>
            </a:r>
          </a:p>
        </p:txBody>
      </p:sp>
      <p:pic>
        <p:nvPicPr>
          <p:cNvPr id="6" name="Content Placeholder 5"/>
          <p:cNvPicPr>
            <a:picLocks noGrp="1" noChangeAspect="1"/>
          </p:cNvPicPr>
          <p:nvPr>
            <p:ph idx="1"/>
          </p:nvPr>
        </p:nvPicPr>
        <p:blipFill>
          <a:blip r:embed="rId3"/>
          <a:stretch>
            <a:fillRect/>
          </a:stretch>
        </p:blipFill>
        <p:spPr>
          <a:xfrm>
            <a:off x="838200" y="1690688"/>
            <a:ext cx="10515600" cy="4802187"/>
          </a:xfrm>
          <a:prstGeom prst="rect">
            <a:avLst/>
          </a:prstGeom>
        </p:spPr>
      </p:pic>
      <p:sp>
        <p:nvSpPr>
          <p:cNvPr id="5" name="TextBox 4"/>
          <p:cNvSpPr txBox="1"/>
          <p:nvPr/>
        </p:nvSpPr>
        <p:spPr>
          <a:xfrm>
            <a:off x="6096000" y="5606714"/>
            <a:ext cx="5257800" cy="369332"/>
          </a:xfrm>
          <a:prstGeom prst="rect">
            <a:avLst/>
          </a:prstGeom>
          <a:noFill/>
        </p:spPr>
        <p:txBody>
          <a:bodyPr wrap="square" rtlCol="0">
            <a:spAutoFit/>
          </a:bodyPr>
          <a:lstStyle/>
          <a:p>
            <a:pPr algn="ctr"/>
            <a:r>
              <a:rPr lang="en-US" dirty="0">
                <a:solidFill>
                  <a:srgbClr val="FF0000"/>
                </a:solidFill>
              </a:rPr>
              <a:t>Correlation = 0.57</a:t>
            </a:r>
          </a:p>
        </p:txBody>
      </p:sp>
    </p:spTree>
    <p:extLst>
      <p:ext uri="{BB962C8B-B14F-4D97-AF65-F5344CB8AC3E}">
        <p14:creationId xmlns:p14="http://schemas.microsoft.com/office/powerpoint/2010/main" val="24591783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000" dirty="0"/>
              <a:t>Punts</a:t>
            </a:r>
          </a:p>
        </p:txBody>
      </p:sp>
      <p:pic>
        <p:nvPicPr>
          <p:cNvPr id="6" name="Content Placeholder 5"/>
          <p:cNvPicPr>
            <a:picLocks noGrp="1" noChangeAspect="1"/>
          </p:cNvPicPr>
          <p:nvPr>
            <p:ph idx="1"/>
          </p:nvPr>
        </p:nvPicPr>
        <p:blipFill>
          <a:blip r:embed="rId3"/>
          <a:stretch>
            <a:fillRect/>
          </a:stretch>
        </p:blipFill>
        <p:spPr>
          <a:xfrm>
            <a:off x="838200" y="1690688"/>
            <a:ext cx="10515600" cy="4802187"/>
          </a:xfrm>
          <a:prstGeom prst="rect">
            <a:avLst/>
          </a:prstGeom>
        </p:spPr>
      </p:pic>
      <p:sp>
        <p:nvSpPr>
          <p:cNvPr id="5" name="TextBox 4"/>
          <p:cNvSpPr txBox="1"/>
          <p:nvPr/>
        </p:nvSpPr>
        <p:spPr>
          <a:xfrm>
            <a:off x="6096000" y="5612480"/>
            <a:ext cx="5257800" cy="369332"/>
          </a:xfrm>
          <a:prstGeom prst="rect">
            <a:avLst/>
          </a:prstGeom>
          <a:noFill/>
        </p:spPr>
        <p:txBody>
          <a:bodyPr wrap="square" rtlCol="0">
            <a:spAutoFit/>
          </a:bodyPr>
          <a:lstStyle/>
          <a:p>
            <a:pPr algn="ctr"/>
            <a:r>
              <a:rPr lang="en-US" dirty="0">
                <a:solidFill>
                  <a:srgbClr val="FF0000"/>
                </a:solidFill>
              </a:rPr>
              <a:t>Correlation = 0.64</a:t>
            </a:r>
          </a:p>
        </p:txBody>
      </p:sp>
    </p:spTree>
    <p:extLst>
      <p:ext uri="{BB962C8B-B14F-4D97-AF65-F5344CB8AC3E}">
        <p14:creationId xmlns:p14="http://schemas.microsoft.com/office/powerpoint/2010/main" val="1409099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000" dirty="0"/>
              <a:t>Plays for Loss</a:t>
            </a:r>
          </a:p>
        </p:txBody>
      </p:sp>
      <p:pic>
        <p:nvPicPr>
          <p:cNvPr id="4" name="Content Placeholder 3"/>
          <p:cNvPicPr>
            <a:picLocks noGrp="1" noChangeAspect="1"/>
          </p:cNvPicPr>
          <p:nvPr>
            <p:ph idx="1"/>
          </p:nvPr>
        </p:nvPicPr>
        <p:blipFill>
          <a:blip r:embed="rId3"/>
          <a:stretch>
            <a:fillRect/>
          </a:stretch>
        </p:blipFill>
        <p:spPr>
          <a:xfrm>
            <a:off x="838200" y="1690688"/>
            <a:ext cx="10515600" cy="4802187"/>
          </a:xfrm>
          <a:prstGeom prst="rect">
            <a:avLst/>
          </a:prstGeom>
        </p:spPr>
      </p:pic>
      <p:sp>
        <p:nvSpPr>
          <p:cNvPr id="5" name="TextBox 4"/>
          <p:cNvSpPr txBox="1"/>
          <p:nvPr/>
        </p:nvSpPr>
        <p:spPr>
          <a:xfrm>
            <a:off x="6096000" y="5606717"/>
            <a:ext cx="5257800" cy="369332"/>
          </a:xfrm>
          <a:prstGeom prst="rect">
            <a:avLst/>
          </a:prstGeom>
          <a:noFill/>
        </p:spPr>
        <p:txBody>
          <a:bodyPr wrap="square" rtlCol="0">
            <a:spAutoFit/>
          </a:bodyPr>
          <a:lstStyle/>
          <a:p>
            <a:pPr algn="ctr"/>
            <a:r>
              <a:rPr lang="en-US" dirty="0">
                <a:solidFill>
                  <a:srgbClr val="FF0000"/>
                </a:solidFill>
              </a:rPr>
              <a:t>Correlation = 0.65</a:t>
            </a:r>
          </a:p>
        </p:txBody>
      </p:sp>
    </p:spTree>
    <p:extLst>
      <p:ext uri="{BB962C8B-B14F-4D97-AF65-F5344CB8AC3E}">
        <p14:creationId xmlns:p14="http://schemas.microsoft.com/office/powerpoint/2010/main" val="2217152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000" dirty="0"/>
              <a:t>Are there More Explosive Plays?</a:t>
            </a:r>
          </a:p>
        </p:txBody>
      </p:sp>
      <p:pic>
        <p:nvPicPr>
          <p:cNvPr id="6" name="Content Placeholder 5"/>
          <p:cNvPicPr>
            <a:picLocks noGrp="1" noChangeAspect="1"/>
          </p:cNvPicPr>
          <p:nvPr>
            <p:ph idx="1"/>
          </p:nvPr>
        </p:nvPicPr>
        <p:blipFill>
          <a:blip r:embed="rId3"/>
          <a:stretch>
            <a:fillRect/>
          </a:stretch>
        </p:blipFill>
        <p:spPr>
          <a:xfrm>
            <a:off x="838200" y="1690688"/>
            <a:ext cx="10515600" cy="4802187"/>
          </a:xfrm>
          <a:prstGeom prst="rect">
            <a:avLst/>
          </a:prstGeom>
        </p:spPr>
      </p:pic>
      <p:sp>
        <p:nvSpPr>
          <p:cNvPr id="7" name="TextBox 6"/>
          <p:cNvSpPr txBox="1"/>
          <p:nvPr/>
        </p:nvSpPr>
        <p:spPr>
          <a:xfrm>
            <a:off x="6096000" y="5606715"/>
            <a:ext cx="5257799" cy="369332"/>
          </a:xfrm>
          <a:prstGeom prst="rect">
            <a:avLst/>
          </a:prstGeom>
          <a:noFill/>
        </p:spPr>
        <p:txBody>
          <a:bodyPr wrap="square" rtlCol="0">
            <a:spAutoFit/>
          </a:bodyPr>
          <a:lstStyle/>
          <a:p>
            <a:pPr algn="ctr"/>
            <a:r>
              <a:rPr lang="en-US" dirty="0">
                <a:solidFill>
                  <a:srgbClr val="FF0000"/>
                </a:solidFill>
              </a:rPr>
              <a:t>Correlation = 0.95</a:t>
            </a:r>
          </a:p>
        </p:txBody>
      </p:sp>
    </p:spTree>
    <p:extLst>
      <p:ext uri="{BB962C8B-B14F-4D97-AF65-F5344CB8AC3E}">
        <p14:creationId xmlns:p14="http://schemas.microsoft.com/office/powerpoint/2010/main" val="9957070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000" dirty="0"/>
              <a:t>Total Standard Plays Per Game</a:t>
            </a:r>
          </a:p>
        </p:txBody>
      </p:sp>
      <p:pic>
        <p:nvPicPr>
          <p:cNvPr id="4" name="Content Placeholder 3"/>
          <p:cNvPicPr>
            <a:picLocks noGrp="1" noChangeAspect="1"/>
          </p:cNvPicPr>
          <p:nvPr>
            <p:ph idx="1"/>
          </p:nvPr>
        </p:nvPicPr>
        <p:blipFill>
          <a:blip r:embed="rId3"/>
          <a:stretch>
            <a:fillRect/>
          </a:stretch>
        </p:blipFill>
        <p:spPr>
          <a:xfrm>
            <a:off x="838200" y="1690689"/>
            <a:ext cx="10515600" cy="4802186"/>
          </a:xfrm>
          <a:prstGeom prst="rect">
            <a:avLst/>
          </a:prstGeom>
        </p:spPr>
      </p:pic>
      <p:sp>
        <p:nvSpPr>
          <p:cNvPr id="5" name="TextBox 4"/>
          <p:cNvSpPr txBox="1"/>
          <p:nvPr/>
        </p:nvSpPr>
        <p:spPr>
          <a:xfrm>
            <a:off x="6096000" y="5606716"/>
            <a:ext cx="5257800" cy="369332"/>
          </a:xfrm>
          <a:prstGeom prst="rect">
            <a:avLst/>
          </a:prstGeom>
          <a:noFill/>
        </p:spPr>
        <p:txBody>
          <a:bodyPr wrap="square" rtlCol="0">
            <a:spAutoFit/>
          </a:bodyPr>
          <a:lstStyle/>
          <a:p>
            <a:pPr algn="ctr"/>
            <a:r>
              <a:rPr lang="en-US" dirty="0">
                <a:solidFill>
                  <a:srgbClr val="FF0000"/>
                </a:solidFill>
              </a:rPr>
              <a:t>Correlation = 0.48</a:t>
            </a:r>
          </a:p>
        </p:txBody>
      </p:sp>
    </p:spTree>
    <p:extLst>
      <p:ext uri="{BB962C8B-B14F-4D97-AF65-F5344CB8AC3E}">
        <p14:creationId xmlns:p14="http://schemas.microsoft.com/office/powerpoint/2010/main" val="28267747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000" dirty="0"/>
              <a:t>Defense Wins Championships</a:t>
            </a:r>
          </a:p>
        </p:txBody>
      </p:sp>
      <p:pic>
        <p:nvPicPr>
          <p:cNvPr id="9" name="Content Placeholder 8">
            <a:extLst>
              <a:ext uri="{FF2B5EF4-FFF2-40B4-BE49-F238E27FC236}">
                <a16:creationId xmlns:a16="http://schemas.microsoft.com/office/drawing/2014/main" id="{57C5A078-F117-48AD-95D3-84A9B81ECBF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05262" y="1690688"/>
            <a:ext cx="8037095" cy="4802187"/>
          </a:xfrm>
        </p:spPr>
      </p:pic>
      <p:sp>
        <p:nvSpPr>
          <p:cNvPr id="3" name="Oval 2">
            <a:extLst>
              <a:ext uri="{FF2B5EF4-FFF2-40B4-BE49-F238E27FC236}">
                <a16:creationId xmlns:a16="http://schemas.microsoft.com/office/drawing/2014/main" id="{961424EF-6156-4877-9C70-44BC0AE31906}"/>
              </a:ext>
            </a:extLst>
          </p:cNvPr>
          <p:cNvSpPr/>
          <p:nvPr/>
        </p:nvSpPr>
        <p:spPr>
          <a:xfrm>
            <a:off x="3807726" y="5167312"/>
            <a:ext cx="245659" cy="23201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DA5F23C7-D6A3-4AE0-91B6-91D2F41C42C1}"/>
              </a:ext>
            </a:extLst>
          </p:cNvPr>
          <p:cNvSpPr/>
          <p:nvPr/>
        </p:nvSpPr>
        <p:spPr>
          <a:xfrm>
            <a:off x="5029377" y="5399324"/>
            <a:ext cx="245659" cy="23201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44964CCE-D179-4C8C-A47F-B9DA35152506}"/>
              </a:ext>
            </a:extLst>
          </p:cNvPr>
          <p:cNvSpPr/>
          <p:nvPr/>
        </p:nvSpPr>
        <p:spPr>
          <a:xfrm>
            <a:off x="4615847" y="5269030"/>
            <a:ext cx="245659" cy="23201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1650B397-EC4D-45B3-B9EB-DEE1E3DBD05B}"/>
              </a:ext>
            </a:extLst>
          </p:cNvPr>
          <p:cNvSpPr/>
          <p:nvPr/>
        </p:nvSpPr>
        <p:spPr>
          <a:xfrm>
            <a:off x="6616715" y="5523149"/>
            <a:ext cx="245659" cy="23201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D66985B0-1644-4BC5-B8ED-5E1BE19D76A2}"/>
              </a:ext>
            </a:extLst>
          </p:cNvPr>
          <p:cNvSpPr/>
          <p:nvPr/>
        </p:nvSpPr>
        <p:spPr>
          <a:xfrm>
            <a:off x="9020996" y="5572550"/>
            <a:ext cx="245659" cy="23201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669AD81-6E98-41C0-B3B5-383B7D10AA6A}"/>
              </a:ext>
            </a:extLst>
          </p:cNvPr>
          <p:cNvSpPr/>
          <p:nvPr/>
        </p:nvSpPr>
        <p:spPr>
          <a:xfrm>
            <a:off x="8206706" y="5255467"/>
            <a:ext cx="245659" cy="23201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390FD54A-8B82-45BC-88EB-0ED5ACA74ACD}"/>
              </a:ext>
            </a:extLst>
          </p:cNvPr>
          <p:cNvSpPr/>
          <p:nvPr/>
        </p:nvSpPr>
        <p:spPr>
          <a:xfrm>
            <a:off x="7815018" y="4539515"/>
            <a:ext cx="245659" cy="23201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28D287AE-0F77-41A3-B378-7CA0C01BA00C}"/>
              </a:ext>
            </a:extLst>
          </p:cNvPr>
          <p:cNvSpPr/>
          <p:nvPr/>
        </p:nvSpPr>
        <p:spPr>
          <a:xfrm>
            <a:off x="8620236" y="5161483"/>
            <a:ext cx="245659" cy="23201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054338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000" dirty="0"/>
              <a:t>Conclusion</a:t>
            </a:r>
          </a:p>
        </p:txBody>
      </p:sp>
      <p:sp>
        <p:nvSpPr>
          <p:cNvPr id="4" name="Content Placeholder 3">
            <a:extLst>
              <a:ext uri="{FF2B5EF4-FFF2-40B4-BE49-F238E27FC236}">
                <a16:creationId xmlns:a16="http://schemas.microsoft.com/office/drawing/2014/main" id="{CC4B83CA-A01A-40A4-8810-68F62E974869}"/>
              </a:ext>
            </a:extLst>
          </p:cNvPr>
          <p:cNvSpPr>
            <a:spLocks noGrp="1"/>
          </p:cNvSpPr>
          <p:nvPr>
            <p:ph idx="1"/>
          </p:nvPr>
        </p:nvSpPr>
        <p:spPr>
          <a:xfrm>
            <a:off x="409433" y="1569493"/>
            <a:ext cx="11409527" cy="4923382"/>
          </a:xfrm>
        </p:spPr>
        <p:txBody>
          <a:bodyPr>
            <a:normAutofit lnSpcReduction="10000"/>
          </a:bodyPr>
          <a:lstStyle/>
          <a:p>
            <a:r>
              <a:rPr lang="en-US" dirty="0"/>
              <a:t>The data analyzed in our study strongly supports our hypothesis</a:t>
            </a:r>
          </a:p>
          <a:p>
            <a:pPr lvl="1"/>
            <a:r>
              <a:rPr lang="en-US" dirty="0"/>
              <a:t>Defensive value may be decreasing as the years progress</a:t>
            </a:r>
          </a:p>
          <a:p>
            <a:r>
              <a:rPr lang="en-US" dirty="0"/>
              <a:t>Implications</a:t>
            </a:r>
          </a:p>
          <a:p>
            <a:pPr lvl="1"/>
            <a:r>
              <a:rPr lang="en-US" dirty="0"/>
              <a:t>Assuming no changes are made to the game, we can continue to expect to see a rise in scoring as the seasons go on</a:t>
            </a:r>
          </a:p>
          <a:p>
            <a:pPr lvl="1"/>
            <a:r>
              <a:rPr lang="en-US" dirty="0"/>
              <a:t>The apparent value of defensive players may be harmed by this trend, though a high caliber defense may still be important to having a high achieving team</a:t>
            </a:r>
          </a:p>
          <a:p>
            <a:r>
              <a:rPr lang="en-US" dirty="0"/>
              <a:t>Recommendations</a:t>
            </a:r>
          </a:p>
          <a:p>
            <a:pPr lvl="1"/>
            <a:r>
              <a:rPr lang="en-US" dirty="0"/>
              <a:t>Investigate if the trend of defense has had or will have a negative impact on the game, such as competitiveness or excitement of the game</a:t>
            </a:r>
          </a:p>
          <a:p>
            <a:pPr lvl="1"/>
            <a:r>
              <a:rPr lang="en-US" dirty="0"/>
              <a:t>Investigate how the speed of gameplay has changed over time and its affects on offense and defense</a:t>
            </a:r>
          </a:p>
          <a:p>
            <a:pPr lvl="1"/>
            <a:r>
              <a:rPr lang="en-US" dirty="0"/>
              <a:t>Investigate the relationship between strength of defense and team performance</a:t>
            </a:r>
          </a:p>
          <a:p>
            <a:pPr lvl="1"/>
            <a:endParaRPr lang="en-US" dirty="0"/>
          </a:p>
        </p:txBody>
      </p:sp>
    </p:spTree>
    <p:extLst>
      <p:ext uri="{BB962C8B-B14F-4D97-AF65-F5344CB8AC3E}">
        <p14:creationId xmlns:p14="http://schemas.microsoft.com/office/powerpoint/2010/main" val="13110340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000" dirty="0"/>
              <a:t>Limitations of Dataset</a:t>
            </a:r>
          </a:p>
        </p:txBody>
      </p:sp>
      <p:sp>
        <p:nvSpPr>
          <p:cNvPr id="3" name="Content Placeholder 2"/>
          <p:cNvSpPr>
            <a:spLocks noGrp="1"/>
          </p:cNvSpPr>
          <p:nvPr>
            <p:ph idx="1"/>
          </p:nvPr>
        </p:nvSpPr>
        <p:spPr>
          <a:xfrm>
            <a:off x="838200" y="1825625"/>
            <a:ext cx="10515599" cy="4667250"/>
          </a:xfrm>
        </p:spPr>
        <p:txBody>
          <a:bodyPr>
            <a:normAutofit/>
          </a:bodyPr>
          <a:lstStyle/>
          <a:p>
            <a:r>
              <a:rPr lang="en-US" dirty="0"/>
              <a:t>Prior to 2004, some statistics not available</a:t>
            </a:r>
          </a:p>
          <a:p>
            <a:r>
              <a:rPr lang="en-US" dirty="0"/>
              <a:t>Analysis does not account for rule changes which over time may be a causal factor </a:t>
            </a:r>
          </a:p>
          <a:p>
            <a:r>
              <a:rPr lang="en-US" dirty="0"/>
              <a:t>Did not account for point scored by defense</a:t>
            </a:r>
          </a:p>
          <a:p>
            <a:r>
              <a:rPr lang="en-US" dirty="0"/>
              <a:t>Does not include bowl games and playoffs</a:t>
            </a:r>
          </a:p>
          <a:p>
            <a:r>
              <a:rPr lang="en-US" dirty="0"/>
              <a:t>Did not segment by passing or running plays</a:t>
            </a:r>
          </a:p>
          <a:p>
            <a:r>
              <a:rPr lang="en-US" dirty="0"/>
              <a:t>Did not segment by fumbles for loss or interceptions</a:t>
            </a:r>
          </a:p>
          <a:p>
            <a:r>
              <a:rPr lang="en-US" dirty="0"/>
              <a:t>Explosive plays do not necessarily equate to  1</a:t>
            </a:r>
            <a:r>
              <a:rPr lang="en-US" baseline="30000" dirty="0"/>
              <a:t>st</a:t>
            </a:r>
            <a:r>
              <a:rPr lang="en-US" dirty="0"/>
              <a:t> down conversions</a:t>
            </a:r>
          </a:p>
          <a:p>
            <a:r>
              <a:rPr lang="en-US" dirty="0"/>
              <a:t>Did not segment by teams and/or conferences</a:t>
            </a:r>
          </a:p>
          <a:p>
            <a:endParaRPr lang="en-US" dirty="0"/>
          </a:p>
          <a:p>
            <a:endParaRPr lang="en-US" dirty="0"/>
          </a:p>
        </p:txBody>
      </p:sp>
    </p:spTree>
    <p:extLst>
      <p:ext uri="{BB962C8B-B14F-4D97-AF65-F5344CB8AC3E}">
        <p14:creationId xmlns:p14="http://schemas.microsoft.com/office/powerpoint/2010/main" val="28023432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Content Placeholder 4" descr="Logo&#10;&#10;Description automatically generated">
            <a:extLst>
              <a:ext uri="{FF2B5EF4-FFF2-40B4-BE49-F238E27FC236}">
                <a16:creationId xmlns:a16="http://schemas.microsoft.com/office/drawing/2014/main" id="{F1784573-7018-4248-B905-CB268681F294}"/>
              </a:ext>
            </a:extLst>
          </p:cNvPr>
          <p:cNvPicPr>
            <a:picLocks noGrp="1" noChangeAspect="1"/>
          </p:cNvPicPr>
          <p:nvPr>
            <p:ph idx="1"/>
          </p:nvPr>
        </p:nvPicPr>
        <p:blipFill rotWithShape="1">
          <a:blip r:embed="rId3"/>
          <a:srcRect t="4725" b="5292"/>
          <a:stretch/>
        </p:blipFill>
        <p:spPr>
          <a:xfrm>
            <a:off x="20" y="1282"/>
            <a:ext cx="12191980" cy="6856718"/>
          </a:xfrm>
          <a:prstGeom prst="rect">
            <a:avLst/>
          </a:prstGeom>
        </p:spPr>
      </p:pic>
    </p:spTree>
    <p:extLst>
      <p:ext uri="{BB962C8B-B14F-4D97-AF65-F5344CB8AC3E}">
        <p14:creationId xmlns:p14="http://schemas.microsoft.com/office/powerpoint/2010/main" val="24322671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000" dirty="0"/>
              <a:t>Background</a:t>
            </a:r>
          </a:p>
        </p:txBody>
      </p:sp>
      <p:sp>
        <p:nvSpPr>
          <p:cNvPr id="3" name="Content Placeholder 2"/>
          <p:cNvSpPr>
            <a:spLocks noGrp="1"/>
          </p:cNvSpPr>
          <p:nvPr>
            <p:ph idx="1"/>
          </p:nvPr>
        </p:nvSpPr>
        <p:spPr/>
        <p:txBody>
          <a:bodyPr>
            <a:normAutofit/>
          </a:bodyPr>
          <a:lstStyle/>
          <a:p>
            <a:pPr marL="0" indent="0">
              <a:buNone/>
            </a:pPr>
            <a:r>
              <a:rPr lang="en-US" sz="3600" dirty="0"/>
              <a:t>The NCAA is interested in how college football games are evolving over time to determine if changes are needed to increase its popularity.  The NCAA wants to start by determining the direction of defense in college football and its effect on the game. We have been contracted to analyze the last 17 years of college football data to determine if the value of defense is diminishing.</a:t>
            </a:r>
          </a:p>
        </p:txBody>
      </p:sp>
    </p:spTree>
    <p:extLst>
      <p:ext uri="{BB962C8B-B14F-4D97-AF65-F5344CB8AC3E}">
        <p14:creationId xmlns:p14="http://schemas.microsoft.com/office/powerpoint/2010/main" val="25981849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6000" dirty="0"/>
              <a:t>Research Questions to Answer:</a:t>
            </a:r>
          </a:p>
        </p:txBody>
      </p:sp>
      <p:sp>
        <p:nvSpPr>
          <p:cNvPr id="3" name="Content Placeholder 2"/>
          <p:cNvSpPr>
            <a:spLocks noGrp="1"/>
          </p:cNvSpPr>
          <p:nvPr>
            <p:ph idx="1"/>
          </p:nvPr>
        </p:nvSpPr>
        <p:spPr/>
        <p:txBody>
          <a:bodyPr>
            <a:normAutofit/>
          </a:bodyPr>
          <a:lstStyle/>
          <a:p>
            <a:r>
              <a:rPr lang="en-US" sz="3200" dirty="0"/>
              <a:t>Have average points per game increased over time?</a:t>
            </a:r>
          </a:p>
          <a:p>
            <a:r>
              <a:rPr lang="en-US" sz="3200" dirty="0"/>
              <a:t>Have the total yards per game increased over time?</a:t>
            </a:r>
          </a:p>
          <a:p>
            <a:r>
              <a:rPr lang="en-US" sz="3200" dirty="0"/>
              <a:t>Are there more explosive plays?</a:t>
            </a:r>
          </a:p>
          <a:p>
            <a:r>
              <a:rPr lang="en-US" sz="3200" dirty="0"/>
              <a:t>Has 3</a:t>
            </a:r>
            <a:r>
              <a:rPr lang="en-US" sz="3200" baseline="30000" dirty="0"/>
              <a:t>rd</a:t>
            </a:r>
            <a:r>
              <a:rPr lang="en-US" sz="3200" dirty="0"/>
              <a:t> down efficiency per game increased over time?</a:t>
            </a:r>
          </a:p>
          <a:p>
            <a:r>
              <a:rPr lang="en-US" sz="3200" dirty="0"/>
              <a:t>Have the number of turnovers per game decreased over time?</a:t>
            </a:r>
          </a:p>
          <a:p>
            <a:r>
              <a:rPr lang="en-US" sz="3200" dirty="0"/>
              <a:t>Are there less punts per game?</a:t>
            </a:r>
          </a:p>
          <a:p>
            <a:endParaRPr lang="en-US" dirty="0"/>
          </a:p>
        </p:txBody>
      </p:sp>
    </p:spTree>
    <p:extLst>
      <p:ext uri="{BB962C8B-B14F-4D97-AF65-F5344CB8AC3E}">
        <p14:creationId xmlns:p14="http://schemas.microsoft.com/office/powerpoint/2010/main" val="27505816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6000" dirty="0"/>
              <a:t>Hypothesis</a:t>
            </a:r>
            <a:endParaRPr lang="en-US" dirty="0"/>
          </a:p>
        </p:txBody>
      </p:sp>
      <p:sp>
        <p:nvSpPr>
          <p:cNvPr id="3" name="Content Placeholder 2"/>
          <p:cNvSpPr>
            <a:spLocks noGrp="1"/>
          </p:cNvSpPr>
          <p:nvPr>
            <p:ph idx="1"/>
          </p:nvPr>
        </p:nvSpPr>
        <p:spPr>
          <a:xfrm>
            <a:off x="838200" y="1825625"/>
            <a:ext cx="10515600" cy="1603375"/>
          </a:xfrm>
        </p:spPr>
        <p:txBody>
          <a:bodyPr>
            <a:normAutofit/>
          </a:bodyPr>
          <a:lstStyle/>
          <a:p>
            <a:r>
              <a:rPr lang="en-US" sz="3600" dirty="0"/>
              <a:t>Defensive value may be decreasing as the years progress and may be less important to the success of a team</a:t>
            </a:r>
          </a:p>
        </p:txBody>
      </p:sp>
    </p:spTree>
    <p:extLst>
      <p:ext uri="{BB962C8B-B14F-4D97-AF65-F5344CB8AC3E}">
        <p14:creationId xmlns:p14="http://schemas.microsoft.com/office/powerpoint/2010/main" val="28901958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413487"/>
            <a:ext cx="10515600" cy="1179109"/>
          </a:xfrm>
        </p:spPr>
        <p:txBody>
          <a:bodyPr>
            <a:normAutofit/>
          </a:bodyPr>
          <a:lstStyle/>
          <a:p>
            <a:pPr algn="ctr"/>
            <a:r>
              <a:rPr lang="en-US" sz="6000" dirty="0"/>
              <a:t>Scoring Since 1970</a:t>
            </a:r>
            <a:endParaRPr lang="en-US" sz="3600" dirty="0"/>
          </a:p>
        </p:txBody>
      </p:sp>
      <p:pic>
        <p:nvPicPr>
          <p:cNvPr id="7" name="Content Placeholder 6"/>
          <p:cNvPicPr>
            <a:picLocks noGrp="1" noChangeAspect="1"/>
          </p:cNvPicPr>
          <p:nvPr>
            <p:ph idx="1"/>
          </p:nvPr>
        </p:nvPicPr>
        <p:blipFill>
          <a:blip r:embed="rId3"/>
          <a:stretch>
            <a:fillRect/>
          </a:stretch>
        </p:blipFill>
        <p:spPr>
          <a:xfrm>
            <a:off x="838199" y="1592596"/>
            <a:ext cx="10515600" cy="4851917"/>
          </a:xfrm>
          <a:prstGeom prst="rect">
            <a:avLst/>
          </a:prstGeom>
        </p:spPr>
      </p:pic>
    </p:spTree>
    <p:extLst>
      <p:ext uri="{BB962C8B-B14F-4D97-AF65-F5344CB8AC3E}">
        <p14:creationId xmlns:p14="http://schemas.microsoft.com/office/powerpoint/2010/main" val="24251991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6000" dirty="0"/>
              <a:t>Narrowing the Focus</a:t>
            </a:r>
            <a:endParaRPr lang="en-US" dirty="0"/>
          </a:p>
        </p:txBody>
      </p:sp>
      <p:pic>
        <p:nvPicPr>
          <p:cNvPr id="6" name="Content Placeholder 5"/>
          <p:cNvPicPr>
            <a:picLocks noGrp="1" noChangeAspect="1"/>
          </p:cNvPicPr>
          <p:nvPr>
            <p:ph idx="1"/>
          </p:nvPr>
        </p:nvPicPr>
        <p:blipFill>
          <a:blip r:embed="rId3"/>
          <a:stretch>
            <a:fillRect/>
          </a:stretch>
        </p:blipFill>
        <p:spPr>
          <a:xfrm>
            <a:off x="838200" y="1690687"/>
            <a:ext cx="10515599" cy="4802187"/>
          </a:xfrm>
          <a:prstGeom prst="rect">
            <a:avLst/>
          </a:prstGeom>
        </p:spPr>
      </p:pic>
      <p:sp>
        <p:nvSpPr>
          <p:cNvPr id="5" name="TextBox 4"/>
          <p:cNvSpPr txBox="1"/>
          <p:nvPr/>
        </p:nvSpPr>
        <p:spPr>
          <a:xfrm>
            <a:off x="6096000" y="5606714"/>
            <a:ext cx="5257799" cy="369332"/>
          </a:xfrm>
          <a:prstGeom prst="rect">
            <a:avLst/>
          </a:prstGeom>
          <a:noFill/>
        </p:spPr>
        <p:txBody>
          <a:bodyPr wrap="square" rtlCol="0">
            <a:spAutoFit/>
          </a:bodyPr>
          <a:lstStyle/>
          <a:p>
            <a:pPr algn="ctr"/>
            <a:r>
              <a:rPr lang="en-US" dirty="0">
                <a:solidFill>
                  <a:srgbClr val="FF0000"/>
                </a:solidFill>
              </a:rPr>
              <a:t>Correlation = 0.77</a:t>
            </a:r>
          </a:p>
        </p:txBody>
      </p:sp>
    </p:spTree>
    <p:extLst>
      <p:ext uri="{BB962C8B-B14F-4D97-AF65-F5344CB8AC3E}">
        <p14:creationId xmlns:p14="http://schemas.microsoft.com/office/powerpoint/2010/main" val="7911799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000" dirty="0"/>
              <a:t>Reject the Null Hypothesis</a:t>
            </a:r>
          </a:p>
        </p:txBody>
      </p:sp>
      <p:pic>
        <p:nvPicPr>
          <p:cNvPr id="6" name="Content Placeholder 5"/>
          <p:cNvPicPr>
            <a:picLocks noGrp="1" noChangeAspect="1"/>
          </p:cNvPicPr>
          <p:nvPr>
            <p:ph sz="half" idx="1"/>
          </p:nvPr>
        </p:nvPicPr>
        <p:blipFill>
          <a:blip r:embed="rId3"/>
          <a:stretch>
            <a:fillRect/>
          </a:stretch>
        </p:blipFill>
        <p:spPr>
          <a:xfrm>
            <a:off x="838201" y="1690688"/>
            <a:ext cx="6382561" cy="4802187"/>
          </a:xfrm>
          <a:prstGeom prst="rect">
            <a:avLst/>
          </a:prstGeom>
        </p:spPr>
      </p:pic>
      <p:sp>
        <p:nvSpPr>
          <p:cNvPr id="5" name="Content Placeholder 4"/>
          <p:cNvSpPr>
            <a:spLocks noGrp="1"/>
          </p:cNvSpPr>
          <p:nvPr>
            <p:ph sz="half" idx="2"/>
          </p:nvPr>
        </p:nvSpPr>
        <p:spPr>
          <a:xfrm>
            <a:off x="7220762" y="3518441"/>
            <a:ext cx="4153091" cy="965701"/>
          </a:xfrm>
        </p:spPr>
        <p:txBody>
          <a:bodyPr>
            <a:normAutofit fontScale="77500" lnSpcReduction="20000"/>
          </a:bodyPr>
          <a:lstStyle/>
          <a:p>
            <a:r>
              <a:rPr lang="en-US" dirty="0"/>
              <a:t>2 sample T-test</a:t>
            </a:r>
          </a:p>
          <a:p>
            <a:r>
              <a:rPr lang="en-US" dirty="0"/>
              <a:t>P-value= 6.1526352641952e-07</a:t>
            </a:r>
          </a:p>
        </p:txBody>
      </p:sp>
    </p:spTree>
    <p:extLst>
      <p:ext uri="{BB962C8B-B14F-4D97-AF65-F5344CB8AC3E}">
        <p14:creationId xmlns:p14="http://schemas.microsoft.com/office/powerpoint/2010/main" val="21037713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000" dirty="0"/>
              <a:t>Total Yards Per Game</a:t>
            </a:r>
          </a:p>
        </p:txBody>
      </p:sp>
      <p:pic>
        <p:nvPicPr>
          <p:cNvPr id="8" name="Content Placeholder 7"/>
          <p:cNvPicPr>
            <a:picLocks noGrp="1" noChangeAspect="1"/>
          </p:cNvPicPr>
          <p:nvPr>
            <p:ph idx="1"/>
          </p:nvPr>
        </p:nvPicPr>
        <p:blipFill>
          <a:blip r:embed="rId3"/>
          <a:stretch>
            <a:fillRect/>
          </a:stretch>
        </p:blipFill>
        <p:spPr>
          <a:xfrm>
            <a:off x="838201" y="1690688"/>
            <a:ext cx="10515599" cy="4802187"/>
          </a:xfrm>
          <a:prstGeom prst="rect">
            <a:avLst/>
          </a:prstGeom>
        </p:spPr>
      </p:pic>
      <p:sp>
        <p:nvSpPr>
          <p:cNvPr id="6" name="TextBox 5"/>
          <p:cNvSpPr txBox="1"/>
          <p:nvPr/>
        </p:nvSpPr>
        <p:spPr>
          <a:xfrm>
            <a:off x="6096000" y="5611965"/>
            <a:ext cx="5257799" cy="369332"/>
          </a:xfrm>
          <a:prstGeom prst="rect">
            <a:avLst/>
          </a:prstGeom>
          <a:noFill/>
        </p:spPr>
        <p:txBody>
          <a:bodyPr wrap="square" rtlCol="0">
            <a:spAutoFit/>
          </a:bodyPr>
          <a:lstStyle/>
          <a:p>
            <a:pPr algn="ctr"/>
            <a:r>
              <a:rPr lang="en-US" dirty="0">
                <a:solidFill>
                  <a:srgbClr val="FF0000"/>
                </a:solidFill>
              </a:rPr>
              <a:t>Correlation = 0.76</a:t>
            </a:r>
          </a:p>
        </p:txBody>
      </p:sp>
    </p:spTree>
    <p:extLst>
      <p:ext uri="{BB962C8B-B14F-4D97-AF65-F5344CB8AC3E}">
        <p14:creationId xmlns:p14="http://schemas.microsoft.com/office/powerpoint/2010/main" val="9561302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000" dirty="0"/>
              <a:t>Pick-Six to the House...</a:t>
            </a:r>
          </a:p>
        </p:txBody>
      </p:sp>
      <p:pic>
        <p:nvPicPr>
          <p:cNvPr id="6" name="Content Placeholder 5"/>
          <p:cNvPicPr>
            <a:picLocks noGrp="1" noChangeAspect="1"/>
          </p:cNvPicPr>
          <p:nvPr>
            <p:ph idx="1"/>
          </p:nvPr>
        </p:nvPicPr>
        <p:blipFill>
          <a:blip r:embed="rId3"/>
          <a:stretch>
            <a:fillRect/>
          </a:stretch>
        </p:blipFill>
        <p:spPr>
          <a:xfrm>
            <a:off x="838200" y="1690687"/>
            <a:ext cx="10515600" cy="4802187"/>
          </a:xfrm>
          <a:prstGeom prst="rect">
            <a:avLst/>
          </a:prstGeom>
        </p:spPr>
      </p:pic>
      <p:sp>
        <p:nvSpPr>
          <p:cNvPr id="3" name="TextBox 2"/>
          <p:cNvSpPr txBox="1"/>
          <p:nvPr/>
        </p:nvSpPr>
        <p:spPr>
          <a:xfrm>
            <a:off x="838201" y="5588419"/>
            <a:ext cx="5257799" cy="369332"/>
          </a:xfrm>
          <a:prstGeom prst="rect">
            <a:avLst/>
          </a:prstGeom>
          <a:noFill/>
        </p:spPr>
        <p:txBody>
          <a:bodyPr wrap="square" rtlCol="0">
            <a:spAutoFit/>
          </a:bodyPr>
          <a:lstStyle/>
          <a:p>
            <a:pPr algn="ctr"/>
            <a:r>
              <a:rPr lang="en-US" dirty="0">
                <a:solidFill>
                  <a:srgbClr val="FF0000"/>
                </a:solidFill>
              </a:rPr>
              <a:t>Correlation = -0.98</a:t>
            </a:r>
          </a:p>
        </p:txBody>
      </p:sp>
    </p:spTree>
    <p:extLst>
      <p:ext uri="{BB962C8B-B14F-4D97-AF65-F5344CB8AC3E}">
        <p14:creationId xmlns:p14="http://schemas.microsoft.com/office/powerpoint/2010/main" val="240154096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1085</TotalTime>
  <Words>1959</Words>
  <Application>Microsoft Office PowerPoint</Application>
  <PresentationFormat>Widescreen</PresentationFormat>
  <Paragraphs>147</Paragraphs>
  <Slides>18</Slides>
  <Notes>18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College Football: The Decline of Defense</vt:lpstr>
      <vt:lpstr>Background</vt:lpstr>
      <vt:lpstr>Research Questions to Answer:</vt:lpstr>
      <vt:lpstr>Hypothesis</vt:lpstr>
      <vt:lpstr>Scoring Since 1970</vt:lpstr>
      <vt:lpstr>Narrowing the Focus</vt:lpstr>
      <vt:lpstr>Reject the Null Hypothesis</vt:lpstr>
      <vt:lpstr>Total Yards Per Game</vt:lpstr>
      <vt:lpstr>Pick-Six to the House...</vt:lpstr>
      <vt:lpstr>Get the Offense Off the Field</vt:lpstr>
      <vt:lpstr>Punts</vt:lpstr>
      <vt:lpstr>Plays for Loss</vt:lpstr>
      <vt:lpstr>Are there More Explosive Plays?</vt:lpstr>
      <vt:lpstr>Total Standard Plays Per Game</vt:lpstr>
      <vt:lpstr>Defense Wins Championships</vt:lpstr>
      <vt:lpstr>Conclusion</vt:lpstr>
      <vt:lpstr>Limitations of Dataset</vt:lpstr>
      <vt:lpstr>PowerPoint Presentation</vt:lpstr>
    </vt:vector>
  </TitlesOfParts>
  <Company>International Paper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Michelle Davis</dc:creator>
  <cp:lastModifiedBy>Hutula, Karina</cp:lastModifiedBy>
  <cp:revision>57</cp:revision>
  <dcterms:created xsi:type="dcterms:W3CDTF">2021-07-29T22:31:11Z</dcterms:created>
  <dcterms:modified xsi:type="dcterms:W3CDTF">2021-08-03T19:37:58Z</dcterms:modified>
</cp:coreProperties>
</file>