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c3cbc23e3e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c3cbc23e3e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c3cbc23e3e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c3cbc23e3e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c3dcc3e20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c3dcc3e20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c3dcc3e20d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c3dcc3e20d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c6d3875522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c6d3875522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c6d3875522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c6d3875522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3cbc23e3e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3cbc23e3e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58f0db36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58f0db36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3cbc23e3e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3cbc23e3e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c6d3875522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c6d3875522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c6d3875522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c6d3875522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cd1c2757a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cd1c2757a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c3cbc23e3e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c3cbc23e3e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c3cbc23e3e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c3cbc23e3e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7.png"/><Relationship Id="rId5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Relationship Id="rId4" Type="http://schemas.openxmlformats.org/officeDocument/2006/relationships/image" Target="../media/image6.png"/><Relationship Id="rId5" Type="http://schemas.openxmlformats.org/officeDocument/2006/relationships/image" Target="../media/image2.png"/><Relationship Id="rId6" Type="http://schemas.openxmlformats.org/officeDocument/2006/relationships/image" Target="../media/image9.png"/><Relationship Id="rId7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Relationship Id="rId4" Type="http://schemas.openxmlformats.org/officeDocument/2006/relationships/image" Target="../media/image1.png"/><Relationship Id="rId5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9.png"/><Relationship Id="rId4" Type="http://schemas.openxmlformats.org/officeDocument/2006/relationships/image" Target="../media/image6.png"/><Relationship Id="rId5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01 - Spremenljivke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/>
          <p:nvPr>
            <p:ph type="title"/>
          </p:nvPr>
        </p:nvSpPr>
        <p:spPr>
          <a:xfrm>
            <a:off x="311700" y="437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Znak (char)</a:t>
            </a:r>
            <a:endParaRPr/>
          </a:p>
        </p:txBody>
      </p:sp>
      <p:pic>
        <p:nvPicPr>
          <p:cNvPr id="143" name="Google Shape;14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31350"/>
            <a:ext cx="4257675" cy="62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281238"/>
            <a:ext cx="2752725" cy="58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3183513"/>
            <a:ext cx="3819525" cy="58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Besedilo (string)</a:t>
            </a:r>
            <a:endParaRPr/>
          </a:p>
        </p:txBody>
      </p:sp>
      <p:pic>
        <p:nvPicPr>
          <p:cNvPr id="151" name="Google Shape;15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93150"/>
            <a:ext cx="3914775" cy="67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204500"/>
            <a:ext cx="8312075" cy="52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Izpis spremenljivk</a:t>
            </a:r>
            <a:endParaRPr/>
          </a:p>
        </p:txBody>
      </p:sp>
      <p:pic>
        <p:nvPicPr>
          <p:cNvPr id="158" name="Google Shape;15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325" y="1160500"/>
            <a:ext cx="8839199" cy="1062728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4"/>
          <p:cNvSpPr/>
          <p:nvPr/>
        </p:nvSpPr>
        <p:spPr>
          <a:xfrm>
            <a:off x="229250" y="1588200"/>
            <a:ext cx="8839200" cy="711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4"/>
          <p:cNvSpPr/>
          <p:nvPr/>
        </p:nvSpPr>
        <p:spPr>
          <a:xfrm>
            <a:off x="311700" y="2571750"/>
            <a:ext cx="7196700" cy="867600"/>
          </a:xfrm>
          <a:prstGeom prst="snip1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</a:t>
            </a:r>
            <a:r>
              <a:rPr lang="en">
                <a:solidFill>
                  <a:srgbClr val="FFFFFF"/>
                </a:solidFill>
              </a:rPr>
              <a:t>out = c (programski jezik) + out (ker gre IZ programa) + &lt;&lt; (ker pač more bit)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>
                <a:solidFill>
                  <a:srgbClr val="FFFFFF"/>
                </a:solidFill>
              </a:rPr>
            </a:br>
            <a:r>
              <a:rPr lang="en">
                <a:solidFill>
                  <a:srgbClr val="FFFFFF"/>
                </a:solidFill>
              </a:rPr>
              <a:t>je ukaz za izpisovanje statičnih stvari oz. spremenljivk 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Vnos spremenljivk</a:t>
            </a:r>
            <a:endParaRPr/>
          </a:p>
        </p:txBody>
      </p:sp>
      <p:pic>
        <p:nvPicPr>
          <p:cNvPr id="166" name="Google Shape;16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91275"/>
            <a:ext cx="3143250" cy="1057275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5"/>
          <p:cNvSpPr/>
          <p:nvPr/>
        </p:nvSpPr>
        <p:spPr>
          <a:xfrm>
            <a:off x="311600" y="1726775"/>
            <a:ext cx="31434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5"/>
          <p:cNvSpPr/>
          <p:nvPr/>
        </p:nvSpPr>
        <p:spPr>
          <a:xfrm>
            <a:off x="311700" y="2571750"/>
            <a:ext cx="7196700" cy="867600"/>
          </a:xfrm>
          <a:prstGeom prst="snip1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cin = c (programski jezik) + in (ker gre V program) + &gt;&gt; (ker pač more bit)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>
                <a:solidFill>
                  <a:srgbClr val="FFFFFF"/>
                </a:solidFill>
              </a:rPr>
            </a:br>
            <a:r>
              <a:rPr lang="en">
                <a:solidFill>
                  <a:srgbClr val="FFFFFF"/>
                </a:solidFill>
              </a:rPr>
              <a:t>je ukaz za branje iz tipkovnice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9" name="Google Shape;169;p25"/>
          <p:cNvSpPr/>
          <p:nvPr/>
        </p:nvSpPr>
        <p:spPr>
          <a:xfrm>
            <a:off x="5132925" y="1661575"/>
            <a:ext cx="2952900" cy="741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0000"/>
                </a:solidFill>
              </a:rPr>
              <a:t>Pazi kako so </a:t>
            </a:r>
            <a:r>
              <a:rPr lang="en">
                <a:solidFill>
                  <a:srgbClr val="CC0000"/>
                </a:solidFill>
              </a:rPr>
              <a:t>obrnjene</a:t>
            </a:r>
            <a:r>
              <a:rPr lang="en">
                <a:solidFill>
                  <a:srgbClr val="CC0000"/>
                </a:solidFill>
              </a:rPr>
              <a:t> te puščice!</a:t>
            </a:r>
            <a:endParaRPr>
              <a:solidFill>
                <a:srgbClr val="CC00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Povzetek</a:t>
            </a:r>
            <a:endParaRPr/>
          </a:p>
        </p:txBody>
      </p:sp>
      <p:pic>
        <p:nvPicPr>
          <p:cNvPr id="175" name="Google Shape;17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8200" y="767025"/>
            <a:ext cx="2867025" cy="67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1725" y="1646538"/>
            <a:ext cx="4562475" cy="75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77150" y="2170275"/>
            <a:ext cx="3057525" cy="71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1725" y="2742125"/>
            <a:ext cx="4257675" cy="62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77800" y="3611625"/>
            <a:ext cx="8312075" cy="52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7"/>
          <p:cNvSpPr txBox="1"/>
          <p:nvPr>
            <p:ph type="title"/>
          </p:nvPr>
        </p:nvSpPr>
        <p:spPr>
          <a:xfrm>
            <a:off x="1980450" y="2181750"/>
            <a:ext cx="5183100" cy="78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120"/>
              <a:t>Hvala za pozornost :)</a:t>
            </a:r>
            <a:endParaRPr sz="412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Definicija</a:t>
            </a:r>
            <a:endParaRPr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Spremenljivka je poljubno poimenovan prostor v pomnilniku, ki lahko hrani določeno vrednost.</a:t>
            </a:r>
            <a:endParaRPr sz="2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9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9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Syntax</a:t>
            </a:r>
            <a:endParaRPr/>
          </a:p>
        </p:txBody>
      </p:sp>
      <p:sp>
        <p:nvSpPr>
          <p:cNvPr id="66" name="Google Shape;66;p15"/>
          <p:cNvSpPr txBox="1"/>
          <p:nvPr/>
        </p:nvSpPr>
        <p:spPr>
          <a:xfrm>
            <a:off x="311700" y="1263650"/>
            <a:ext cx="8520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</a:rPr>
              <a:t>t</a:t>
            </a:r>
            <a:r>
              <a:rPr lang="en" sz="2000">
                <a:solidFill>
                  <a:srgbClr val="FFFFFF"/>
                </a:solidFill>
              </a:rPr>
              <a:t>ip_spremenljivke     ime_spremenljivke   =    vrednost_spremenljivke;</a:t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67" name="Google Shape;67;p15"/>
          <p:cNvSpPr txBox="1"/>
          <p:nvPr/>
        </p:nvSpPr>
        <p:spPr>
          <a:xfrm>
            <a:off x="552850" y="1984350"/>
            <a:ext cx="43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int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8" name="Google Shape;68;p15"/>
          <p:cNvSpPr txBox="1"/>
          <p:nvPr/>
        </p:nvSpPr>
        <p:spPr>
          <a:xfrm>
            <a:off x="1346950" y="1889950"/>
            <a:ext cx="65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float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9" name="Google Shape;69;p15"/>
          <p:cNvSpPr txBox="1"/>
          <p:nvPr/>
        </p:nvSpPr>
        <p:spPr>
          <a:xfrm>
            <a:off x="374500" y="3726475"/>
            <a:ext cx="79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double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0" name="Google Shape;70;p15"/>
          <p:cNvSpPr txBox="1"/>
          <p:nvPr/>
        </p:nvSpPr>
        <p:spPr>
          <a:xfrm>
            <a:off x="486825" y="2875925"/>
            <a:ext cx="65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long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1144125" y="2689350"/>
            <a:ext cx="70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short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1060150" y="3171375"/>
            <a:ext cx="70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string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3" name="Google Shape;73;p15"/>
          <p:cNvSpPr txBox="1"/>
          <p:nvPr/>
        </p:nvSpPr>
        <p:spPr>
          <a:xfrm>
            <a:off x="922450" y="2320088"/>
            <a:ext cx="84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boolean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4" name="Google Shape;74;p15"/>
          <p:cNvSpPr txBox="1"/>
          <p:nvPr/>
        </p:nvSpPr>
        <p:spPr>
          <a:xfrm>
            <a:off x="1144125" y="3653400"/>
            <a:ext cx="70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char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5" name="Google Shape;75;p15"/>
          <p:cNvSpPr txBox="1"/>
          <p:nvPr/>
        </p:nvSpPr>
        <p:spPr>
          <a:xfrm>
            <a:off x="2693900" y="2121325"/>
            <a:ext cx="998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stNoge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6" name="Google Shape;76;p15"/>
          <p:cNvSpPr txBox="1"/>
          <p:nvPr/>
        </p:nvSpPr>
        <p:spPr>
          <a:xfrm>
            <a:off x="2693900" y="2826600"/>
            <a:ext cx="162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stanjeNaRacunu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7" name="Google Shape;77;p15"/>
          <p:cNvSpPr txBox="1"/>
          <p:nvPr/>
        </p:nvSpPr>
        <p:spPr>
          <a:xfrm>
            <a:off x="2978950" y="3571575"/>
            <a:ext cx="65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x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8" name="Google Shape;78;p15"/>
          <p:cNvSpPr txBox="1"/>
          <p:nvPr/>
        </p:nvSpPr>
        <p:spPr>
          <a:xfrm>
            <a:off x="3743450" y="2002175"/>
            <a:ext cx="65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v</a:t>
            </a:r>
            <a:r>
              <a:rPr lang="en">
                <a:solidFill>
                  <a:srgbClr val="FFFFFF"/>
                </a:solidFill>
              </a:rPr>
              <a:t>isina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9" name="Google Shape;79;p15"/>
          <p:cNvSpPr txBox="1"/>
          <p:nvPr/>
        </p:nvSpPr>
        <p:spPr>
          <a:xfrm>
            <a:off x="3481200" y="4126675"/>
            <a:ext cx="65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</a:t>
            </a:r>
            <a:r>
              <a:rPr lang="en">
                <a:solidFill>
                  <a:srgbClr val="FFFFFF"/>
                </a:solidFill>
              </a:rPr>
              <a:t>me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0" name="Google Shape;80;p15"/>
          <p:cNvSpPr txBox="1"/>
          <p:nvPr/>
        </p:nvSpPr>
        <p:spPr>
          <a:xfrm>
            <a:off x="2774725" y="4383925"/>
            <a:ext cx="998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</a:t>
            </a:r>
            <a:r>
              <a:rPr lang="en">
                <a:solidFill>
                  <a:srgbClr val="FFFFFF"/>
                </a:solidFill>
              </a:rPr>
              <a:t>tarost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1" name="Google Shape;81;p15"/>
          <p:cNvSpPr txBox="1"/>
          <p:nvPr/>
        </p:nvSpPr>
        <p:spPr>
          <a:xfrm>
            <a:off x="5656200" y="2171550"/>
            <a:ext cx="65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42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2" name="Google Shape;82;p15"/>
          <p:cNvSpPr txBox="1"/>
          <p:nvPr/>
        </p:nvSpPr>
        <p:spPr>
          <a:xfrm>
            <a:off x="6558900" y="2689350"/>
            <a:ext cx="88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123.45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3" name="Google Shape;83;p15"/>
          <p:cNvSpPr txBox="1"/>
          <p:nvPr/>
        </p:nvSpPr>
        <p:spPr>
          <a:xfrm>
            <a:off x="5822800" y="3512675"/>
            <a:ext cx="123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“Zlati hrosc”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4" name="Google Shape;84;p15"/>
          <p:cNvSpPr txBox="1"/>
          <p:nvPr/>
        </p:nvSpPr>
        <p:spPr>
          <a:xfrm>
            <a:off x="5698775" y="2842113"/>
            <a:ext cx="65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true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5" name="Google Shape;85;p15"/>
          <p:cNvSpPr txBox="1"/>
          <p:nvPr/>
        </p:nvSpPr>
        <p:spPr>
          <a:xfrm>
            <a:off x="7341900" y="2002175"/>
            <a:ext cx="65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false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6" name="Google Shape;86;p15"/>
          <p:cNvSpPr txBox="1"/>
          <p:nvPr/>
        </p:nvSpPr>
        <p:spPr>
          <a:xfrm>
            <a:off x="7150800" y="3326263"/>
            <a:ext cx="65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‘K’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Cela števila (int)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2" name="Google Shape;9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675" y="2513350"/>
            <a:ext cx="2867025" cy="67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9675" y="3436788"/>
            <a:ext cx="3676650" cy="57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9675" y="4255475"/>
            <a:ext cx="3524250" cy="447675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6"/>
          <p:cNvSpPr txBox="1"/>
          <p:nvPr/>
        </p:nvSpPr>
        <p:spPr>
          <a:xfrm>
            <a:off x="493625" y="1500600"/>
            <a:ext cx="12342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FFFFFF"/>
                </a:solidFill>
              </a:rPr>
              <a:t>int </a:t>
            </a:r>
            <a:endParaRPr sz="2300">
              <a:solidFill>
                <a:srgbClr val="FFFFFF"/>
              </a:solidFill>
            </a:endParaRPr>
          </a:p>
        </p:txBody>
      </p:sp>
      <p:sp>
        <p:nvSpPr>
          <p:cNvPr id="96" name="Google Shape;96;p16"/>
          <p:cNvSpPr txBox="1"/>
          <p:nvPr/>
        </p:nvSpPr>
        <p:spPr>
          <a:xfrm>
            <a:off x="1884550" y="1498925"/>
            <a:ext cx="3861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FFFFFF"/>
                </a:solidFill>
              </a:rPr>
              <a:t>= </a:t>
            </a:r>
            <a:endParaRPr sz="2300">
              <a:solidFill>
                <a:srgbClr val="FFFFFF"/>
              </a:solidFill>
            </a:endParaRPr>
          </a:p>
        </p:txBody>
      </p:sp>
      <p:sp>
        <p:nvSpPr>
          <p:cNvPr id="97" name="Google Shape;97;p16"/>
          <p:cNvSpPr txBox="1"/>
          <p:nvPr/>
        </p:nvSpPr>
        <p:spPr>
          <a:xfrm>
            <a:off x="1015625" y="1500050"/>
            <a:ext cx="9423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FFFFFF"/>
                </a:solidFill>
              </a:rPr>
              <a:t>visina</a:t>
            </a:r>
            <a:endParaRPr sz="2300">
              <a:solidFill>
                <a:srgbClr val="FFFFFF"/>
              </a:solidFill>
            </a:endParaRPr>
          </a:p>
        </p:txBody>
      </p:sp>
      <p:sp>
        <p:nvSpPr>
          <p:cNvPr id="98" name="Google Shape;98;p16"/>
          <p:cNvSpPr txBox="1"/>
          <p:nvPr/>
        </p:nvSpPr>
        <p:spPr>
          <a:xfrm>
            <a:off x="2270575" y="1498375"/>
            <a:ext cx="5508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FFFFFF"/>
                </a:solidFill>
              </a:rPr>
              <a:t>15</a:t>
            </a:r>
            <a:endParaRPr sz="2300">
              <a:solidFill>
                <a:srgbClr val="FFFFFF"/>
              </a:solidFill>
            </a:endParaRPr>
          </a:p>
        </p:txBody>
      </p:sp>
      <p:sp>
        <p:nvSpPr>
          <p:cNvPr id="99" name="Google Shape;99;p16"/>
          <p:cNvSpPr txBox="1"/>
          <p:nvPr/>
        </p:nvSpPr>
        <p:spPr>
          <a:xfrm>
            <a:off x="2606300" y="1493900"/>
            <a:ext cx="3189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FFFFFF"/>
                </a:solidFill>
              </a:rPr>
              <a:t>;</a:t>
            </a:r>
            <a:endParaRPr sz="23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Naloga:</a:t>
            </a:r>
            <a:endParaRPr/>
          </a:p>
        </p:txBody>
      </p:sp>
      <p:sp>
        <p:nvSpPr>
          <p:cNvPr id="105" name="Google Shape;105;p17"/>
          <p:cNvSpPr txBox="1"/>
          <p:nvPr>
            <p:ph idx="1" type="body"/>
          </p:nvPr>
        </p:nvSpPr>
        <p:spPr>
          <a:xfrm>
            <a:off x="311700" y="1152475"/>
            <a:ext cx="8520600" cy="82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1. </a:t>
            </a:r>
            <a:r>
              <a:rPr lang="en"/>
              <a:t>Naredi enostaven seštevalnik, kjer sta a in b že vnaprej definirana</a:t>
            </a:r>
            <a:endParaRPr/>
          </a:p>
        </p:txBody>
      </p:sp>
      <p:sp>
        <p:nvSpPr>
          <p:cNvPr id="106" name="Google Shape;106;p17"/>
          <p:cNvSpPr txBox="1"/>
          <p:nvPr>
            <p:ph idx="1" type="body"/>
          </p:nvPr>
        </p:nvSpPr>
        <p:spPr>
          <a:xfrm>
            <a:off x="311700" y="1974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2. Nadgradi ga tako, da bo uporabnik vpisal obe števili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8862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Domača naloga:</a:t>
            </a:r>
            <a:endParaRPr/>
          </a:p>
        </p:txBody>
      </p:sp>
      <p:sp>
        <p:nvSpPr>
          <p:cNvPr id="112" name="Google Shape;112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Napiši program, ki bo deloval enako kot program iz prejšne naloga, samo s to razliko, da števili množi namesto sešteva.</a:t>
            </a:r>
            <a:endParaRPr/>
          </a:p>
          <a:p>
            <a:pPr indent="-317500" lvl="1" marL="914400" rtl="0" algn="l">
              <a:spcBef>
                <a:spcPts val="120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Najprej naredi tako, da sta števili že vnaprej definirani</a:t>
            </a:r>
            <a:br>
              <a:rPr lang="en"/>
            </a:b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Popravi program, da sta števili vnešeni s strani uporavnika)</a:t>
            </a:r>
            <a:br>
              <a:rPr lang="en"/>
            </a:br>
            <a:br>
              <a:rPr lang="en"/>
            </a:b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3" name="Google Shape;11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5225" y="3386788"/>
            <a:ext cx="1009650" cy="78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8"/>
          <p:cNvPicPr preferRelativeResize="0"/>
          <p:nvPr/>
        </p:nvPicPr>
        <p:blipFill rotWithShape="1">
          <a:blip r:embed="rId4">
            <a:alphaModFix/>
          </a:blip>
          <a:srcRect b="7542" l="4375" r="3305" t="9935"/>
          <a:stretch/>
        </p:blipFill>
        <p:spPr>
          <a:xfrm>
            <a:off x="6397275" y="3072600"/>
            <a:ext cx="2389125" cy="140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Domača naloga</a:t>
            </a:r>
            <a:endParaRPr/>
          </a:p>
        </p:txBody>
      </p:sp>
      <p:sp>
        <p:nvSpPr>
          <p:cNvPr id="120" name="Google Shape;120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Izpiši prvih 5 večkratnikov vnešenega števila</a:t>
            </a:r>
            <a:endParaRPr/>
          </a:p>
        </p:txBody>
      </p:sp>
      <p:pic>
        <p:nvPicPr>
          <p:cNvPr id="121" name="Google Shape;12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888" y="2571738"/>
            <a:ext cx="1533525" cy="120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Necela števila (float)</a:t>
            </a:r>
            <a:endParaRPr/>
          </a:p>
        </p:txBody>
      </p:sp>
      <p:pic>
        <p:nvPicPr>
          <p:cNvPr id="127" name="Google Shape;12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73775"/>
            <a:ext cx="3067050" cy="60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129900"/>
            <a:ext cx="4562475" cy="75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3138425"/>
            <a:ext cx="3695700" cy="53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Resnično ali neresnično (bool)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5" name="Google Shape;13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19825"/>
            <a:ext cx="3057525" cy="71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336300"/>
            <a:ext cx="3971925" cy="62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3381275"/>
            <a:ext cx="4555575" cy="62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