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25D5A4-53FA-494F-A764-A0B7ED1ABB5B}">
  <a:tblStyle styleId="{9025D5A4-53FA-494F-A764-A0B7ED1ABB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inspiration </a:t>
            </a:r>
            <a:r>
              <a:rPr lang="en"/>
              <a:t>behind</a:t>
            </a:r>
            <a:r>
              <a:rPr lang="en"/>
              <a:t> Device </a:t>
            </a:r>
            <a:r>
              <a:rPr lang="en"/>
              <a:t>Performance</a:t>
            </a:r>
            <a:r>
              <a:rPr lang="en"/>
              <a:t> </a:t>
            </a:r>
            <a:r>
              <a:rPr lang="en"/>
              <a:t>Monitoring</a:t>
            </a:r>
            <a:r>
              <a:rPr lang="en"/>
              <a:t> is </a:t>
            </a:r>
            <a:endParaRPr/>
          </a:p>
          <a:p>
            <a:pPr indent="0" lvl="0" marL="0" rtl="0" algn="l">
              <a:spcBef>
                <a:spcPts val="0"/>
              </a:spcBef>
              <a:spcAft>
                <a:spcPts val="0"/>
              </a:spcAft>
              <a:buNone/>
            </a:pPr>
            <a:r>
              <a:rPr lang="en"/>
              <a:t>I built a dashboard using </a:t>
            </a:r>
            <a:r>
              <a:rPr lang="en">
                <a:solidFill>
                  <a:schemeClr val="dk1"/>
                </a:solidFill>
              </a:rPr>
              <a:t>tableau</a:t>
            </a:r>
            <a:r>
              <a:rPr lang="en"/>
              <a:t> </a:t>
            </a:r>
            <a:r>
              <a:rPr lang="en">
                <a:solidFill>
                  <a:schemeClr val="dk1"/>
                </a:solidFill>
              </a:rPr>
              <a:t>for a </a:t>
            </a:r>
            <a:r>
              <a:rPr lang="en">
                <a:solidFill>
                  <a:schemeClr val="dk1"/>
                </a:solidFill>
              </a:rPr>
              <a:t>utility manufacturing</a:t>
            </a:r>
            <a:r>
              <a:rPr lang="en">
                <a:solidFill>
                  <a:schemeClr val="dk1"/>
                </a:solidFill>
              </a:rPr>
              <a:t> company. S</a:t>
            </a:r>
            <a:r>
              <a:rPr lang="en">
                <a:solidFill>
                  <a:schemeClr val="dk1"/>
                </a:solidFill>
              </a:rPr>
              <a:t>ince the project was very impactful, we, Power Rangers Team - tried to implement it in Appsheet.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1382d70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1382d7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allow the user to see everything from a map at the highest level color coded to warn about outages, network loss, and alerts to data tables from a single meter.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1382d70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1382d70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For demo - the only errors/warnings that should be appearing are the ones related to the non-technical loss and outages we will be simulating.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1382d70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1382d70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really have many features to add on but </a:t>
            </a:r>
            <a:r>
              <a:rPr lang="en">
                <a:solidFill>
                  <a:schemeClr val="dk1"/>
                </a:solidFill>
              </a:rPr>
              <a:t>Due to limited time, this is a high level prototype of a bigger scope project.</a:t>
            </a:r>
            <a:endParaRPr>
              <a:solidFill>
                <a:schemeClr val="dk1"/>
              </a:solidFill>
            </a:endParaRPr>
          </a:p>
          <a:p>
            <a:pPr indent="0" lvl="0" marL="0" rtl="0" algn="l">
              <a:spcBef>
                <a:spcPts val="0"/>
              </a:spcBef>
              <a:spcAft>
                <a:spcPts val="0"/>
              </a:spcAft>
              <a:buNone/>
            </a:pPr>
            <a:r>
              <a:rPr lang="en">
                <a:solidFill>
                  <a:schemeClr val="dk1"/>
                </a:solidFill>
              </a:rPr>
              <a:t>Some of the other innovations we can add are </a:t>
            </a:r>
            <a:endParaRPr>
              <a:solidFill>
                <a:schemeClr val="dk1"/>
              </a:solidFill>
            </a:endParaRPr>
          </a:p>
          <a:p>
            <a:pPr indent="0" lvl="0" marL="0" rtl="0" algn="l">
              <a:spcBef>
                <a:spcPts val="0"/>
              </a:spcBef>
              <a:spcAft>
                <a:spcPts val="0"/>
              </a:spcAft>
              <a:buNone/>
            </a:pPr>
            <a:r>
              <a:rPr lang="en">
                <a:solidFill>
                  <a:schemeClr val="dk1"/>
                </a:solidFill>
              </a:rPr>
              <a:t>Outage and Billing Reports</a:t>
            </a:r>
            <a:r>
              <a:rPr lang="en" sz="1400">
                <a:solidFill>
                  <a:schemeClr val="dk1"/>
                </a:solidFill>
              </a:rPr>
              <a:t>- Not-technical Loss Amount (Power generated due to non-technical loss that not invoiced.</a:t>
            </a:r>
            <a:endParaRPr sz="1400">
              <a:solidFill>
                <a:schemeClr val="dk1"/>
              </a:solidFill>
            </a:endParaRPr>
          </a:p>
          <a:p>
            <a:pPr indent="0" lvl="0" marL="0" rtl="0" algn="l">
              <a:spcBef>
                <a:spcPts val="0"/>
              </a:spcBef>
              <a:spcAft>
                <a:spcPts val="0"/>
              </a:spcAft>
              <a:buNone/>
            </a:pPr>
            <a:r>
              <a:rPr lang="en" sz="1400">
                <a:solidFill>
                  <a:schemeClr val="dk1"/>
                </a:solidFill>
              </a:rPr>
              <a:t>User interactive maps - like when you click on implanted devices, it leads you to connected devices and provide metrices.</a:t>
            </a:r>
            <a:endParaRPr sz="1400">
              <a:solidFill>
                <a:schemeClr val="dk1"/>
              </a:solidFill>
            </a:endParaRPr>
          </a:p>
          <a:p>
            <a:pPr indent="0" lvl="0" marL="0" rtl="0" algn="l">
              <a:spcBef>
                <a:spcPts val="0"/>
              </a:spcBef>
              <a:spcAft>
                <a:spcPts val="0"/>
              </a:spcAft>
              <a:buNone/>
            </a:pPr>
            <a:r>
              <a:rPr lang="en" sz="1400">
                <a:solidFill>
                  <a:schemeClr val="dk1"/>
                </a:solidFill>
              </a:rPr>
              <a:t>solar panels can be used to reduce energy consumption.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can also install automated alert system that sends out email or any notification to the supervisor when one of the devices is down so that they can take an immediate action.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6050" y="1142425"/>
            <a:ext cx="8451900" cy="7926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SzPts val="990"/>
              <a:buNone/>
            </a:pPr>
            <a:r>
              <a:rPr lang="en" sz="3380">
                <a:solidFill>
                  <a:schemeClr val="lt1"/>
                </a:solidFill>
                <a:highlight>
                  <a:srgbClr val="0000FF"/>
                </a:highlight>
              </a:rPr>
              <a:t>Device </a:t>
            </a:r>
            <a:r>
              <a:rPr lang="en" sz="3380">
                <a:solidFill>
                  <a:schemeClr val="lt1"/>
                </a:solidFill>
                <a:highlight>
                  <a:srgbClr val="EF300A"/>
                </a:highlight>
              </a:rPr>
              <a:t>Performance </a:t>
            </a:r>
            <a:r>
              <a:rPr lang="en" sz="3380">
                <a:solidFill>
                  <a:schemeClr val="lt1"/>
                </a:solidFill>
                <a:highlight>
                  <a:srgbClr val="FF9900"/>
                </a:highlight>
              </a:rPr>
              <a:t>Monitoring</a:t>
            </a:r>
            <a:r>
              <a:rPr lang="en" sz="3380">
                <a:solidFill>
                  <a:schemeClr val="lt1"/>
                </a:solidFill>
                <a:highlight>
                  <a:srgbClr val="52AD1E"/>
                </a:highlight>
              </a:rPr>
              <a:t>: Appsheet        </a:t>
            </a:r>
            <a:endParaRPr sz="3380">
              <a:solidFill>
                <a:schemeClr val="lt1"/>
              </a:solidFill>
              <a:highlight>
                <a:srgbClr val="52AD1E"/>
              </a:highlight>
            </a:endParaRPr>
          </a:p>
        </p:txBody>
      </p:sp>
      <p:sp>
        <p:nvSpPr>
          <p:cNvPr id="55" name="Google Shape;55;p13"/>
          <p:cNvSpPr txBox="1"/>
          <p:nvPr>
            <p:ph idx="1" type="subTitle"/>
          </p:nvPr>
        </p:nvSpPr>
        <p:spPr>
          <a:xfrm>
            <a:off x="346050" y="2158375"/>
            <a:ext cx="3166800" cy="21483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80000"/>
              </a:lnSpc>
              <a:spcBef>
                <a:spcPts val="0"/>
              </a:spcBef>
              <a:spcAft>
                <a:spcPts val="0"/>
              </a:spcAft>
              <a:buSzPct val="48684"/>
              <a:buNone/>
            </a:pPr>
            <a:r>
              <a:rPr b="1" lang="en" sz="2090"/>
              <a:t>TEAM - </a:t>
            </a:r>
            <a:r>
              <a:rPr b="1" lang="en" sz="2090"/>
              <a:t>Power Rangers</a:t>
            </a:r>
            <a:endParaRPr b="1" sz="2090"/>
          </a:p>
          <a:p>
            <a:pPr indent="0" lvl="0" marL="0" rtl="0" algn="just">
              <a:lnSpc>
                <a:spcPct val="80000"/>
              </a:lnSpc>
              <a:spcBef>
                <a:spcPts val="0"/>
              </a:spcBef>
              <a:spcAft>
                <a:spcPts val="0"/>
              </a:spcAft>
              <a:buSzPct val="48684"/>
              <a:buNone/>
            </a:pPr>
            <a:r>
              <a:t/>
            </a:r>
            <a:endParaRPr b="1" sz="2090"/>
          </a:p>
          <a:p>
            <a:pPr indent="0" lvl="0" marL="0" rtl="0" algn="just">
              <a:lnSpc>
                <a:spcPct val="120000"/>
              </a:lnSpc>
              <a:spcBef>
                <a:spcPts val="0"/>
              </a:spcBef>
              <a:spcAft>
                <a:spcPts val="0"/>
              </a:spcAft>
              <a:buSzPct val="48684"/>
              <a:buNone/>
            </a:pPr>
            <a:r>
              <a:rPr lang="en" sz="2090"/>
              <a:t>Tim Huynh</a:t>
            </a:r>
            <a:endParaRPr sz="2090"/>
          </a:p>
          <a:p>
            <a:pPr indent="0" lvl="0" marL="0" rtl="0" algn="just">
              <a:lnSpc>
                <a:spcPct val="120000"/>
              </a:lnSpc>
              <a:spcBef>
                <a:spcPts val="0"/>
              </a:spcBef>
              <a:spcAft>
                <a:spcPts val="0"/>
              </a:spcAft>
              <a:buSzPct val="48684"/>
              <a:buNone/>
            </a:pPr>
            <a:r>
              <a:rPr lang="en" sz="2090"/>
              <a:t>Shree Parida</a:t>
            </a:r>
            <a:endParaRPr sz="2090"/>
          </a:p>
          <a:p>
            <a:pPr indent="0" lvl="0" marL="0" rtl="0" algn="just">
              <a:lnSpc>
                <a:spcPct val="120000"/>
              </a:lnSpc>
              <a:spcBef>
                <a:spcPts val="0"/>
              </a:spcBef>
              <a:spcAft>
                <a:spcPts val="0"/>
              </a:spcAft>
              <a:buSzPct val="48684"/>
              <a:buNone/>
            </a:pPr>
            <a:r>
              <a:rPr lang="en" sz="2090"/>
              <a:t>Shweta Parida</a:t>
            </a:r>
            <a:endParaRPr sz="2090"/>
          </a:p>
          <a:p>
            <a:pPr indent="0" lvl="0" marL="0" rtl="0" algn="just">
              <a:lnSpc>
                <a:spcPct val="120000"/>
              </a:lnSpc>
              <a:spcBef>
                <a:spcPts val="0"/>
              </a:spcBef>
              <a:spcAft>
                <a:spcPts val="0"/>
              </a:spcAft>
              <a:buSzPct val="48684"/>
              <a:buNone/>
            </a:pPr>
            <a:r>
              <a:rPr lang="en" sz="2090"/>
              <a:t>Thanussha Vignesh</a:t>
            </a:r>
            <a:endParaRPr sz="2090"/>
          </a:p>
          <a:p>
            <a:pPr indent="0" lvl="0" marL="0" rtl="0" algn="just">
              <a:lnSpc>
                <a:spcPct val="120000"/>
              </a:lnSpc>
              <a:spcBef>
                <a:spcPts val="0"/>
              </a:spcBef>
              <a:spcAft>
                <a:spcPts val="0"/>
              </a:spcAft>
              <a:buSzPct val="48684"/>
              <a:buNone/>
            </a:pPr>
            <a:r>
              <a:rPr lang="en" sz="2090"/>
              <a:t>Lyndell Strickland</a:t>
            </a:r>
            <a:endParaRPr sz="20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97850"/>
            <a:ext cx="8704500" cy="6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36486"/>
              <a:buNone/>
            </a:pPr>
            <a:r>
              <a:rPr b="1" lang="en" sz="2713"/>
              <a:t>Introduction</a:t>
            </a:r>
            <a:r>
              <a:rPr b="1" lang="en" sz="3380"/>
              <a:t>:</a:t>
            </a:r>
            <a:endParaRPr b="1" sz="3380"/>
          </a:p>
        </p:txBody>
      </p:sp>
      <p:sp>
        <p:nvSpPr>
          <p:cNvPr id="61" name="Google Shape;61;p14"/>
          <p:cNvSpPr txBox="1"/>
          <p:nvPr>
            <p:ph type="ctrTitle"/>
          </p:nvPr>
        </p:nvSpPr>
        <p:spPr>
          <a:xfrm>
            <a:off x="183900" y="2963825"/>
            <a:ext cx="7948800" cy="6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44550"/>
              <a:buNone/>
            </a:pPr>
            <a:r>
              <a:t/>
            </a:r>
            <a:endParaRPr sz="2000"/>
          </a:p>
          <a:p>
            <a:pPr indent="0" lvl="0" marL="0" rtl="0" algn="l">
              <a:spcBef>
                <a:spcPts val="0"/>
              </a:spcBef>
              <a:spcAft>
                <a:spcPts val="0"/>
              </a:spcAft>
              <a:buSzPct val="44550"/>
              <a:buNone/>
            </a:pPr>
            <a:r>
              <a:t/>
            </a:r>
            <a:endParaRPr sz="2000"/>
          </a:p>
          <a:p>
            <a:pPr indent="0" lvl="0" marL="0" rtl="0" algn="l">
              <a:spcBef>
                <a:spcPts val="0"/>
              </a:spcBef>
              <a:spcAft>
                <a:spcPts val="0"/>
              </a:spcAft>
              <a:buSzPct val="44550"/>
              <a:buNone/>
            </a:pPr>
            <a:r>
              <a:t/>
            </a:r>
            <a:endParaRPr sz="2000"/>
          </a:p>
        </p:txBody>
      </p:sp>
      <p:sp>
        <p:nvSpPr>
          <p:cNvPr id="62" name="Google Shape;62;p14"/>
          <p:cNvSpPr txBox="1"/>
          <p:nvPr/>
        </p:nvSpPr>
        <p:spPr>
          <a:xfrm>
            <a:off x="0" y="742550"/>
            <a:ext cx="9144000" cy="4279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a:t>Objective</a:t>
            </a:r>
            <a:r>
              <a:rPr lang="en"/>
              <a:t> : Track the status of meters and transformers installed in fields to report- </a:t>
            </a:r>
            <a:r>
              <a:rPr lang="en">
                <a:solidFill>
                  <a:schemeClr val="dk1"/>
                </a:solidFill>
              </a:rPr>
              <a:t>outages, non-technical losses, errors/warnings</a:t>
            </a:r>
            <a:endParaRPr sz="2000">
              <a:solidFill>
                <a:schemeClr val="dk1"/>
              </a:solidFill>
            </a:endParaRPr>
          </a:p>
          <a:p>
            <a:pPr indent="0" lvl="0" marL="0" rtl="0" algn="l">
              <a:spcBef>
                <a:spcPts val="0"/>
              </a:spcBef>
              <a:spcAft>
                <a:spcPts val="0"/>
              </a:spcAft>
              <a:buNone/>
            </a:pPr>
            <a:r>
              <a:rPr b="1" lang="en">
                <a:solidFill>
                  <a:schemeClr val="dk1"/>
                </a:solidFill>
              </a:rPr>
              <a:t>Benefits </a:t>
            </a: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Clr>
                <a:schemeClr val="dk1"/>
              </a:buClr>
              <a:buSzPts val="891"/>
              <a:buFont typeface="Arial"/>
              <a:buNone/>
            </a:pPr>
            <a:r>
              <a:t/>
            </a:r>
            <a:endParaRPr b="1">
              <a:solidFill>
                <a:schemeClr val="dk1"/>
              </a:solidFill>
            </a:endParaRPr>
          </a:p>
          <a:p>
            <a:pPr indent="0" lvl="0" marL="0" rtl="0" algn="l">
              <a:spcBef>
                <a:spcPts val="0"/>
              </a:spcBef>
              <a:spcAft>
                <a:spcPts val="0"/>
              </a:spcAft>
              <a:buClr>
                <a:schemeClr val="dk1"/>
              </a:buClr>
              <a:buSzPts val="891"/>
              <a:buFont typeface="Arial"/>
              <a:buNone/>
            </a:pPr>
            <a:r>
              <a:t/>
            </a:r>
            <a:endParaRPr b="1">
              <a:solidFill>
                <a:schemeClr val="dk1"/>
              </a:solidFill>
            </a:endParaRPr>
          </a:p>
          <a:p>
            <a:pPr indent="0" lvl="0" marL="0" rtl="0" algn="l">
              <a:spcBef>
                <a:spcPts val="0"/>
              </a:spcBef>
              <a:spcAft>
                <a:spcPts val="0"/>
              </a:spcAft>
              <a:buClr>
                <a:schemeClr val="dk1"/>
              </a:buClr>
              <a:buSzPts val="891"/>
              <a:buFont typeface="Arial"/>
              <a:buNone/>
            </a:pPr>
            <a:r>
              <a:t/>
            </a:r>
            <a:endParaRPr b="1">
              <a:solidFill>
                <a:schemeClr val="dk1"/>
              </a:solidFill>
            </a:endParaRPr>
          </a:p>
          <a:p>
            <a:pPr indent="0" lvl="0" marL="0" rtl="0" algn="l">
              <a:spcBef>
                <a:spcPts val="0"/>
              </a:spcBef>
              <a:spcAft>
                <a:spcPts val="0"/>
              </a:spcAft>
              <a:buClr>
                <a:schemeClr val="dk1"/>
              </a:buClr>
              <a:buSzPts val="891"/>
              <a:buFont typeface="Arial"/>
              <a:buNone/>
            </a:pPr>
            <a:r>
              <a:rPr b="1" lang="en">
                <a:solidFill>
                  <a:schemeClr val="dk1"/>
                </a:solidFill>
              </a:rPr>
              <a:t>Target Audience</a:t>
            </a:r>
            <a:r>
              <a:rPr lang="en">
                <a:solidFill>
                  <a:schemeClr val="dk1"/>
                </a:solidFill>
              </a:rPr>
              <a:t> : Utility Companies, Electricians/Technicians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graphicFrame>
        <p:nvGraphicFramePr>
          <p:cNvPr id="63" name="Google Shape;63;p14"/>
          <p:cNvGraphicFramePr/>
          <p:nvPr/>
        </p:nvGraphicFramePr>
        <p:xfrm>
          <a:off x="75263" y="2239400"/>
          <a:ext cx="3000000" cy="3000000"/>
        </p:xfrm>
        <a:graphic>
          <a:graphicData uri="http://schemas.openxmlformats.org/drawingml/2006/table">
            <a:tbl>
              <a:tblPr>
                <a:noFill/>
                <a:tableStyleId>{9025D5A4-53FA-494F-A764-A0B7ED1ABB5B}</a:tableStyleId>
              </a:tblPr>
              <a:tblGrid>
                <a:gridCol w="3350825"/>
                <a:gridCol w="5490225"/>
              </a:tblGrid>
              <a:tr h="100000">
                <a:tc>
                  <a:txBody>
                    <a:bodyPr/>
                    <a:lstStyle/>
                    <a:p>
                      <a:pPr indent="0" lvl="0" marL="0" rtl="0" algn="l">
                        <a:spcBef>
                          <a:spcPts val="0"/>
                        </a:spcBef>
                        <a:spcAft>
                          <a:spcPts val="0"/>
                        </a:spcAft>
                        <a:buClr>
                          <a:schemeClr val="dk1"/>
                        </a:buClr>
                        <a:buSzPts val="1100"/>
                        <a:buFont typeface="Arial"/>
                        <a:buNone/>
                      </a:pPr>
                      <a:r>
                        <a:rPr lang="en">
                          <a:solidFill>
                            <a:schemeClr val="dk1"/>
                          </a:solidFill>
                        </a:rPr>
                        <a:t>Human Error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Reduced</a:t>
                      </a:r>
                      <a:r>
                        <a:rPr b="1" lang="en">
                          <a:solidFill>
                            <a:schemeClr val="dk1"/>
                          </a:solidFill>
                        </a:rPr>
                        <a:t> by </a:t>
                      </a:r>
                      <a:r>
                        <a:rPr b="1" lang="en">
                          <a:solidFill>
                            <a:schemeClr val="dk1"/>
                          </a:solidFill>
                        </a:rPr>
                        <a:t>30%</a:t>
                      </a:r>
                      <a:endParaRPr/>
                    </a:p>
                  </a:txBody>
                  <a:tcPr marT="91425" marB="91425" marR="91425" marL="91425"/>
                </a:tc>
              </a:tr>
              <a:tr h="617925">
                <a:tc>
                  <a:txBody>
                    <a:bodyPr/>
                    <a:lstStyle/>
                    <a:p>
                      <a:pPr indent="0" lvl="0" marL="0" rtl="0" algn="l">
                        <a:spcBef>
                          <a:spcPts val="0"/>
                        </a:spcBef>
                        <a:spcAft>
                          <a:spcPts val="0"/>
                        </a:spcAft>
                        <a:buClr>
                          <a:schemeClr val="dk1"/>
                        </a:buClr>
                        <a:buSzPts val="1100"/>
                        <a:buFont typeface="Arial"/>
                        <a:buNone/>
                      </a:pPr>
                      <a:r>
                        <a:rPr lang="en">
                          <a:solidFill>
                            <a:schemeClr val="dk1"/>
                          </a:solidFill>
                        </a:rPr>
                        <a:t>Energy Consumption</a:t>
                      </a:r>
                      <a:endParaRPr/>
                    </a:p>
                  </a:txBody>
                  <a:tcPr marT="91425" marB="91425" marR="91425" marL="91425"/>
                </a:tc>
                <a:tc>
                  <a:txBody>
                    <a:bodyPr/>
                    <a:lstStyle/>
                    <a:p>
                      <a:pPr indent="0" lvl="0" marL="0" rtl="0" algn="l">
                        <a:spcBef>
                          <a:spcPts val="0"/>
                        </a:spcBef>
                        <a:spcAft>
                          <a:spcPts val="0"/>
                        </a:spcAft>
                        <a:buNone/>
                      </a:pPr>
                      <a:r>
                        <a:rPr b="1" lang="en">
                          <a:solidFill>
                            <a:schemeClr val="dk1"/>
                          </a:solidFill>
                        </a:rPr>
                        <a:t>Reduced by </a:t>
                      </a:r>
                      <a:r>
                        <a:rPr b="1" lang="en">
                          <a:solidFill>
                            <a:schemeClr val="dk1"/>
                          </a:solidFill>
                        </a:rPr>
                        <a:t>10% to 50% per month</a:t>
                      </a:r>
                      <a:endParaRPr>
                        <a:solidFill>
                          <a:schemeClr val="dk1"/>
                        </a:solidFill>
                      </a:endParaRPr>
                    </a:p>
                  </a:txBody>
                  <a:tcPr marT="91425" marB="91425" marR="91425" marL="91425"/>
                </a:tc>
              </a:tr>
              <a:tr h="422950">
                <a:tc>
                  <a:txBody>
                    <a:bodyPr/>
                    <a:lstStyle/>
                    <a:p>
                      <a:pPr indent="0" lvl="0" marL="0" rtl="0" algn="l">
                        <a:spcBef>
                          <a:spcPts val="0"/>
                        </a:spcBef>
                        <a:spcAft>
                          <a:spcPts val="0"/>
                        </a:spcAft>
                        <a:buClr>
                          <a:schemeClr val="dk1"/>
                        </a:buClr>
                        <a:buSzPts val="1100"/>
                        <a:buFont typeface="Arial"/>
                        <a:buNone/>
                      </a:pPr>
                      <a:r>
                        <a:rPr lang="en">
                          <a:solidFill>
                            <a:schemeClr val="dk1"/>
                          </a:solidFill>
                        </a:rPr>
                        <a:t>Productivity/Time Reduction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Up to 40 hours per electrician per year</a:t>
                      </a:r>
                      <a:endParaRPr b="1">
                        <a:solidFill>
                          <a:schemeClr val="dk1"/>
                        </a:solidFill>
                      </a:endParaRPr>
                    </a:p>
                  </a:txBody>
                  <a:tcPr marT="91425" marB="91425" marR="91425" marL="91425"/>
                </a:tc>
              </a:tr>
              <a:tr h="100000">
                <a:tc>
                  <a:txBody>
                    <a:bodyPr/>
                    <a:lstStyle/>
                    <a:p>
                      <a:pPr indent="0" lvl="0" marL="0" rtl="0" algn="l">
                        <a:spcBef>
                          <a:spcPts val="0"/>
                        </a:spcBef>
                        <a:spcAft>
                          <a:spcPts val="0"/>
                        </a:spcAft>
                        <a:buClr>
                          <a:schemeClr val="dk1"/>
                        </a:buClr>
                        <a:buSzPts val="1100"/>
                        <a:buFont typeface="Arial"/>
                        <a:buNone/>
                      </a:pPr>
                      <a:r>
                        <a:rPr lang="en">
                          <a:solidFill>
                            <a:schemeClr val="dk1"/>
                          </a:solidFill>
                        </a:rPr>
                        <a:t>CSAT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Increase at least 1% per year</a:t>
                      </a:r>
                      <a:endParaRPr b="1">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2823325" y="1913100"/>
            <a:ext cx="3102900" cy="840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3380"/>
              <a:t>Let’s </a:t>
            </a:r>
            <a:r>
              <a:rPr b="1" i="1" lang="en" sz="3380">
                <a:solidFill>
                  <a:srgbClr val="0000FF"/>
                </a:solidFill>
              </a:rPr>
              <a:t>D</a:t>
            </a:r>
            <a:r>
              <a:rPr b="1" i="1" lang="en" sz="3380">
                <a:solidFill>
                  <a:srgbClr val="FF0000"/>
                </a:solidFill>
              </a:rPr>
              <a:t>E</a:t>
            </a:r>
            <a:r>
              <a:rPr b="1" i="1" lang="en" sz="3380">
                <a:solidFill>
                  <a:srgbClr val="FF9900"/>
                </a:solidFill>
              </a:rPr>
              <a:t>M</a:t>
            </a:r>
            <a:r>
              <a:rPr b="1" i="1" lang="en" sz="3380">
                <a:solidFill>
                  <a:srgbClr val="00FF00"/>
                </a:solidFill>
              </a:rPr>
              <a:t>O</a:t>
            </a:r>
            <a:r>
              <a:rPr b="1" lang="en" sz="3380"/>
              <a:t> </a:t>
            </a:r>
            <a:r>
              <a:rPr b="1" lang="en" sz="3380"/>
              <a:t>it!</a:t>
            </a:r>
            <a:endParaRPr b="1" sz="33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157950" y="97850"/>
            <a:ext cx="2693400" cy="64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891"/>
              <a:buNone/>
            </a:pPr>
            <a:r>
              <a:rPr b="1" lang="en" sz="2042"/>
              <a:t>Future Scope</a:t>
            </a:r>
            <a:endParaRPr b="1" sz="2042"/>
          </a:p>
        </p:txBody>
      </p:sp>
      <p:sp>
        <p:nvSpPr>
          <p:cNvPr id="74" name="Google Shape;74;p16"/>
          <p:cNvSpPr txBox="1"/>
          <p:nvPr/>
        </p:nvSpPr>
        <p:spPr>
          <a:xfrm>
            <a:off x="157950" y="1174050"/>
            <a:ext cx="8685000" cy="3263100"/>
          </a:xfrm>
          <a:prstGeom prst="rect">
            <a:avLst/>
          </a:prstGeom>
          <a:noFill/>
          <a:ln>
            <a:noFill/>
          </a:ln>
        </p:spPr>
        <p:txBody>
          <a:bodyPr anchorCtr="0" anchor="t" bIns="91425" lIns="91425" spcFirstLastPara="1" rIns="91425" wrap="square" tIns="91425">
            <a:spAutoFit/>
          </a:bodyPr>
          <a:lstStyle/>
          <a:p>
            <a:pPr indent="-355600" lvl="0" marL="457200" rtl="0" algn="l">
              <a:lnSpc>
                <a:spcPct val="100000"/>
              </a:lnSpc>
              <a:spcBef>
                <a:spcPts val="0"/>
              </a:spcBef>
              <a:spcAft>
                <a:spcPts val="0"/>
              </a:spcAft>
              <a:buSzPts val="2000"/>
              <a:buAutoNum type="arabicPeriod"/>
            </a:pPr>
            <a:r>
              <a:rPr lang="en" sz="2000"/>
              <a:t>Outage and Billing reports</a:t>
            </a:r>
            <a:endParaRPr sz="2000"/>
          </a:p>
          <a:p>
            <a:pPr indent="-355600" lvl="0" marL="457200" rtl="0" algn="l">
              <a:lnSpc>
                <a:spcPct val="100000"/>
              </a:lnSpc>
              <a:spcBef>
                <a:spcPts val="0"/>
              </a:spcBef>
              <a:spcAft>
                <a:spcPts val="0"/>
              </a:spcAft>
              <a:buSzPts val="2000"/>
              <a:buAutoNum type="arabicPeriod"/>
            </a:pPr>
            <a:r>
              <a:rPr lang="en" sz="2000"/>
              <a:t>User interactive maps</a:t>
            </a:r>
            <a:endParaRPr sz="2000"/>
          </a:p>
          <a:p>
            <a:pPr indent="0" lvl="0" marL="457200" rtl="0" algn="l">
              <a:lnSpc>
                <a:spcPct val="100000"/>
              </a:lnSpc>
              <a:spcBef>
                <a:spcPts val="0"/>
              </a:spcBef>
              <a:spcAft>
                <a:spcPts val="0"/>
              </a:spcAft>
              <a:buNone/>
            </a:pPr>
            <a:r>
              <a:rPr lang="en" sz="2000">
                <a:solidFill>
                  <a:schemeClr val="dk1"/>
                </a:solidFill>
              </a:rPr>
              <a:t>- When you click on implanted devices, it leads you to connected devices and provide metrics related to it.</a:t>
            </a:r>
            <a:endParaRPr sz="2000">
              <a:solidFill>
                <a:schemeClr val="dk1"/>
              </a:solidFill>
            </a:endParaRPr>
          </a:p>
          <a:p>
            <a:pPr indent="0" lvl="0" marL="457200" rtl="0" algn="l">
              <a:lnSpc>
                <a:spcPct val="100000"/>
              </a:lnSpc>
              <a:spcBef>
                <a:spcPts val="0"/>
              </a:spcBef>
              <a:spcAft>
                <a:spcPts val="0"/>
              </a:spcAft>
              <a:buNone/>
            </a:pPr>
            <a:r>
              <a:rPr lang="en" sz="2000">
                <a:solidFill>
                  <a:schemeClr val="dk1"/>
                </a:solidFill>
              </a:rPr>
              <a:t>- Technicians can go to the exact geo-locations to work on the devices.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3. 	New devices like </a:t>
            </a:r>
            <a:r>
              <a:rPr lang="en" sz="2000">
                <a:solidFill>
                  <a:schemeClr val="dk1"/>
                </a:solidFill>
              </a:rPr>
              <a:t>solar panels to reduce energy consumption</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4. 	Interconnected dynamic charts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5. 	Make the OCR read more data from the meter screen.</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