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7" r:id="rId2"/>
    <p:sldId id="326" r:id="rId3"/>
    <p:sldId id="353" r:id="rId4"/>
    <p:sldId id="334" r:id="rId5"/>
    <p:sldId id="354" r:id="rId6"/>
    <p:sldId id="356" r:id="rId7"/>
    <p:sldId id="357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26"/>
            <p14:sldId id="353"/>
            <p14:sldId id="334"/>
            <p14:sldId id="35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C50"/>
    <a:srgbClr val="FFFFFF"/>
    <a:srgbClr val="E4EAE9"/>
    <a:srgbClr val="010732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5033" autoAdjust="0"/>
  </p:normalViewPr>
  <p:slideViewPr>
    <p:cSldViewPr>
      <p:cViewPr varScale="1">
        <p:scale>
          <a:sx n="113" d="100"/>
          <a:sy n="113" d="100"/>
        </p:scale>
        <p:origin x="907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Задача №1</a:t>
            </a:r>
          </a:p>
          <a:p>
            <a:endParaRPr lang="ru-RU" dirty="0">
              <a:latin typeface="Montserrat" panose="00000500000000000000" pitchFamily="50" charset="-52"/>
            </a:endParaRPr>
          </a:p>
          <a:p>
            <a:r>
              <a:rPr lang="ru-RU" dirty="0">
                <a:latin typeface="Montserrat" panose="00000500000000000000" pitchFamily="50" charset="-52"/>
              </a:rPr>
              <a:t>Интерактивная платформа для реализации инновационных идей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-52"/>
              </a:rPr>
              <a:t>Grands-</a:t>
            </a:r>
            <a:r>
              <a:rPr lang="en-US" dirty="0" err="1">
                <a:latin typeface="Montserrat" panose="00000500000000000000" pitchFamily="50" charset="-52"/>
              </a:rPr>
              <a:t>pères</a:t>
            </a:r>
            <a:r>
              <a:rPr lang="en-US" dirty="0">
                <a:latin typeface="Montserrat" panose="00000500000000000000" pitchFamily="50" charset="-52"/>
              </a:rPr>
              <a:t> </a:t>
            </a:r>
            <a:r>
              <a:rPr lang="en-US" dirty="0" err="1">
                <a:latin typeface="Montserrat" panose="00000500000000000000" pitchFamily="50" charset="-52"/>
              </a:rPr>
              <a:t>puissants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7053"/>
            <a:ext cx="1663952" cy="21992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A454D6-D7FC-321F-9BE4-F7BE7B055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3680600"/>
            <a:ext cx="1601623" cy="575079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E99AC2-9A04-4A84-013E-E53E71834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3680601"/>
            <a:ext cx="2419525" cy="5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36CFDE-715D-49F2-99DD-29A548FE3E2B}"/>
              </a:ext>
            </a:extLst>
          </p:cNvPr>
          <p:cNvSpPr/>
          <p:nvPr/>
        </p:nvSpPr>
        <p:spPr>
          <a:xfrm>
            <a:off x="4839284" y="2864998"/>
            <a:ext cx="1964964" cy="186699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4932039" y="1059582"/>
            <a:ext cx="1780869" cy="1728721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2304894" y="2864998"/>
            <a:ext cx="1964964" cy="186699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2423778" y="1059582"/>
            <a:ext cx="1780869" cy="1728721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>
          <a:xfrm>
            <a:off x="1879865" y="240401"/>
            <a:ext cx="5284423" cy="568920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Grands-</a:t>
            </a:r>
            <a:r>
              <a:rPr lang="en-US" dirty="0" err="1">
                <a:latin typeface="Montserrat" panose="00000500000000000000" pitchFamily="50" charset="-52"/>
              </a:rPr>
              <a:t>pères</a:t>
            </a:r>
            <a:r>
              <a:rPr lang="en-US" dirty="0">
                <a:latin typeface="Montserrat" panose="00000500000000000000" pitchFamily="50" charset="-52"/>
              </a:rPr>
              <a:t> </a:t>
            </a:r>
            <a:r>
              <a:rPr lang="en-US" dirty="0" err="1">
                <a:latin typeface="Montserrat" panose="00000500000000000000" pitchFamily="50" charset="-52"/>
              </a:rPr>
              <a:t>puissants</a:t>
            </a:r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B63E13-5C25-FC72-823F-96959B169C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3626" b="13626"/>
          <a:stretch/>
        </p:blipFill>
        <p:spPr>
          <a:xfrm>
            <a:off x="2555875" y="1181100"/>
            <a:ext cx="1519238" cy="147478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6893AB-EAB5-687C-C286-EBE66D5E1A7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6122" b="6122"/>
          <a:stretch/>
        </p:blipFill>
        <p:spPr>
          <a:xfrm>
            <a:off x="5064125" y="1181100"/>
            <a:ext cx="1519238" cy="1474788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2422662" y="2967235"/>
            <a:ext cx="1781685" cy="41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Хвилон Николай Сергеевич</a:t>
            </a: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2422662" y="3435846"/>
            <a:ext cx="1780868" cy="525841"/>
          </a:xfrm>
        </p:spPr>
        <p:txBody>
          <a:bodyPr>
            <a:normAutofit lnSpcReduction="10000"/>
          </a:bodyPr>
          <a:lstStyle/>
          <a:p>
            <a:r>
              <a:rPr lang="en-US" sz="1050" dirty="0">
                <a:latin typeface="Montserrat" panose="00000500000000000000" pitchFamily="50" charset="-52"/>
              </a:rPr>
              <a:t>Full Stack Developer</a:t>
            </a:r>
          </a:p>
          <a:p>
            <a:r>
              <a:rPr lang="ru-RU" sz="1050" dirty="0">
                <a:latin typeface="Montserrat" panose="00000500000000000000" pitchFamily="50" charset="-52"/>
              </a:rPr>
              <a:t>Генератор идей</a:t>
            </a:r>
          </a:p>
          <a:p>
            <a:r>
              <a:rPr lang="ru-RU" sz="1050" dirty="0">
                <a:latin typeface="Montserrat" panose="00000500000000000000" pitchFamily="50" charset="-52"/>
              </a:rPr>
              <a:t>Менеджер</a:t>
            </a: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4932039" y="2971388"/>
            <a:ext cx="1781953" cy="330631"/>
          </a:xfrm>
        </p:spPr>
        <p:txBody>
          <a:bodyPr>
            <a:noAutofit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Усатый Тимур Вадимович </a:t>
            </a: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2422662" y="4030843"/>
            <a:ext cx="1780868" cy="347762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@khvilon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45"/>
          </p:nvPr>
        </p:nvSpPr>
        <p:spPr>
          <a:xfrm>
            <a:off x="2423479" y="4323180"/>
            <a:ext cx="1780868" cy="347762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+7 926 463 06 62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4932040" y="3453481"/>
            <a:ext cx="1780868" cy="571130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Data Scientist</a:t>
            </a:r>
          </a:p>
          <a:p>
            <a:r>
              <a:rPr lang="ru-RU" dirty="0">
                <a:latin typeface="Montserrat" panose="00000500000000000000" pitchFamily="50" charset="-52"/>
              </a:rPr>
              <a:t>Генератор идей</a:t>
            </a: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4932040" y="4024611"/>
            <a:ext cx="1780868" cy="347762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@x8086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7" name="Текст 136"/>
          <p:cNvSpPr>
            <a:spLocks noGrp="1"/>
          </p:cNvSpPr>
          <p:nvPr>
            <p:ph type="body" sz="quarter" idx="51"/>
          </p:nvPr>
        </p:nvSpPr>
        <p:spPr>
          <a:xfrm>
            <a:off x="4932040" y="4323180"/>
            <a:ext cx="1780868" cy="347762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+7 903 260 0174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27">
            <a:extLst>
              <a:ext uri="{FF2B5EF4-FFF2-40B4-BE49-F238E27FC236}">
                <a16:creationId xmlns:a16="http://schemas.microsoft.com/office/drawing/2014/main" id="{FC3B3378-AEDE-C047-6E3C-834AD75DADD5}"/>
              </a:ext>
            </a:extLst>
          </p:cNvPr>
          <p:cNvSpPr txBox="1">
            <a:spLocks/>
          </p:cNvSpPr>
          <p:nvPr/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E4EAE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Montserrat" panose="00000500000000000000" pitchFamily="50" charset="-52"/>
              </a:rPr>
              <a:t>Выполнение критериев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03F7AE19-977D-DC24-6329-D525BBF8C80C}"/>
              </a:ext>
            </a:extLst>
          </p:cNvPr>
          <p:cNvSpPr txBox="1">
            <a:spLocks/>
          </p:cNvSpPr>
          <p:nvPr/>
        </p:nvSpPr>
        <p:spPr>
          <a:xfrm>
            <a:off x="541060" y="1290414"/>
            <a:ext cx="3166844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400" dirty="0"/>
              <a:t>Подход коллектива к решению задачи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06C9E173-2577-4A20-46DB-A367CDB13196}"/>
              </a:ext>
            </a:extLst>
          </p:cNvPr>
          <p:cNvSpPr txBox="1">
            <a:spLocks/>
          </p:cNvSpPr>
          <p:nvPr/>
        </p:nvSpPr>
        <p:spPr>
          <a:xfrm>
            <a:off x="540399" y="1582523"/>
            <a:ext cx="3166844" cy="870135"/>
          </a:xfrm>
          <a:prstGeom prst="rect">
            <a:avLst/>
          </a:prstGeom>
        </p:spPr>
        <p:txBody>
          <a:bodyPr>
            <a:norm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Покрытие ТЗ поставлено в приоритет. По итогу задача выполнена полностью, включая обязательный и продвинутый функционал.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EF3C75-27DB-7FE5-048E-11F706B001FA}"/>
              </a:ext>
            </a:extLst>
          </p:cNvPr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F1113DB-DEFA-6279-375F-FA8C2BCF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0E502A81-67A2-31CA-AD12-6524B8BA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813B30-B35C-9F0D-2956-7DED4BB8A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20" name="Текст 28">
            <a:extLst>
              <a:ext uri="{FF2B5EF4-FFF2-40B4-BE49-F238E27FC236}">
                <a16:creationId xmlns:a16="http://schemas.microsoft.com/office/drawing/2014/main" id="{6C0EA0A3-883E-2BEB-6BEC-95B4225922A6}"/>
              </a:ext>
            </a:extLst>
          </p:cNvPr>
          <p:cNvSpPr txBox="1">
            <a:spLocks/>
          </p:cNvSpPr>
          <p:nvPr/>
        </p:nvSpPr>
        <p:spPr>
          <a:xfrm>
            <a:off x="4413431" y="1304952"/>
            <a:ext cx="2534172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400" dirty="0"/>
              <a:t>Техническая реализация</a:t>
            </a:r>
          </a:p>
        </p:txBody>
      </p:sp>
      <p:sp>
        <p:nvSpPr>
          <p:cNvPr id="21" name="Текст 29">
            <a:extLst>
              <a:ext uri="{FF2B5EF4-FFF2-40B4-BE49-F238E27FC236}">
                <a16:creationId xmlns:a16="http://schemas.microsoft.com/office/drawing/2014/main" id="{243E666A-C0A9-294B-2738-A1AAB0AF15A4}"/>
              </a:ext>
            </a:extLst>
          </p:cNvPr>
          <p:cNvSpPr txBox="1">
            <a:spLocks/>
          </p:cNvSpPr>
          <p:nvPr/>
        </p:nvSpPr>
        <p:spPr>
          <a:xfrm>
            <a:off x="4413430" y="1563638"/>
            <a:ext cx="4191018" cy="1351780"/>
          </a:xfrm>
          <a:prstGeom prst="rect">
            <a:avLst/>
          </a:prstGeom>
        </p:spPr>
        <p:txBody>
          <a:bodyPr>
            <a:no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Взят современный открытый </a:t>
            </a:r>
            <a:r>
              <a:rPr lang="ru-RU" sz="900" dirty="0" err="1">
                <a:latin typeface="Montserrat" panose="00000500000000000000" pitchFamily="50" charset="-52"/>
              </a:rPr>
              <a:t>стэк</a:t>
            </a:r>
            <a:r>
              <a:rPr lang="ru-RU" sz="900" dirty="0">
                <a:latin typeface="Montserrat" panose="00000500000000000000" pitchFamily="50" charset="-52"/>
              </a:rPr>
              <a:t>, обеспечивающий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Доступных специалистов на рынке для развития задачи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Расширяемость и масштабируемость решения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Интерес к проекту со стороны перспективных разработчиков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Эффективность работы системы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Независимость от геополитических обстоятельств</a:t>
            </a:r>
          </a:p>
        </p:txBody>
      </p:sp>
      <p:sp>
        <p:nvSpPr>
          <p:cNvPr id="22" name="Текст 28">
            <a:extLst>
              <a:ext uri="{FF2B5EF4-FFF2-40B4-BE49-F238E27FC236}">
                <a16:creationId xmlns:a16="http://schemas.microsoft.com/office/drawing/2014/main" id="{CF531E2B-E782-91A1-B0C7-6B3205C34544}"/>
              </a:ext>
            </a:extLst>
          </p:cNvPr>
          <p:cNvSpPr txBox="1">
            <a:spLocks/>
          </p:cNvSpPr>
          <p:nvPr/>
        </p:nvSpPr>
        <p:spPr>
          <a:xfrm>
            <a:off x="574920" y="3034039"/>
            <a:ext cx="3166844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200" dirty="0"/>
              <a:t>Соответствие решения поставленной задаче</a:t>
            </a:r>
            <a:endParaRPr lang="ru-RU" sz="1100" dirty="0"/>
          </a:p>
        </p:txBody>
      </p:sp>
      <p:sp>
        <p:nvSpPr>
          <p:cNvPr id="24" name="Текст 29">
            <a:extLst>
              <a:ext uri="{FF2B5EF4-FFF2-40B4-BE49-F238E27FC236}">
                <a16:creationId xmlns:a16="http://schemas.microsoft.com/office/drawing/2014/main" id="{0467BF69-B1C4-C164-BA5A-8C16328F4B4E}"/>
              </a:ext>
            </a:extLst>
          </p:cNvPr>
          <p:cNvSpPr txBox="1">
            <a:spLocks/>
          </p:cNvSpPr>
          <p:nvPr/>
        </p:nvSpPr>
        <p:spPr>
          <a:xfrm>
            <a:off x="575649" y="3285791"/>
            <a:ext cx="3096344" cy="870135"/>
          </a:xfrm>
          <a:prstGeom prst="rect">
            <a:avLst/>
          </a:prstGeom>
        </p:spPr>
        <p:txBody>
          <a:bodyPr>
            <a:no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Помимо формального выполнения ТЗ, решение продумано с точки зрения 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Пользовательской логики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Структуры данных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Пользовательских интерфейсов</a:t>
            </a:r>
          </a:p>
          <a:p>
            <a:r>
              <a:rPr lang="ru-RU" sz="900" dirty="0">
                <a:latin typeface="Montserrat" panose="00000500000000000000" pitchFamily="50" charset="-52"/>
              </a:rPr>
              <a:t>с учетом задач, описываемых в ТЗ и устно заказчиком.</a:t>
            </a:r>
          </a:p>
        </p:txBody>
      </p:sp>
      <p:sp>
        <p:nvSpPr>
          <p:cNvPr id="25" name="Текст 28">
            <a:extLst>
              <a:ext uri="{FF2B5EF4-FFF2-40B4-BE49-F238E27FC236}">
                <a16:creationId xmlns:a16="http://schemas.microsoft.com/office/drawing/2014/main" id="{3CD99BCD-22EF-0E34-DB02-9FFB03239E79}"/>
              </a:ext>
            </a:extLst>
          </p:cNvPr>
          <p:cNvSpPr txBox="1">
            <a:spLocks/>
          </p:cNvSpPr>
          <p:nvPr/>
        </p:nvSpPr>
        <p:spPr>
          <a:xfrm>
            <a:off x="4355976" y="3034039"/>
            <a:ext cx="4400256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200" dirty="0"/>
              <a:t>Эффективность</a:t>
            </a:r>
            <a:r>
              <a:rPr lang="ru-RU" sz="1400" dirty="0"/>
              <a:t> решения в рамках поставленной задачи</a:t>
            </a:r>
            <a:endParaRPr lang="ru-RU" sz="1100" dirty="0"/>
          </a:p>
        </p:txBody>
      </p:sp>
      <p:sp>
        <p:nvSpPr>
          <p:cNvPr id="26" name="Текст 29">
            <a:extLst>
              <a:ext uri="{FF2B5EF4-FFF2-40B4-BE49-F238E27FC236}">
                <a16:creationId xmlns:a16="http://schemas.microsoft.com/office/drawing/2014/main" id="{41E24B04-63B2-0D2E-BB99-0D507BC7CDA7}"/>
              </a:ext>
            </a:extLst>
          </p:cNvPr>
          <p:cNvSpPr txBox="1">
            <a:spLocks/>
          </p:cNvSpPr>
          <p:nvPr/>
        </p:nvSpPr>
        <p:spPr>
          <a:xfrm>
            <a:off x="4356704" y="3285791"/>
            <a:ext cx="4211647" cy="870135"/>
          </a:xfrm>
          <a:prstGeom prst="rect">
            <a:avLst/>
          </a:prstGeom>
        </p:spPr>
        <p:txBody>
          <a:bodyPr>
            <a:no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Основные задачи и функции для максимальной эффективности работы системы дополнены выверенными решениями, в том числе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Двустороннее соглашение участия в команде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«Избранное» для быстрой навигации по заинтересовавшим задачам и пользователям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ru-RU" sz="900" dirty="0">
                <a:latin typeface="Montserrat" panose="00000500000000000000" pitchFamily="50" charset="-52"/>
              </a:rPr>
              <a:t>Облегченный математический подход для работы автоматизации на время накопления реальных данных для </a:t>
            </a:r>
            <a:r>
              <a:rPr lang="en-US" sz="900" dirty="0">
                <a:latin typeface="Montserrat" panose="00000500000000000000" pitchFamily="50" charset="-52"/>
              </a:rPr>
              <a:t>ML</a:t>
            </a:r>
            <a:r>
              <a:rPr lang="ru-RU" sz="900" dirty="0">
                <a:latin typeface="Montserrat" panose="00000500000000000000" pitchFamily="50" charset="-52"/>
              </a:rPr>
              <a:t> и отладки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4163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Общее описание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259937" y="1297950"/>
            <a:ext cx="2880320" cy="350838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latin typeface="Montserrat" panose="00000500000000000000" pitchFamily="50" charset="-52"/>
              </a:rPr>
              <a:t>Галилей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574920" y="1792696"/>
            <a:ext cx="2880321" cy="3047347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Платформа названа в честь известного новатора.</a:t>
            </a:r>
            <a:br>
              <a:rPr lang="ru-RU" dirty="0">
                <a:latin typeface="Montserrat" panose="00000500000000000000" pitchFamily="50" charset="-52"/>
              </a:rPr>
            </a:br>
            <a:br>
              <a:rPr lang="ru-RU" dirty="0">
                <a:latin typeface="Montserrat" panose="00000500000000000000" pitchFamily="50" charset="-52"/>
              </a:rPr>
            </a:br>
            <a:r>
              <a:rPr lang="ru-RU" dirty="0">
                <a:latin typeface="Montserrat" panose="00000500000000000000" pitchFamily="50" charset="-52"/>
              </a:rPr>
              <a:t>Администраторов заводят через интерфейс другие администраторы.</a:t>
            </a:r>
            <a:br>
              <a:rPr lang="ru-RU" dirty="0">
                <a:latin typeface="Montserrat" panose="00000500000000000000" pitchFamily="50" charset="-52"/>
              </a:rPr>
            </a:br>
            <a:br>
              <a:rPr lang="ru-RU" dirty="0">
                <a:latin typeface="Montserrat" panose="00000500000000000000" pitchFamily="50" charset="-52"/>
              </a:rPr>
            </a:br>
            <a:r>
              <a:rPr lang="ru-RU" dirty="0">
                <a:latin typeface="Montserrat" panose="00000500000000000000" pitchFamily="50" charset="-52"/>
              </a:rPr>
              <a:t>Пользователи свободно регистрируются. В целях улучшения воронки, обязательные поля регистрации сведены к минимуму. Далее необходимое можно заполнить внутри системы.</a:t>
            </a:r>
          </a:p>
          <a:p>
            <a:endParaRPr lang="ru-RU" dirty="0">
              <a:latin typeface="Montserrat" panose="00000500000000000000" pitchFamily="50" charset="-52"/>
            </a:endParaRPr>
          </a:p>
          <a:p>
            <a:r>
              <a:rPr lang="ru-RU" dirty="0">
                <a:latin typeface="Montserrat" panose="00000500000000000000" pitchFamily="50" charset="-52"/>
              </a:rPr>
              <a:t>В правом верхнем </a:t>
            </a:r>
            <a:r>
              <a:rPr lang="ru-RU" dirty="0" err="1">
                <a:latin typeface="Montserrat" panose="00000500000000000000" pitchFamily="50" charset="-52"/>
              </a:rPr>
              <a:t>углупо</a:t>
            </a:r>
            <a:r>
              <a:rPr lang="ru-RU" dirty="0">
                <a:latin typeface="Montserrat" panose="00000500000000000000" pitchFamily="50" charset="-52"/>
              </a:rPr>
              <a:t> щелчку на </a:t>
            </a:r>
            <a:r>
              <a:rPr lang="ru-RU" dirty="0" err="1">
                <a:latin typeface="Montserrat" panose="00000500000000000000" pitchFamily="50" charset="-52"/>
              </a:rPr>
              <a:t>аватарке</a:t>
            </a:r>
            <a:r>
              <a:rPr lang="ru-RU" dirty="0">
                <a:latin typeface="Montserrat" panose="00000500000000000000" pitchFamily="50" charset="-52"/>
              </a:rPr>
              <a:t> базовые настройки, позволяющие менять цветовую схему и поведение главного меню.</a:t>
            </a:r>
            <a:br>
              <a:rPr lang="ru-RU" dirty="0">
                <a:latin typeface="Montserrat" panose="00000500000000000000" pitchFamily="50" charset="-52"/>
              </a:rPr>
            </a:br>
            <a:br>
              <a:rPr lang="ru-RU" dirty="0">
                <a:latin typeface="Montserrat" panose="00000500000000000000" pitchFamily="50" charset="-52"/>
              </a:rPr>
            </a:br>
            <a:r>
              <a:rPr lang="ru-RU" dirty="0">
                <a:latin typeface="Montserrat" panose="00000500000000000000" pitchFamily="50" charset="-52"/>
              </a:rPr>
              <a:t>Основные первые разделы главного меню предназначены для пользователей. Ниже – настройки для администраторов.</a:t>
            </a:r>
            <a:br>
              <a:rPr lang="ru-RU" dirty="0">
                <a:latin typeface="Montserrat" panose="00000500000000000000" pitchFamily="50" charset="-52"/>
              </a:rPr>
            </a:br>
            <a:br>
              <a:rPr lang="ru-RU" dirty="0">
                <a:latin typeface="Montserrat" panose="00000500000000000000" pitchFamily="50" charset="-52"/>
              </a:rPr>
            </a:b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BE66ED-593D-4F6E-583B-68D284829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563" y="1887155"/>
            <a:ext cx="3321821" cy="19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319674F-5C60-343C-C0D5-3167A79FFB9E}"/>
              </a:ext>
            </a:extLst>
          </p:cNvPr>
          <p:cNvSpPr/>
          <p:nvPr/>
        </p:nvSpPr>
        <p:spPr>
          <a:xfrm>
            <a:off x="3874257" y="3677685"/>
            <a:ext cx="1138364" cy="79208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27">
            <a:extLst>
              <a:ext uri="{FF2B5EF4-FFF2-40B4-BE49-F238E27FC236}">
                <a16:creationId xmlns:a16="http://schemas.microsoft.com/office/drawing/2014/main" id="{FC3B3378-AEDE-C047-6E3C-834AD75DADD5}"/>
              </a:ext>
            </a:extLst>
          </p:cNvPr>
          <p:cNvSpPr txBox="1">
            <a:spLocks/>
          </p:cNvSpPr>
          <p:nvPr/>
        </p:nvSpPr>
        <p:spPr>
          <a:xfrm>
            <a:off x="1907704" y="247546"/>
            <a:ext cx="5184576" cy="7849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E4EAE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Montserrat" panose="00000500000000000000" pitchFamily="50" charset="-52"/>
              </a:rPr>
              <a:t>Техническая реализация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03F7AE19-977D-DC24-6329-D525BBF8C80C}"/>
              </a:ext>
            </a:extLst>
          </p:cNvPr>
          <p:cNvSpPr txBox="1">
            <a:spLocks/>
          </p:cNvSpPr>
          <p:nvPr/>
        </p:nvSpPr>
        <p:spPr>
          <a:xfrm>
            <a:off x="1168187" y="3245635"/>
            <a:ext cx="1073576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400" dirty="0"/>
              <a:t>Front-end</a:t>
            </a:r>
            <a:endParaRPr lang="ru-RU" sz="14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EF3C75-27DB-7FE5-048E-11F706B001FA}"/>
              </a:ext>
            </a:extLst>
          </p:cNvPr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F1113DB-DEFA-6279-375F-FA8C2BCF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0E502A81-67A2-31CA-AD12-6524B8BA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813B30-B35C-9F0D-2956-7DED4BB8A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83837-7F05-3986-E5F5-863E6520D9AC}"/>
              </a:ext>
            </a:extLst>
          </p:cNvPr>
          <p:cNvSpPr txBox="1"/>
          <p:nvPr/>
        </p:nvSpPr>
        <p:spPr>
          <a:xfrm>
            <a:off x="1258294" y="3751848"/>
            <a:ext cx="89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VueJS</a:t>
            </a:r>
            <a:r>
              <a:rPr lang="en-US" dirty="0">
                <a:solidFill>
                  <a:srgbClr val="FFFFFF"/>
                </a:solidFill>
              </a:rPr>
              <a:t> 3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1B65A655-16B5-CFD5-6591-8702A37D6EC6}"/>
              </a:ext>
            </a:extLst>
          </p:cNvPr>
          <p:cNvSpPr txBox="1">
            <a:spLocks/>
          </p:cNvSpPr>
          <p:nvPr/>
        </p:nvSpPr>
        <p:spPr>
          <a:xfrm>
            <a:off x="3800648" y="3264699"/>
            <a:ext cx="1307889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400" dirty="0"/>
              <a:t>Back-end (API)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D48AC-27A4-C48D-2B17-B47234B3017E}"/>
              </a:ext>
            </a:extLst>
          </p:cNvPr>
          <p:cNvSpPr txBox="1"/>
          <p:nvPr/>
        </p:nvSpPr>
        <p:spPr>
          <a:xfrm>
            <a:off x="3996225" y="3889063"/>
            <a:ext cx="89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NodeJS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7E85B4D-7601-61F7-9DE1-48DDD1BA7583}"/>
              </a:ext>
            </a:extLst>
          </p:cNvPr>
          <p:cNvSpPr txBox="1">
            <a:spLocks/>
          </p:cNvSpPr>
          <p:nvPr/>
        </p:nvSpPr>
        <p:spPr>
          <a:xfrm>
            <a:off x="6536952" y="3264699"/>
            <a:ext cx="1307889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400" dirty="0"/>
              <a:t>База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A314E-201E-276D-7B07-42C9A73DFD82}"/>
              </a:ext>
            </a:extLst>
          </p:cNvPr>
          <p:cNvSpPr txBox="1"/>
          <p:nvPr/>
        </p:nvSpPr>
        <p:spPr>
          <a:xfrm>
            <a:off x="6577909" y="3904748"/>
            <a:ext cx="124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PostgreSQL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3" name="Цилиндр 12">
            <a:extLst>
              <a:ext uri="{FF2B5EF4-FFF2-40B4-BE49-F238E27FC236}">
                <a16:creationId xmlns:a16="http://schemas.microsoft.com/office/drawing/2014/main" id="{1032E014-2477-54A9-E68D-395E726A40D8}"/>
              </a:ext>
            </a:extLst>
          </p:cNvPr>
          <p:cNvSpPr/>
          <p:nvPr/>
        </p:nvSpPr>
        <p:spPr>
          <a:xfrm>
            <a:off x="6527949" y="3653129"/>
            <a:ext cx="1295726" cy="841199"/>
          </a:xfrm>
          <a:prstGeom prst="ca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00BD60B-1157-AAA5-B97C-E12BCCF48D8A}"/>
              </a:ext>
            </a:extLst>
          </p:cNvPr>
          <p:cNvSpPr/>
          <p:nvPr/>
        </p:nvSpPr>
        <p:spPr>
          <a:xfrm>
            <a:off x="6583627" y="1949491"/>
            <a:ext cx="1138364" cy="79208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28">
            <a:extLst>
              <a:ext uri="{FF2B5EF4-FFF2-40B4-BE49-F238E27FC236}">
                <a16:creationId xmlns:a16="http://schemas.microsoft.com/office/drawing/2014/main" id="{915A62AF-C2E8-46E9-7A5A-50004B517030}"/>
              </a:ext>
            </a:extLst>
          </p:cNvPr>
          <p:cNvSpPr txBox="1">
            <a:spLocks/>
          </p:cNvSpPr>
          <p:nvPr/>
        </p:nvSpPr>
        <p:spPr>
          <a:xfrm>
            <a:off x="6464944" y="1347614"/>
            <a:ext cx="1307889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ru-RU" sz="1400" dirty="0"/>
              <a:t>Обработчики </a:t>
            </a:r>
            <a:r>
              <a:rPr lang="en-US" sz="1400" dirty="0"/>
              <a:t>Data Science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EBFF-E119-002F-CA66-973C2C862220}"/>
              </a:ext>
            </a:extLst>
          </p:cNvPr>
          <p:cNvSpPr txBox="1"/>
          <p:nvPr/>
        </p:nvSpPr>
        <p:spPr>
          <a:xfrm>
            <a:off x="6705595" y="2160869"/>
            <a:ext cx="89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3E7B1FB-2544-B195-03D4-F99FAFFAEFF3}"/>
              </a:ext>
            </a:extLst>
          </p:cNvPr>
          <p:cNvSpPr/>
          <p:nvPr/>
        </p:nvSpPr>
        <p:spPr>
          <a:xfrm>
            <a:off x="1063927" y="2705925"/>
            <a:ext cx="1193904" cy="3236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F0F397-EA63-68B2-B970-AF9D547D7D5E}"/>
              </a:ext>
            </a:extLst>
          </p:cNvPr>
          <p:cNvSpPr txBox="1"/>
          <p:nvPr/>
        </p:nvSpPr>
        <p:spPr>
          <a:xfrm>
            <a:off x="1257074" y="2660279"/>
            <a:ext cx="9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Nginx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2" name="Google Shape;4998;p45">
            <a:extLst>
              <a:ext uri="{FF2B5EF4-FFF2-40B4-BE49-F238E27FC236}">
                <a16:creationId xmlns:a16="http://schemas.microsoft.com/office/drawing/2014/main" id="{FAAF8532-88B4-FF73-D860-42C38F9380DF}"/>
              </a:ext>
            </a:extLst>
          </p:cNvPr>
          <p:cNvSpPr/>
          <p:nvPr/>
        </p:nvSpPr>
        <p:spPr>
          <a:xfrm>
            <a:off x="1119466" y="3653129"/>
            <a:ext cx="1138364" cy="936103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2CD9F38B-ED50-1C65-63A5-9FC4148B7F83}"/>
              </a:ext>
            </a:extLst>
          </p:cNvPr>
          <p:cNvSpPr/>
          <p:nvPr/>
        </p:nvSpPr>
        <p:spPr>
          <a:xfrm rot="6732210">
            <a:off x="1408570" y="1952622"/>
            <a:ext cx="452888" cy="474372"/>
          </a:xfrm>
          <a:prstGeom prst="chord">
            <a:avLst>
              <a:gd name="adj1" fmla="val 2700000"/>
              <a:gd name="adj2" fmla="val 16215684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1DE17AA-0F0F-52CA-F36C-E9C349814D1E}"/>
              </a:ext>
            </a:extLst>
          </p:cNvPr>
          <p:cNvSpPr/>
          <p:nvPr/>
        </p:nvSpPr>
        <p:spPr>
          <a:xfrm>
            <a:off x="1493490" y="1661459"/>
            <a:ext cx="250953" cy="21698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0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27">
            <a:extLst>
              <a:ext uri="{FF2B5EF4-FFF2-40B4-BE49-F238E27FC236}">
                <a16:creationId xmlns:a16="http://schemas.microsoft.com/office/drawing/2014/main" id="{FC3B3378-AEDE-C047-6E3C-834AD75DADD5}"/>
              </a:ext>
            </a:extLst>
          </p:cNvPr>
          <p:cNvSpPr txBox="1">
            <a:spLocks/>
          </p:cNvSpPr>
          <p:nvPr/>
        </p:nvSpPr>
        <p:spPr>
          <a:xfrm>
            <a:off x="2771800" y="199528"/>
            <a:ext cx="3888432" cy="7849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E4EAE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Montserrat" panose="00000500000000000000" pitchFamily="50" charset="-52"/>
              </a:rPr>
              <a:t>Решение в части </a:t>
            </a:r>
            <a:r>
              <a:rPr lang="en-US" dirty="0">
                <a:latin typeface="Montserrat" panose="00000500000000000000" pitchFamily="50" charset="-52"/>
              </a:rPr>
              <a:t>Data Science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03F7AE19-977D-DC24-6329-D525BBF8C80C}"/>
              </a:ext>
            </a:extLst>
          </p:cNvPr>
          <p:cNvSpPr txBox="1">
            <a:spLocks/>
          </p:cNvSpPr>
          <p:nvPr/>
        </p:nvSpPr>
        <p:spPr>
          <a:xfrm>
            <a:off x="541060" y="1290414"/>
            <a:ext cx="3166844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400" dirty="0"/>
              <a:t>Проблематика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06C9E173-2577-4A20-46DB-A367CDB13196}"/>
              </a:ext>
            </a:extLst>
          </p:cNvPr>
          <p:cNvSpPr txBox="1">
            <a:spLocks/>
          </p:cNvSpPr>
          <p:nvPr/>
        </p:nvSpPr>
        <p:spPr>
          <a:xfrm>
            <a:off x="540398" y="1582523"/>
            <a:ext cx="3888431" cy="18533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По имеющемуся опыту, внедрении, а также попытки внедрения </a:t>
            </a:r>
            <a:r>
              <a:rPr lang="en-US" sz="900" dirty="0">
                <a:latin typeface="Montserrat" panose="00000500000000000000" pitchFamily="50" charset="-52"/>
              </a:rPr>
              <a:t>ML </a:t>
            </a:r>
            <a:r>
              <a:rPr lang="ru-RU" sz="900" dirty="0">
                <a:latin typeface="Montserrat" panose="00000500000000000000" pitchFamily="50" charset="-52"/>
              </a:rPr>
              <a:t>в проекты до появления рабочих данных в достаточно большом объеме, полагание только на не проверяемые гипотезы на этапе разработки, не приводит к успешным решениям.</a:t>
            </a:r>
            <a:br>
              <a:rPr lang="ru-RU" sz="900" dirty="0">
                <a:latin typeface="Montserrat" panose="00000500000000000000" pitchFamily="50" charset="-52"/>
              </a:rPr>
            </a:b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В лучших случаях системы требуют значительных доработок после запуска и накопления данных для моделей, что приводит к удорожанию разработки в несколько раз.</a:t>
            </a:r>
            <a:br>
              <a:rPr lang="ru-RU" sz="900" dirty="0">
                <a:latin typeface="Montserrat" panose="00000500000000000000" pitchFamily="50" charset="-52"/>
              </a:rPr>
            </a:b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в худшем к тому времени решение успевает устареть и не соответствовать структуре актуальной версии, что не только является потерей денег, но и крайне </a:t>
            </a:r>
            <a:r>
              <a:rPr lang="ru-RU" sz="900" dirty="0" err="1">
                <a:latin typeface="Montserrat" panose="00000500000000000000" pitchFamily="50" charset="-52"/>
              </a:rPr>
              <a:t>демотивирующим</a:t>
            </a:r>
            <a:r>
              <a:rPr lang="ru-RU" sz="900" dirty="0">
                <a:latin typeface="Montserrat" panose="00000500000000000000" pitchFamily="50" charset="-52"/>
              </a:rPr>
              <a:t> фактором для команды разработки.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EF3C75-27DB-7FE5-048E-11F706B001FA}"/>
              </a:ext>
            </a:extLst>
          </p:cNvPr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F1113DB-DEFA-6279-375F-FA8C2BCF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0E502A81-67A2-31CA-AD12-6524B8BA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813B30-B35C-9F0D-2956-7DED4BB8A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2" name="Текст 28">
            <a:extLst>
              <a:ext uri="{FF2B5EF4-FFF2-40B4-BE49-F238E27FC236}">
                <a16:creationId xmlns:a16="http://schemas.microsoft.com/office/drawing/2014/main" id="{D251BD52-7422-9770-D060-79C7AE592BFC}"/>
              </a:ext>
            </a:extLst>
          </p:cNvPr>
          <p:cNvSpPr txBox="1">
            <a:spLocks/>
          </p:cNvSpPr>
          <p:nvPr/>
        </p:nvSpPr>
        <p:spPr>
          <a:xfrm>
            <a:off x="4720171" y="2423657"/>
            <a:ext cx="3166844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1400" dirty="0"/>
              <a:t>Решение</a:t>
            </a:r>
          </a:p>
        </p:txBody>
      </p:sp>
      <p:sp>
        <p:nvSpPr>
          <p:cNvPr id="3" name="Текст 29">
            <a:extLst>
              <a:ext uri="{FF2B5EF4-FFF2-40B4-BE49-F238E27FC236}">
                <a16:creationId xmlns:a16="http://schemas.microsoft.com/office/drawing/2014/main" id="{200547C6-1253-A288-4C2B-F14F875E6782}"/>
              </a:ext>
            </a:extLst>
          </p:cNvPr>
          <p:cNvSpPr txBox="1">
            <a:spLocks/>
          </p:cNvSpPr>
          <p:nvPr/>
        </p:nvSpPr>
        <p:spPr>
          <a:xfrm>
            <a:off x="4719509" y="2715766"/>
            <a:ext cx="3888431" cy="1853323"/>
          </a:xfrm>
          <a:prstGeom prst="rect">
            <a:avLst/>
          </a:prstGeom>
        </p:spPr>
        <p:txBody>
          <a:bodyPr>
            <a:norm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На этапе запуска система собирает данные, </a:t>
            </a:r>
            <a:r>
              <a:rPr lang="ru-RU" sz="900" dirty="0" err="1">
                <a:latin typeface="Montserrat" panose="00000500000000000000" pitchFamily="50" charset="-52"/>
              </a:rPr>
              <a:t>устаканивается</a:t>
            </a:r>
            <a:r>
              <a:rPr lang="ru-RU" sz="900" dirty="0">
                <a:latin typeface="Montserrat" panose="00000500000000000000" pitchFamily="50" charset="-52"/>
              </a:rPr>
              <a:t> архитектура и основные процессы. Такая стабилизация для эффективного подхода к </a:t>
            </a:r>
            <a:r>
              <a:rPr lang="en-US" sz="900" dirty="0">
                <a:latin typeface="Montserrat" panose="00000500000000000000" pitchFamily="50" charset="-52"/>
              </a:rPr>
              <a:t>ML </a:t>
            </a:r>
            <a:r>
              <a:rPr lang="ru-RU" sz="900" dirty="0">
                <a:latin typeface="Montserrat" panose="00000500000000000000" pitchFamily="50" charset="-52"/>
              </a:rPr>
              <a:t>требует от года.</a:t>
            </a:r>
            <a:br>
              <a:rPr lang="ru-RU" sz="900" dirty="0">
                <a:latin typeface="Montserrat" panose="00000500000000000000" pitchFamily="50" charset="-52"/>
              </a:rPr>
            </a:b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Мы предлагаем в таких случаях </a:t>
            </a:r>
            <a:r>
              <a:rPr lang="en-US" sz="900" dirty="0">
                <a:latin typeface="Montserrat" panose="00000500000000000000" pitchFamily="50" charset="-52"/>
              </a:rPr>
              <a:t>Data Science </a:t>
            </a:r>
            <a:r>
              <a:rPr lang="ru-RU" sz="900" dirty="0">
                <a:latin typeface="Montserrat" panose="00000500000000000000" pitchFamily="50" charset="-52"/>
              </a:rPr>
              <a:t>решения, не базирующиеся преимущественно на нейросетях и </a:t>
            </a:r>
            <a:r>
              <a:rPr lang="en-US" sz="900" dirty="0">
                <a:latin typeface="Montserrat" panose="00000500000000000000" pitchFamily="50" charset="-52"/>
              </a:rPr>
              <a:t>ML</a:t>
            </a:r>
            <a:r>
              <a:rPr lang="ru-RU" sz="900" dirty="0">
                <a:latin typeface="Montserrat" panose="00000500000000000000" pitchFamily="50" charset="-52"/>
              </a:rPr>
              <a:t>, а рабочие продуманные алгоритмы с применением взвешенных сумм, гармонических средних, сглаживании, тригонометрических </a:t>
            </a:r>
            <a:r>
              <a:rPr lang="ru-RU" sz="900" dirty="0" err="1">
                <a:latin typeface="Montserrat" panose="00000500000000000000" pitchFamily="50" charset="-52"/>
              </a:rPr>
              <a:t>апроксимациях</a:t>
            </a:r>
            <a:r>
              <a:rPr lang="ru-RU" sz="900" dirty="0">
                <a:latin typeface="Montserrat" panose="00000500000000000000" pitchFamily="50" charset="-52"/>
              </a:rPr>
              <a:t> и т.д.</a:t>
            </a:r>
            <a:br>
              <a:rPr lang="ru-RU" sz="900" dirty="0">
                <a:latin typeface="Montserrat" panose="00000500000000000000" pitchFamily="50" charset="-52"/>
              </a:rPr>
            </a:b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В том числе в рамках данной задачи был применен такой подход.</a:t>
            </a:r>
          </a:p>
        </p:txBody>
      </p:sp>
    </p:spTree>
    <p:extLst>
      <p:ext uri="{BB962C8B-B14F-4D97-AF65-F5344CB8AC3E}">
        <p14:creationId xmlns:p14="http://schemas.microsoft.com/office/powerpoint/2010/main" val="267013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27">
            <a:extLst>
              <a:ext uri="{FF2B5EF4-FFF2-40B4-BE49-F238E27FC236}">
                <a16:creationId xmlns:a16="http://schemas.microsoft.com/office/drawing/2014/main" id="{FC3B3378-AEDE-C047-6E3C-834AD75DADD5}"/>
              </a:ext>
            </a:extLst>
          </p:cNvPr>
          <p:cNvSpPr txBox="1">
            <a:spLocks/>
          </p:cNvSpPr>
          <p:nvPr/>
        </p:nvSpPr>
        <p:spPr>
          <a:xfrm>
            <a:off x="2771800" y="199528"/>
            <a:ext cx="3888432" cy="7849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E4EAE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Montserrat" panose="00000500000000000000" pitchFamily="50" charset="-52"/>
              </a:rPr>
              <a:t>Расширение функциональности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03F7AE19-977D-DC24-6329-D525BBF8C80C}"/>
              </a:ext>
            </a:extLst>
          </p:cNvPr>
          <p:cNvSpPr txBox="1">
            <a:spLocks/>
          </p:cNvSpPr>
          <p:nvPr/>
        </p:nvSpPr>
        <p:spPr>
          <a:xfrm>
            <a:off x="684230" y="1748491"/>
            <a:ext cx="3166844" cy="317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D0C50"/>
                </a:solidFill>
              </a:defRPr>
            </a:lvl1pPr>
            <a:lvl2pPr marL="3600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rgbClr val="E4EAE9"/>
                </a:solidFill>
              </a:defRPr>
            </a:lvl2pPr>
            <a:lvl3pPr marL="360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4pPr>
            <a:lvl5pPr indent="0">
              <a:spcBef>
                <a:spcPct val="20000"/>
              </a:spcBef>
              <a:buFont typeface="Arial" panose="020B0604020202020204" pitchFamily="34" charset="0"/>
              <a:buNone/>
              <a:defRPr sz="1200">
                <a:solidFill>
                  <a:srgbClr val="E4EAE9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ru-RU" sz="1400" dirty="0"/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06C9E173-2577-4A20-46DB-A367CDB13196}"/>
              </a:ext>
            </a:extLst>
          </p:cNvPr>
          <p:cNvSpPr txBox="1">
            <a:spLocks/>
          </p:cNvSpPr>
          <p:nvPr/>
        </p:nvSpPr>
        <p:spPr>
          <a:xfrm>
            <a:off x="683568" y="2067694"/>
            <a:ext cx="7127946" cy="1853323"/>
          </a:xfrm>
          <a:prstGeom prst="rect">
            <a:avLst/>
          </a:prstGeom>
        </p:spPr>
        <p:txBody>
          <a:bodyPr>
            <a:normAutofit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Montserrat" panose="00000500000000000000" pitchFamily="50" charset="-52"/>
              </a:rPr>
              <a:t>Конечно, в рамках конкурса не реализуется решение, которое «завтра» можно запустить в промышленную эксплуатацию. Однако, этому аспекту мы уделили большое внимание и сумели подойти к точке, когда по нашей оценке за 2 недели можно не стесняясь запускать систему на реальных пользователях.</a:t>
            </a:r>
            <a:br>
              <a:rPr lang="ru-RU" sz="900" dirty="0">
                <a:latin typeface="Montserrat" panose="00000500000000000000" pitchFamily="50" charset="-52"/>
              </a:rPr>
            </a:b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Помимо расставленных в уже сделанном приоритетах, вот наш план доработок для промышленного запуска:</a:t>
            </a: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1) Перевод на </a:t>
            </a:r>
            <a:r>
              <a:rPr lang="en-US" sz="900" dirty="0">
                <a:latin typeface="Montserrat" panose="00000500000000000000" pitchFamily="50" charset="-52"/>
              </a:rPr>
              <a:t>HTTPS</a:t>
            </a:r>
            <a:r>
              <a:rPr lang="ru-RU" sz="900" dirty="0">
                <a:latin typeface="Montserrat" panose="00000500000000000000" pitchFamily="50" charset="-52"/>
              </a:rPr>
              <a:t>, реализуется </a:t>
            </a:r>
            <a:r>
              <a:rPr lang="en-US" sz="900" dirty="0">
                <a:latin typeface="Montserrat" panose="00000500000000000000" pitchFamily="50" charset="-52"/>
              </a:rPr>
              <a:t>DevOps </a:t>
            </a:r>
            <a:r>
              <a:rPr lang="ru-RU" sz="900" dirty="0">
                <a:latin typeface="Montserrat" panose="00000500000000000000" pitchFamily="50" charset="-52"/>
              </a:rPr>
              <a:t>компетенцией через настройку сертификата для </a:t>
            </a:r>
            <a:r>
              <a:rPr lang="en-US" sz="900" dirty="0">
                <a:latin typeface="Montserrat" panose="00000500000000000000" pitchFamily="50" charset="-52"/>
              </a:rPr>
              <a:t>Nginx. </a:t>
            </a:r>
            <a:r>
              <a:rPr lang="ru-RU" sz="900" dirty="0">
                <a:latin typeface="Montserrat" panose="00000500000000000000" pitchFamily="50" charset="-52"/>
              </a:rPr>
              <a:t>При этом саму систему дорабатывать не требуется. </a:t>
            </a: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2) Настройка и подключение почтового сервера</a:t>
            </a:r>
            <a:br>
              <a:rPr lang="ru-RU" sz="900" dirty="0">
                <a:latin typeface="Montserrat" panose="00000500000000000000" pitchFamily="50" charset="-52"/>
              </a:rPr>
            </a:br>
            <a:r>
              <a:rPr lang="ru-RU" sz="900" dirty="0">
                <a:latin typeface="Montserrat" panose="00000500000000000000" pitchFamily="50" charset="-52"/>
              </a:rPr>
              <a:t>3) Альтернативная верстка для мобильных устройств</a:t>
            </a:r>
          </a:p>
          <a:p>
            <a:r>
              <a:rPr lang="ru-RU" sz="900" dirty="0">
                <a:latin typeface="Montserrat" panose="00000500000000000000" pitchFamily="50" charset="-52"/>
              </a:rPr>
              <a:t>4) Тестирование работы в разных браузерах (на данный момент отлажено по </a:t>
            </a:r>
            <a:r>
              <a:rPr lang="en-US" sz="900" dirty="0">
                <a:latin typeface="Montserrat" panose="00000500000000000000" pitchFamily="50" charset="-52"/>
              </a:rPr>
              <a:t>GOOGLE CHROME. </a:t>
            </a:r>
            <a:r>
              <a:rPr lang="ru-RU" sz="900" dirty="0">
                <a:latin typeface="Montserrat" panose="00000500000000000000" pitchFamily="50" charset="-52"/>
              </a:rPr>
              <a:t>На </a:t>
            </a:r>
            <a:r>
              <a:rPr lang="en-US" sz="900" dirty="0">
                <a:latin typeface="Montserrat" panose="00000500000000000000" pitchFamily="50" charset="-52"/>
              </a:rPr>
              <a:t>Firefox </a:t>
            </a:r>
            <a:r>
              <a:rPr lang="ru-RU" sz="900" dirty="0">
                <a:latin typeface="Montserrat" panose="00000500000000000000" pitchFamily="50" charset="-52"/>
              </a:rPr>
              <a:t>и </a:t>
            </a:r>
            <a:r>
              <a:rPr lang="en-US" sz="900" dirty="0">
                <a:latin typeface="Montserrat" panose="00000500000000000000" pitchFamily="50" charset="-52"/>
              </a:rPr>
              <a:t>Safari </a:t>
            </a:r>
            <a:r>
              <a:rPr lang="ru-RU" sz="900" dirty="0">
                <a:latin typeface="Montserrat" panose="00000500000000000000" pitchFamily="50" charset="-52"/>
              </a:rPr>
              <a:t>могут наблюдаться точечные отклонения</a:t>
            </a:r>
          </a:p>
          <a:p>
            <a:r>
              <a:rPr lang="ru-RU" sz="900" dirty="0">
                <a:latin typeface="Montserrat" panose="00000500000000000000" pitchFamily="50" charset="-52"/>
              </a:rPr>
              <a:t>5) Мелкие доработки, включая корректировки по обратной связи заказчика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EF3C75-27DB-7FE5-048E-11F706B001FA}"/>
              </a:ext>
            </a:extLst>
          </p:cNvPr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F1113DB-DEFA-6279-375F-FA8C2BCF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0E502A81-67A2-31CA-AD12-6524B8BA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813B30-B35C-9F0D-2956-7DED4BB8A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21731</TotalTime>
  <Words>612</Words>
  <Application>Microsoft Office PowerPoint</Application>
  <PresentationFormat>Экран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TTFirs-Bold</vt:lpstr>
      <vt:lpstr>TTFirs-Medium</vt:lpstr>
      <vt:lpstr>字魂58号-创中黑</vt:lpstr>
      <vt:lpstr>Шаблон.минимализм.геометрический</vt:lpstr>
      <vt:lpstr>Презентация PowerPoint</vt:lpstr>
      <vt:lpstr>Grands-pères puissants</vt:lpstr>
      <vt:lpstr>Презентация PowerPoint</vt:lpstr>
      <vt:lpstr>Общее описание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Хвилон Николай</cp:lastModifiedBy>
  <cp:revision>268</cp:revision>
  <dcterms:created xsi:type="dcterms:W3CDTF">2022-05-19T18:13:56Z</dcterms:created>
  <dcterms:modified xsi:type="dcterms:W3CDTF">2022-11-06T19:29:24Z</dcterms:modified>
</cp:coreProperties>
</file>