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8AB1E2-7E83-47F3-A136-DCBD3FC86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4517175-5813-4BEC-8CFB-EF9F1ED41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DA06FA-0933-486B-B18A-A63E7759C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40B4-D380-441E-B73B-F970C8F15DE2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041B27-575C-4F6A-A86A-11BDBB795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6512C4-ECC5-4376-91CF-8CD2B5CDB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7900-537B-4326-95FD-E476B694A5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824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15A164-F621-45CF-9CFB-EB76ACA9A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07BCAAC-1703-4608-93E7-279E1E2C9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FBD18D-8014-4CE6-986A-2454A27C7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40B4-D380-441E-B73B-F970C8F15DE2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028ABA-1F2D-469E-8562-3DA4BB87D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3712DC-25C5-4B1B-99CF-C94C2BE4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7900-537B-4326-95FD-E476B694A5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09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7E0E9E9-BD9D-4383-BF82-4D071916A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D550F47-6928-4870-A774-2EA88DFDC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475F89-EDEB-4C70-A80B-4E8B73C38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40B4-D380-441E-B73B-F970C8F15DE2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5DB551-0B23-43F0-A76B-F973DE0D0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94EE2E-3AEC-4FD5-8217-1FE25B249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7900-537B-4326-95FD-E476B694A5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7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21AC61-1350-4D2F-AC13-E18889506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1612CA-89AA-4913-8190-1C63E124D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F432BC-7C8D-4B70-B08E-5F03D0339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40B4-D380-441E-B73B-F970C8F15DE2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6EFB83-B2EE-4C0C-9927-057CF3B87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E1C144-9B70-4BE3-84D4-54A5CE95B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7900-537B-4326-95FD-E476B694A5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217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77BBA2-0AB7-44BB-B00D-3BB16D168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A6D1C1-F00C-445A-B71A-43A633D74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EC4A19-DC40-4F71-89B1-C3E7F3705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40B4-D380-441E-B73B-F970C8F15DE2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E01F40-3FFD-46E5-AC09-8D7ED3D86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AC62FC-9942-4247-9BEA-0F824177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7900-537B-4326-95FD-E476B694A5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525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44649A-D1A3-43C6-844C-EE063AEE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D104A9-A0A3-42C9-9C71-8C11C33F3E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651C2EA-6921-4147-A231-D9F5B9B9C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791F853-3C09-4FF5-A1D6-55640C57F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40B4-D380-441E-B73B-F970C8F15DE2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8DF62B-EB72-4F66-9E33-CF1346F0A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13C1CF-F8D4-45BD-8A6D-C791E17C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7900-537B-4326-95FD-E476B694A5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2141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94620C-D65D-4A31-8CC9-5FB275D5F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FBED630-1769-45BE-9163-0988D8930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53E7ECC-1A3E-45AC-9202-05E1A2B69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BB240DE-5A22-458F-A35B-8DB158A571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E6CC7B3-6CD0-414E-8CD6-C355BF9E2A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B6183C7-8B9B-4512-9C83-1C650F8A3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40B4-D380-441E-B73B-F970C8F15DE2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8FD3E3C-830A-41B7-B602-F18F862BA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472764B-B37D-461A-BA12-4D748D64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7900-537B-4326-95FD-E476B694A5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611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B6CBC-78F1-472E-86C2-46C138E3C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247D2FC-A05D-46F8-B6BC-AD9F3AB6C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40B4-D380-441E-B73B-F970C8F15DE2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EAE20BE-5F40-4EA4-98FF-6E6348D7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44F901F-F93C-4222-BED6-94946AC6C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7900-537B-4326-95FD-E476B694A5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999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B264144-E07B-48C4-945C-A1396E648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40B4-D380-441E-B73B-F970C8F15DE2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D42F134-B769-4F6E-B28B-DE0DAA355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EC4A45D-8773-4812-817B-E8C53D33E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7900-537B-4326-95FD-E476B694A5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195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9733D5-2C2A-496C-8E93-9162BA073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47E3AE-58AE-4C9C-B2F2-1756F759C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47EB756-CB87-46BF-9D2A-89FB18DBC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AFFB09D-AC93-4B88-9939-CE608779F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40B4-D380-441E-B73B-F970C8F15DE2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BE1129-F744-4D84-9432-9EAC7796F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844EC92-6623-4939-9342-DF2C626B6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7900-537B-4326-95FD-E476B694A5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398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4717C5-3F17-482E-A96A-7DE426B3B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C3CABEE-4D84-4EC7-BBF0-5EBE147DE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687E1B3-ED04-4AC9-8E8B-3BC033563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5DEFDEB-4653-4588-AF48-7D523A7D5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40B4-D380-441E-B73B-F970C8F15DE2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14AB34-E7FB-4A4C-9018-F983BD6F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C3A5F7-4EBB-41A5-91B1-4E4FDB248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7900-537B-4326-95FD-E476B694A5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494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D0C826-F9B3-4830-8F0F-4FA396D0E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C1E75B-BEEE-487B-97B6-40114C1CB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54A7B8-FCC9-4A60-AFC6-A04939B675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640B4-D380-441E-B73B-F970C8F15DE2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BE9F2E-CC70-41B2-B6FD-32C0055A48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A3FAFC-BCC9-4E3B-A534-3CA762894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E7900-537B-4326-95FD-E476B694A5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373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60000"/>
                <a:lumOff val="40000"/>
              </a:schemeClr>
            </a:gs>
            <a:gs pos="9000">
              <a:schemeClr val="tx2">
                <a:lumMod val="40000"/>
                <a:lumOff val="60000"/>
              </a:schemeClr>
            </a:gs>
            <a:gs pos="67000">
              <a:schemeClr val="tx2">
                <a:lumMod val="40000"/>
                <a:lumOff val="60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Прямоугольник: скругленные углы 47">
            <a:extLst>
              <a:ext uri="{FF2B5EF4-FFF2-40B4-BE49-F238E27FC236}">
                <a16:creationId xmlns:a16="http://schemas.microsoft.com/office/drawing/2014/main" id="{41307653-64DB-4031-8CD8-7F4CC15878DD}"/>
              </a:ext>
            </a:extLst>
          </p:cNvPr>
          <p:cNvSpPr/>
          <p:nvPr/>
        </p:nvSpPr>
        <p:spPr>
          <a:xfrm>
            <a:off x="435086" y="4028278"/>
            <a:ext cx="11318237" cy="1458122"/>
          </a:xfrm>
          <a:prstGeom prst="roundRect">
            <a:avLst/>
          </a:prstGeom>
          <a:solidFill>
            <a:schemeClr val="bg1">
              <a:lumMod val="85000"/>
              <a:alpha val="39000"/>
            </a:schemeClr>
          </a:solidFill>
          <a:ln w="317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9540D460-68B9-45C1-8A55-F345C86D95AF}"/>
              </a:ext>
            </a:extLst>
          </p:cNvPr>
          <p:cNvSpPr/>
          <p:nvPr/>
        </p:nvSpPr>
        <p:spPr>
          <a:xfrm>
            <a:off x="426720" y="1055049"/>
            <a:ext cx="11318237" cy="2691529"/>
          </a:xfrm>
          <a:prstGeom prst="roundRect">
            <a:avLst/>
          </a:prstGeom>
          <a:solidFill>
            <a:schemeClr val="bg1">
              <a:lumMod val="85000"/>
              <a:alpha val="39000"/>
            </a:schemeClr>
          </a:solidFill>
          <a:ln w="317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783A2CCC-D3E7-4313-A3C8-F86208F66720}"/>
              </a:ext>
            </a:extLst>
          </p:cNvPr>
          <p:cNvSpPr/>
          <p:nvPr/>
        </p:nvSpPr>
        <p:spPr>
          <a:xfrm>
            <a:off x="1137921" y="4104640"/>
            <a:ext cx="6045195" cy="1930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  <a:scene3d>
            <a:camera prst="orthographicFront">
              <a:rot lat="4500001" lon="10799999" rev="10799999"/>
            </a:camera>
            <a:lightRig rig="threePt" dir="t">
              <a:rot lat="0" lon="0" rev="9000000"/>
            </a:lightRig>
          </a:scene3d>
          <a:sp3d extrusionH="495300" prstMaterial="plastic">
            <a:bevelT h="95250"/>
            <a:bevelB h="120650"/>
            <a:extrusionClr>
              <a:schemeClr val="tx1">
                <a:lumMod val="50000"/>
                <a:lumOff val="50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BCAF629F-EE41-42B5-895C-5F69C9910F2C}"/>
              </a:ext>
            </a:extLst>
          </p:cNvPr>
          <p:cNvSpPr/>
          <p:nvPr/>
        </p:nvSpPr>
        <p:spPr>
          <a:xfrm>
            <a:off x="589279" y="289635"/>
            <a:ext cx="8497047" cy="50165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951" cap="flat">
            <a:noFill/>
            <a:prstDash val="solid"/>
            <a:miter/>
          </a:ln>
          <a:effectLst>
            <a:innerShdw blurRad="25400" dist="25400" dir="3000000">
              <a:prstClr val="black">
                <a:alpha val="4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h="50800" prst="softRound"/>
            </a:sp3d>
          </a:bodyPr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203200" dist="50800" dir="5400000" sx="102000" sy="102000" algn="ctr" rotWithShape="0">
                    <a:schemeClr val="accent1">
                      <a:lumMod val="75000"/>
                      <a:alpha val="36000"/>
                    </a:schemeClr>
                  </a:outerShdw>
                </a:effectLst>
                <a:latin typeface="Bahnschrift" panose="020B0502040204020203" pitchFamily="34" charset="0"/>
              </a:rPr>
              <a:t>Client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203200" dist="50800" dir="5400000" sx="102000" sy="102000" algn="ctr" rotWithShape="0">
                    <a:schemeClr val="accent1">
                      <a:lumMod val="75000"/>
                      <a:alpha val="36000"/>
                    </a:schemeClr>
                  </a:outerShdw>
                </a:effectLst>
                <a:latin typeface="Bahnschrift" panose="020B0502040204020203" pitchFamily="34" charset="0"/>
              </a:rPr>
              <a:t> </a:t>
            </a:r>
            <a:r>
              <a:rPr lang="en-US" sz="1400" i="1" dirty="0">
                <a:solidFill>
                  <a:schemeClr val="bg2">
                    <a:lumMod val="75000"/>
                  </a:schemeClr>
                </a:solidFill>
                <a:effectLst>
                  <a:outerShdw blurRad="203200" dist="50800" dir="5400000" sx="102000" sy="102000" algn="ctr" rotWithShape="0">
                    <a:schemeClr val="accent1">
                      <a:lumMod val="75000"/>
                      <a:alpha val="36000"/>
                    </a:schemeClr>
                  </a:outerShdw>
                </a:effectLst>
                <a:latin typeface="Bahnschrift" panose="020B0502040204020203" pitchFamily="34" charset="0"/>
              </a:rPr>
              <a:t>Vue3</a:t>
            </a:r>
            <a:endParaRPr lang="en-US" i="1" dirty="0">
              <a:solidFill>
                <a:schemeClr val="bg2">
                  <a:lumMod val="75000"/>
                </a:schemeClr>
              </a:solidFill>
              <a:effectLst>
                <a:outerShdw blurRad="203200" dist="50800" dir="5400000" sx="102000" sy="102000" algn="ctr" rotWithShape="0">
                  <a:schemeClr val="accent1">
                    <a:lumMod val="75000"/>
                    <a:alpha val="36000"/>
                  </a:schemeClr>
                </a:outerShdw>
              </a:effectLst>
              <a:latin typeface="Bahnschrift" panose="020B0502040204020203" pitchFamily="34" charset="0"/>
            </a:endParaRP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A97B0A83-B198-47C2-9445-2568C49AD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02198" y="300990"/>
            <a:ext cx="628015" cy="502411"/>
          </a:xfrm>
          <a:prstGeom prst="rect">
            <a:avLst/>
          </a:prstGeom>
          <a:effectLst>
            <a:innerShdw blurRad="25400" dist="25400" dir="3000000">
              <a:prstClr val="black">
                <a:alpha val="41000"/>
              </a:prstClr>
            </a:innerShdw>
          </a:effectLst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B1DF1532-86AB-462F-9E39-08A80CDC6B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24981" y="282164"/>
            <a:ext cx="555828" cy="555828"/>
          </a:xfrm>
          <a:prstGeom prst="rect">
            <a:avLst/>
          </a:prstGeom>
          <a:effectLst>
            <a:innerShdw blurRad="25400" dist="25400" dir="3000000">
              <a:prstClr val="black">
                <a:alpha val="41000"/>
              </a:prstClr>
            </a:innerShdw>
          </a:effectLst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3A50BA28-7C14-4AB9-A064-90361254E6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12089" y="134588"/>
            <a:ext cx="818389" cy="818389"/>
          </a:xfrm>
          <a:prstGeom prst="rect">
            <a:avLst/>
          </a:prstGeom>
          <a:effectLst>
            <a:innerShdw blurRad="25400" dist="25400" dir="3000000">
              <a:prstClr val="black">
                <a:alpha val="41000"/>
              </a:prstClr>
            </a:innerShdw>
          </a:effectLst>
        </p:spPr>
      </p:pic>
      <p:sp>
        <p:nvSpPr>
          <p:cNvPr id="13" name="Овал 12">
            <a:extLst>
              <a:ext uri="{FF2B5EF4-FFF2-40B4-BE49-F238E27FC236}">
                <a16:creationId xmlns:a16="http://schemas.microsoft.com/office/drawing/2014/main" id="{8470DBE6-8425-43AC-B8C6-DEB66B69B83A}"/>
              </a:ext>
            </a:extLst>
          </p:cNvPr>
          <p:cNvSpPr/>
          <p:nvPr/>
        </p:nvSpPr>
        <p:spPr>
          <a:xfrm>
            <a:off x="7721600" y="4409440"/>
            <a:ext cx="3332479" cy="1320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>
              <a:rot lat="4500001" lon="10799999" rev="10799999"/>
            </a:camera>
            <a:lightRig rig="threePt" dir="t">
              <a:rot lat="0" lon="0" rev="9000000"/>
            </a:lightRig>
          </a:scene3d>
          <a:sp3d extrusionH="495300" prstMaterial="plastic">
            <a:bevelT h="95250"/>
            <a:bevelB h="120650"/>
            <a:extrusionClr>
              <a:schemeClr val="tx1">
                <a:lumMod val="50000"/>
                <a:lumOff val="50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A04A463-E98E-49FF-9E80-932BD237363A}"/>
              </a:ext>
            </a:extLst>
          </p:cNvPr>
          <p:cNvSpPr txBox="1"/>
          <p:nvPr/>
        </p:nvSpPr>
        <p:spPr>
          <a:xfrm>
            <a:off x="3341518" y="4875947"/>
            <a:ext cx="1606402" cy="261610"/>
          </a:xfrm>
          <a:prstGeom prst="rect">
            <a:avLst/>
          </a:prstGeom>
          <a:noFill/>
        </p:spPr>
        <p:txBody>
          <a:bodyPr wrap="square" rtlCol="0">
            <a:prstTxWarp prst="textInflateBottom">
              <a:avLst>
                <a:gd name="adj" fmla="val 83223"/>
              </a:avLst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DB 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PostgreSQL</a:t>
            </a:r>
            <a:endParaRPr lang="ru-RU" i="1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" panose="020B0502040204020203" pitchFamily="34" charset="0"/>
            </a:endParaRPr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1F7F6EDA-ED2A-4FA4-8FFE-4105E3B0D6F0}"/>
              </a:ext>
            </a:extLst>
          </p:cNvPr>
          <p:cNvCxnSpPr>
            <a:cxnSpLocks/>
          </p:cNvCxnSpPr>
          <p:nvPr/>
        </p:nvCxnSpPr>
        <p:spPr>
          <a:xfrm flipV="1">
            <a:off x="10514405" y="1758316"/>
            <a:ext cx="0" cy="226996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  <a:alpha val="33000"/>
              </a:schemeClr>
            </a:solidFill>
            <a:tailEnd type="none"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7348781B-F157-4886-B4C4-8F561012C8E9}"/>
              </a:ext>
            </a:extLst>
          </p:cNvPr>
          <p:cNvCxnSpPr>
            <a:cxnSpLocks/>
          </p:cNvCxnSpPr>
          <p:nvPr/>
        </p:nvCxnSpPr>
        <p:spPr>
          <a:xfrm flipV="1">
            <a:off x="1677595" y="1758316"/>
            <a:ext cx="0" cy="226996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  <a:alpha val="33000"/>
              </a:schemeClr>
            </a:solidFill>
            <a:tailEnd type="none"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7EBFB6AE-AF14-4777-838F-0B0D1FBCE632}"/>
              </a:ext>
            </a:extLst>
          </p:cNvPr>
          <p:cNvCxnSpPr>
            <a:cxnSpLocks/>
          </p:cNvCxnSpPr>
          <p:nvPr/>
        </p:nvCxnSpPr>
        <p:spPr>
          <a:xfrm flipV="1">
            <a:off x="3267930" y="2500948"/>
            <a:ext cx="0" cy="152733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  <a:alpha val="33000"/>
              </a:schemeClr>
            </a:solidFill>
            <a:tailEnd type="none"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ACC9D436-0501-4151-AAD4-7CBF55E6E563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8918090" y="2730656"/>
            <a:ext cx="0" cy="129762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  <a:alpha val="33000"/>
              </a:schemeClr>
            </a:solidFill>
            <a:tailEnd type="none"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B68D58B0-9C19-416D-B16E-155C497290A6}"/>
              </a:ext>
            </a:extLst>
          </p:cNvPr>
          <p:cNvCxnSpPr>
            <a:cxnSpLocks/>
            <a:stCxn id="6" idx="1"/>
            <a:endCxn id="9" idx="3"/>
          </p:cNvCxnSpPr>
          <p:nvPr/>
        </p:nvCxnSpPr>
        <p:spPr>
          <a:xfrm flipH="1">
            <a:off x="2765911" y="1681000"/>
            <a:ext cx="336174" cy="1588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  <a:alpha val="33000"/>
              </a:schemeClr>
            </a:solidFill>
            <a:tailEnd type="none"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EA869C7F-C420-4295-94D3-3D480207F4B8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4760852" y="3520595"/>
            <a:ext cx="0" cy="50768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  <a:alpha val="33000"/>
              </a:schemeClr>
            </a:solidFill>
            <a:tailEnd type="none"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96A05D38-9FD5-4CE9-B2F9-FC9A7C4480D0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4760852" y="1918491"/>
            <a:ext cx="0" cy="112712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  <a:alpha val="33000"/>
              </a:schemeClr>
            </a:solidFill>
            <a:tailEnd type="none"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5349AB02-AC7D-41F3-96B7-86BCF2F8F12D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3267930" y="1918490"/>
            <a:ext cx="0" cy="27781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  <a:alpha val="33000"/>
              </a:schemeClr>
            </a:solidFill>
            <a:tailEnd type="none"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>
            <a:extLst>
              <a:ext uri="{FF2B5EF4-FFF2-40B4-BE49-F238E27FC236}">
                <a16:creationId xmlns:a16="http://schemas.microsoft.com/office/drawing/2014/main" id="{9A6D80F2-F4DA-4A85-89F6-C7ED67594144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7417996" y="1918491"/>
            <a:ext cx="0" cy="112712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  <a:alpha val="33000"/>
              </a:schemeClr>
            </a:solidFill>
            <a:tailEnd type="none"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 стрелкой 91">
            <a:extLst>
              <a:ext uri="{FF2B5EF4-FFF2-40B4-BE49-F238E27FC236}">
                <a16:creationId xmlns:a16="http://schemas.microsoft.com/office/drawing/2014/main" id="{76ADBB1B-E9F9-4621-96E5-1889CAD62415}"/>
              </a:ext>
            </a:extLst>
          </p:cNvPr>
          <p:cNvCxnSpPr>
            <a:cxnSpLocks/>
          </p:cNvCxnSpPr>
          <p:nvPr/>
        </p:nvCxnSpPr>
        <p:spPr>
          <a:xfrm flipV="1">
            <a:off x="6684082" y="3594847"/>
            <a:ext cx="0" cy="60959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  <a:alpha val="33000"/>
              </a:schemeClr>
            </a:solidFill>
            <a:headEnd w="lg" len="lg"/>
            <a:tailEnd type="arrow" w="med" len="sm"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>
            <a:extLst>
              <a:ext uri="{FF2B5EF4-FFF2-40B4-BE49-F238E27FC236}">
                <a16:creationId xmlns:a16="http://schemas.microsoft.com/office/drawing/2014/main" id="{D0430C38-541E-443B-9D24-2DDE1701C60D}"/>
              </a:ext>
            </a:extLst>
          </p:cNvPr>
          <p:cNvCxnSpPr>
            <a:cxnSpLocks/>
          </p:cNvCxnSpPr>
          <p:nvPr/>
        </p:nvCxnSpPr>
        <p:spPr>
          <a:xfrm>
            <a:off x="8168640" y="3594847"/>
            <a:ext cx="0" cy="63649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  <a:alpha val="33000"/>
              </a:schemeClr>
            </a:solidFill>
            <a:headEnd w="lg" len="lg"/>
            <a:tailEnd type="arrow" w="med" len="sm"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68D6631E-09DE-45B9-BD00-F69C6CCF7AB0}"/>
              </a:ext>
            </a:extLst>
          </p:cNvPr>
          <p:cNvSpPr txBox="1"/>
          <p:nvPr/>
        </p:nvSpPr>
        <p:spPr>
          <a:xfrm>
            <a:off x="8434199" y="4797695"/>
            <a:ext cx="2068041" cy="307920"/>
          </a:xfrm>
          <a:prstGeom prst="rect">
            <a:avLst/>
          </a:prstGeom>
          <a:noFill/>
        </p:spPr>
        <p:txBody>
          <a:bodyPr wrap="square" rtlCol="0">
            <a:prstTxWarp prst="textInflateBottom">
              <a:avLst>
                <a:gd name="adj" fmla="val 63759"/>
              </a:avLst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DB Cash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Memcashed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 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" panose="020B0502040204020203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C750B10-17F0-42CE-BE15-B80FA31FB2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77631" y="6026075"/>
            <a:ext cx="661372" cy="6613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D2C521-17BB-40E9-A209-4752333E0409}"/>
              </a:ext>
            </a:extLst>
          </p:cNvPr>
          <p:cNvSpPr txBox="1"/>
          <p:nvPr/>
        </p:nvSpPr>
        <p:spPr>
          <a:xfrm>
            <a:off x="10408619" y="5974172"/>
            <a:ext cx="178397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UNKAOS</a:t>
            </a:r>
            <a:endParaRPr lang="ru-RU" sz="2600" b="1" dirty="0">
              <a:solidFill>
                <a:schemeClr val="bg2">
                  <a:lumMod val="2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2734BC-FC26-4B20-BE35-499A41A9E878}"/>
              </a:ext>
            </a:extLst>
          </p:cNvPr>
          <p:cNvSpPr txBox="1"/>
          <p:nvPr/>
        </p:nvSpPr>
        <p:spPr>
          <a:xfrm>
            <a:off x="10435515" y="6342469"/>
            <a:ext cx="178397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bg2">
                    <a:lumMod val="25000"/>
                  </a:schemeClr>
                </a:solidFill>
                <a:latin typeface="Bahnschrift Light SemiCondensed" panose="020B0502040204020203" pitchFamily="34" charset="0"/>
              </a:rPr>
              <a:t>ARCHITECTURE</a:t>
            </a:r>
            <a:endParaRPr lang="ru-RU" sz="1700" dirty="0">
              <a:solidFill>
                <a:schemeClr val="bg2">
                  <a:lumMod val="25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B27492-0E63-42D5-A846-90C3D37835E0}"/>
              </a:ext>
            </a:extLst>
          </p:cNvPr>
          <p:cNvSpPr txBox="1"/>
          <p:nvPr/>
        </p:nvSpPr>
        <p:spPr>
          <a:xfrm>
            <a:off x="355002" y="5578631"/>
            <a:ext cx="431501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  <a:latin typeface="Bahnschrift Light SemiCondensed" panose="020B0502040204020203" pitchFamily="34" charset="0"/>
              </a:rPr>
              <a:t>Gateway – proxy for all client connections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  <a:latin typeface="Bahnschrift Light SemiCondensed" panose="020B0502040204020203" pitchFamily="34" charset="0"/>
              </a:rPr>
              <a:t>Cerberus – auth</a:t>
            </a:r>
            <a:r>
              <a:rPr lang="ru-RU" sz="1700" dirty="0">
                <a:solidFill>
                  <a:schemeClr val="bg2">
                    <a:lumMod val="25000"/>
                  </a:schemeClr>
                </a:solidFill>
                <a:latin typeface="Bahnschrift Light SemiCondensed" panose="020B0502040204020203" pitchFamily="34" charset="0"/>
              </a:rPr>
              <a:t>, 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  <a:latin typeface="Bahnschrift Light SemiCondensed" panose="020B0502040204020203" pitchFamily="34" charset="0"/>
              </a:rPr>
              <a:t>permissions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  <a:latin typeface="Bahnschrift Light SemiCondensed" panose="020B0502040204020203" pitchFamily="34" charset="0"/>
              </a:rPr>
              <a:t>Zeus – crud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  <a:latin typeface="Bahnschrift Light SemiCondensed" panose="020B0502040204020203" pitchFamily="34" charset="0"/>
              </a:rPr>
              <a:t>api</a:t>
            </a:r>
            <a:endParaRPr lang="en-US" sz="1700" dirty="0">
              <a:solidFill>
                <a:schemeClr val="bg2">
                  <a:lumMod val="25000"/>
                </a:schemeClr>
              </a:solidFill>
              <a:latin typeface="Bahnschrift Light Semi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  <a:latin typeface="Bahnschrift Light SemiCondensed" panose="020B0502040204020203" pitchFamily="34" charset="0"/>
              </a:rPr>
              <a:t>Hermes – notifications</a:t>
            </a:r>
            <a:endParaRPr lang="ru-RU" sz="1700" dirty="0">
              <a:solidFill>
                <a:schemeClr val="bg2">
                  <a:lumMod val="25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9E8F75-58D3-48EA-94A4-828E724A9185}"/>
              </a:ext>
            </a:extLst>
          </p:cNvPr>
          <p:cNvSpPr txBox="1"/>
          <p:nvPr/>
        </p:nvSpPr>
        <p:spPr>
          <a:xfrm>
            <a:off x="4414813" y="5870604"/>
            <a:ext cx="4315017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  <a:latin typeface="Bahnschrift Light SemiCondensed" panose="020B0502040204020203" pitchFamily="34" charset="0"/>
              </a:rPr>
              <a:t>Athena – 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  <a:latin typeface="Bahnschrift Light SemiCondensed" panose="020B0502040204020203" pitchFamily="34" charset="0"/>
              </a:rPr>
              <a:t>Ossa –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  <a:latin typeface="Bahnschrift Light SemiCondensed" panose="020B0502040204020203" pitchFamily="34" charset="0"/>
              </a:rPr>
              <a:t>realtime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  <a:latin typeface="Bahnschrift Light SemiCondensed" panose="020B0502040204020203" pitchFamily="34" charset="0"/>
              </a:rPr>
              <a:t> data 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  <a:latin typeface="Bahnschrift Light SemiCondensed" panose="020B0502040204020203" pitchFamily="34" charset="0"/>
              </a:rPr>
              <a:t>Eileithiya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  <a:latin typeface="Bahnschrift Light SemiCondensed" panose="020B0502040204020203" pitchFamily="34" charset="0"/>
              </a:rPr>
              <a:t> – workspace registration</a:t>
            </a: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6DEED745-2946-4139-B3AA-0B50431A3F8D}"/>
              </a:ext>
            </a:extLst>
          </p:cNvPr>
          <p:cNvCxnSpPr>
            <a:cxnSpLocks/>
          </p:cNvCxnSpPr>
          <p:nvPr/>
        </p:nvCxnSpPr>
        <p:spPr>
          <a:xfrm flipV="1">
            <a:off x="4766683" y="791285"/>
            <a:ext cx="0" cy="65222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  <a:alpha val="33000"/>
              </a:schemeClr>
            </a:solidFill>
            <a:tailEnd type="none"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02FD9361-8A54-46CD-B4AD-E80DB6B7C6F9}"/>
              </a:ext>
            </a:extLst>
          </p:cNvPr>
          <p:cNvCxnSpPr>
            <a:cxnSpLocks/>
          </p:cNvCxnSpPr>
          <p:nvPr/>
        </p:nvCxnSpPr>
        <p:spPr>
          <a:xfrm flipV="1">
            <a:off x="9726706" y="782321"/>
            <a:ext cx="0" cy="66118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  <a:alpha val="33000"/>
              </a:schemeClr>
            </a:solidFill>
            <a:tailEnd type="none"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64F8D109-10C4-41AF-8974-548C0161DA0B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10507679" y="811118"/>
            <a:ext cx="6726" cy="63398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  <a:alpha val="33000"/>
              </a:schemeClr>
            </a:solidFill>
            <a:tailEnd type="none"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09A71320-788E-48D8-AEC6-21F308438F06}"/>
              </a:ext>
            </a:extLst>
          </p:cNvPr>
          <p:cNvCxnSpPr>
            <a:cxnSpLocks/>
          </p:cNvCxnSpPr>
          <p:nvPr/>
        </p:nvCxnSpPr>
        <p:spPr>
          <a:xfrm flipV="1">
            <a:off x="11295531" y="782321"/>
            <a:ext cx="0" cy="66118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  <a:alpha val="33000"/>
              </a:schemeClr>
            </a:solidFill>
            <a:tailEnd type="none"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CC45A7C3-0974-4110-B6C1-25FB9BB3A4EF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8918090" y="1928652"/>
            <a:ext cx="0" cy="32702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  <a:alpha val="33000"/>
              </a:schemeClr>
            </a:solidFill>
            <a:tailEnd type="none"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A1A55841-943B-4914-B5C6-24A4292DFA26}"/>
              </a:ext>
            </a:extLst>
          </p:cNvPr>
          <p:cNvSpPr/>
          <p:nvPr/>
        </p:nvSpPr>
        <p:spPr>
          <a:xfrm>
            <a:off x="3102085" y="1443510"/>
            <a:ext cx="5984241" cy="474980"/>
          </a:xfrm>
          <a:prstGeom prst="roundRect">
            <a:avLst>
              <a:gd name="adj" fmla="val 31288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blurRad="266700" stA="50000" dist="25400" dir="5400000" sy="-100000" algn="bl" rotWithShape="0"/>
          </a:effectLst>
          <a:scene3d>
            <a:camera prst="obliqueBottomLeft"/>
            <a:lightRig rig="balanced" dir="t"/>
          </a:scene3d>
          <a:sp3d prstMaterial="metal">
            <a:bevelT w="95250" h="508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Gateway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" panose="020B0502040204020203" pitchFamily="34" charset="0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5CFA9245-BB58-4265-AF9C-0F8942ACD1D3}"/>
              </a:ext>
            </a:extLst>
          </p:cNvPr>
          <p:cNvSpPr/>
          <p:nvPr/>
        </p:nvSpPr>
        <p:spPr>
          <a:xfrm>
            <a:off x="589279" y="1445098"/>
            <a:ext cx="2176632" cy="474980"/>
          </a:xfrm>
          <a:prstGeom prst="roundRect">
            <a:avLst>
              <a:gd name="adj" fmla="val 31288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blurRad="266700" stA="50000" dist="25400" dir="5400000" sy="-100000" algn="bl" rotWithShape="0"/>
          </a:effectLst>
          <a:scene3d>
            <a:camera prst="obliqueBottomLeft"/>
            <a:lightRig rig="balanced" dir="t"/>
          </a:scene3d>
          <a:sp3d prstMaterial="metal">
            <a:bevelT w="95250" h="508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Cerberus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" panose="020B0502040204020203" pitchFamily="34" charset="0"/>
            </a:endParaRP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87C473B5-6A97-4453-86D6-8D841FA8D661}"/>
              </a:ext>
            </a:extLst>
          </p:cNvPr>
          <p:cNvSpPr/>
          <p:nvPr/>
        </p:nvSpPr>
        <p:spPr>
          <a:xfrm>
            <a:off x="6329680" y="3045615"/>
            <a:ext cx="2176632" cy="474980"/>
          </a:xfrm>
          <a:prstGeom prst="roundRect">
            <a:avLst>
              <a:gd name="adj" fmla="val 31288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blurRad="266700" stA="50000" dist="25400" dir="5400000" sy="-100000" algn="bl" rotWithShape="0"/>
          </a:effectLst>
          <a:scene3d>
            <a:camera prst="obliqueBottomLeft"/>
            <a:lightRig rig="balanced" dir="t"/>
          </a:scene3d>
          <a:sp3d prstMaterial="metal">
            <a:bevelT w="95250" h="508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Ossa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" panose="020B0502040204020203" pitchFamily="34" charset="0"/>
            </a:endParaRP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98272FB7-0A9A-4A63-A6D8-AC92522598F4}"/>
              </a:ext>
            </a:extLst>
          </p:cNvPr>
          <p:cNvSpPr/>
          <p:nvPr/>
        </p:nvSpPr>
        <p:spPr>
          <a:xfrm>
            <a:off x="3672536" y="3045615"/>
            <a:ext cx="2176632" cy="474980"/>
          </a:xfrm>
          <a:prstGeom prst="roundRect">
            <a:avLst>
              <a:gd name="adj" fmla="val 28851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blurRad="266700" stA="50000" dist="25400" dir="5400000" sy="-100000" algn="bl" rotWithShape="0"/>
          </a:effectLst>
          <a:scene3d>
            <a:camera prst="obliqueBottomLeft"/>
            <a:lightRig rig="balanced" dir="t"/>
          </a:scene3d>
          <a:sp3d prstMaterial="metal">
            <a:bevelT w="95250" h="508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Zeus</a:t>
            </a:r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E55439F1-450F-4ED5-A44D-79AC6020A628}"/>
              </a:ext>
            </a:extLst>
          </p:cNvPr>
          <p:cNvSpPr/>
          <p:nvPr/>
        </p:nvSpPr>
        <p:spPr>
          <a:xfrm>
            <a:off x="2179614" y="2196302"/>
            <a:ext cx="2176632" cy="474980"/>
          </a:xfrm>
          <a:prstGeom prst="roundRect">
            <a:avLst>
              <a:gd name="adj" fmla="val 337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blurRad="266700" stA="50000" dist="25400" dir="5400000" sy="-100000" algn="bl" rotWithShape="0"/>
          </a:effectLst>
          <a:scene3d>
            <a:camera prst="obliqueBottomLeft"/>
            <a:lightRig rig="balanced" dir="t"/>
          </a:scene3d>
          <a:sp3d prstMaterial="metal">
            <a:bevelT w="95250" h="508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Athena</a:t>
            </a: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FA8148FD-8B0D-469D-9AF6-CCA3C0927A39}"/>
              </a:ext>
            </a:extLst>
          </p:cNvPr>
          <p:cNvSpPr/>
          <p:nvPr/>
        </p:nvSpPr>
        <p:spPr>
          <a:xfrm>
            <a:off x="7829774" y="2255676"/>
            <a:ext cx="2176632" cy="474980"/>
          </a:xfrm>
          <a:prstGeom prst="roundRect">
            <a:avLst>
              <a:gd name="adj" fmla="val 3616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blurRad="266700" stA="50000" dist="25400" dir="5400000" sy="-100000" algn="bl" rotWithShape="0"/>
          </a:effectLst>
          <a:scene3d>
            <a:camera prst="obliqueBottomLeft"/>
            <a:lightRig rig="balanced" dir="t"/>
          </a:scene3d>
          <a:sp3d prstMaterial="metal">
            <a:bevelT w="95250" h="508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Eileithia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" panose="020B0502040204020203" pitchFamily="34" charset="0"/>
            </a:endParaRPr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C6802CBB-26F1-47A5-BCC9-9CCC8B274FFC}"/>
              </a:ext>
            </a:extLst>
          </p:cNvPr>
          <p:cNvSpPr/>
          <p:nvPr/>
        </p:nvSpPr>
        <p:spPr>
          <a:xfrm>
            <a:off x="9426089" y="1445098"/>
            <a:ext cx="2176632" cy="474980"/>
          </a:xfrm>
          <a:prstGeom prst="roundRect">
            <a:avLst>
              <a:gd name="adj" fmla="val 337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reflection blurRad="266700" stA="50000" dist="25400" dir="5400000" sy="-100000" algn="bl" rotWithShape="0"/>
          </a:effectLst>
          <a:scene3d>
            <a:camera prst="obliqueBottomLeft"/>
            <a:lightRig rig="balanced" dir="t"/>
          </a:scene3d>
          <a:sp3d prstMaterial="metal">
            <a:bevelT w="95250" h="508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Hermes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54ADD38-6A86-4C4E-BDA9-A7CB885196E9}"/>
              </a:ext>
            </a:extLst>
          </p:cNvPr>
          <p:cNvSpPr txBox="1"/>
          <p:nvPr/>
        </p:nvSpPr>
        <p:spPr>
          <a:xfrm>
            <a:off x="5456063" y="1021600"/>
            <a:ext cx="19964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 SemiCondensed" panose="020B0502040204020203" pitchFamily="34" charset="0"/>
              </a:rPr>
              <a:t>Node.js with TypeScript</a:t>
            </a:r>
            <a:endParaRPr lang="ru-RU" sz="1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759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704540D-CA7F-413C-BF26-727073FC9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9610"/>
            <a:ext cx="9753600" cy="547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3581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52</Words>
  <Application>Microsoft Office PowerPoint</Application>
  <PresentationFormat>Широкоэкранный</PresentationFormat>
  <Paragraphs>20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9" baseType="lpstr">
      <vt:lpstr>Arial</vt:lpstr>
      <vt:lpstr>Bahnschrift</vt:lpstr>
      <vt:lpstr>Bahnschrift Light</vt:lpstr>
      <vt:lpstr>Bahnschrift Light SemiCondensed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Николай Хвилон</dc:creator>
  <cp:lastModifiedBy>Николай Хвилон</cp:lastModifiedBy>
  <cp:revision>44</cp:revision>
  <dcterms:created xsi:type="dcterms:W3CDTF">2024-04-20T20:47:41Z</dcterms:created>
  <dcterms:modified xsi:type="dcterms:W3CDTF">2024-04-21T03:22:19Z</dcterms:modified>
</cp:coreProperties>
</file>