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9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3"/>
    <p:restoredTop sz="94661"/>
  </p:normalViewPr>
  <p:slideViewPr>
    <p:cSldViewPr>
      <p:cViewPr varScale="1">
        <p:scale>
          <a:sx n="136" d="100"/>
          <a:sy n="136" d="100"/>
        </p:scale>
        <p:origin x="200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76D-140B-44A8-B410-73E7864B4D7F}" type="datetimeFigureOut">
              <a:rPr lang="en-US" smtClean="0"/>
              <a:pPr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355B-AC1C-45AD-B171-4238CD770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76D-140B-44A8-B410-73E7864B4D7F}" type="datetimeFigureOut">
              <a:rPr lang="en-US" smtClean="0"/>
              <a:pPr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355B-AC1C-45AD-B171-4238CD770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76D-140B-44A8-B410-73E7864B4D7F}" type="datetimeFigureOut">
              <a:rPr lang="en-US" smtClean="0"/>
              <a:pPr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355B-AC1C-45AD-B171-4238CD770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76D-140B-44A8-B410-73E7864B4D7F}" type="datetimeFigureOut">
              <a:rPr lang="en-US" smtClean="0"/>
              <a:pPr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355B-AC1C-45AD-B171-4238CD770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76D-140B-44A8-B410-73E7864B4D7F}" type="datetimeFigureOut">
              <a:rPr lang="en-US" smtClean="0"/>
              <a:pPr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355B-AC1C-45AD-B171-4238CD770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76D-140B-44A8-B410-73E7864B4D7F}" type="datetimeFigureOut">
              <a:rPr lang="en-US" smtClean="0"/>
              <a:pPr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355B-AC1C-45AD-B171-4238CD770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76D-140B-44A8-B410-73E7864B4D7F}" type="datetimeFigureOut">
              <a:rPr lang="en-US" smtClean="0"/>
              <a:pPr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355B-AC1C-45AD-B171-4238CD770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76D-140B-44A8-B410-73E7864B4D7F}" type="datetimeFigureOut">
              <a:rPr lang="en-US" smtClean="0"/>
              <a:pPr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355B-AC1C-45AD-B171-4238CD770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76D-140B-44A8-B410-73E7864B4D7F}" type="datetimeFigureOut">
              <a:rPr lang="en-US" smtClean="0"/>
              <a:pPr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355B-AC1C-45AD-B171-4238CD770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76D-140B-44A8-B410-73E7864B4D7F}" type="datetimeFigureOut">
              <a:rPr lang="en-US" smtClean="0"/>
              <a:pPr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355B-AC1C-45AD-B171-4238CD770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676D-140B-44A8-B410-73E7864B4D7F}" type="datetimeFigureOut">
              <a:rPr lang="en-US" smtClean="0"/>
              <a:pPr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355B-AC1C-45AD-B171-4238CD770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676D-140B-44A8-B410-73E7864B4D7F}" type="datetimeFigureOut">
              <a:rPr lang="en-US" smtClean="0"/>
              <a:pPr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4355B-AC1C-45AD-B171-4238CD770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27" y="113369"/>
            <a:ext cx="8347842" cy="1578797"/>
          </a:xfrm>
        </p:spPr>
        <p:txBody>
          <a:bodyPr>
            <a:normAutofit/>
          </a:bodyPr>
          <a:lstStyle/>
          <a:p>
            <a:pPr algn="l"/>
            <a:r>
              <a:rPr lang="ms-MY" dirty="0"/>
              <a:t>KIX 3004</a:t>
            </a:r>
            <a:br>
              <a:rPr lang="ms-MY" dirty="0"/>
            </a:br>
            <a:r>
              <a:rPr lang="ms-MY" dirty="0"/>
              <a:t>Python Programming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8159" y="6274676"/>
            <a:ext cx="361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Semester 1, Session 2018/2019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94070"/>
              </p:ext>
            </p:extLst>
          </p:nvPr>
        </p:nvGraphicFramePr>
        <p:xfrm>
          <a:off x="189186" y="1788861"/>
          <a:ext cx="8521264" cy="21945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707926">
                  <a:extLst>
                    <a:ext uri="{9D8B030D-6E8A-4147-A177-3AD203B41FA5}">
                      <a16:colId xmlns:a16="http://schemas.microsoft.com/office/drawing/2014/main" val="575934593"/>
                    </a:ext>
                  </a:extLst>
                </a:gridCol>
                <a:gridCol w="6813338">
                  <a:extLst>
                    <a:ext uri="{9D8B030D-6E8A-4147-A177-3AD203B41FA5}">
                      <a16:colId xmlns:a16="http://schemas.microsoft.com/office/drawing/2014/main" val="109610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Lecturer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Mahazani</a:t>
                      </a:r>
                      <a:r>
                        <a:rPr lang="en-US" sz="2400" dirty="0"/>
                        <a:t> Mohamad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87494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Office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Level 2, Engineering Summit 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(Electrical Engineering Block)</a:t>
                      </a:r>
                      <a:endParaRPr lang="en-US" sz="2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8817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Phone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03 7967 5246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92776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E-mail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mahazani@um.edu.my</a:t>
                      </a:r>
                      <a:endParaRPr lang="en-US" sz="2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3512841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9185" y="4080117"/>
            <a:ext cx="852126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b="1" dirty="0">
                <a:solidFill>
                  <a:srgbClr val="0000CC"/>
                </a:solidFill>
                <a:cs typeface="Times New Roman" pitchFamily="18" charset="0"/>
              </a:rPr>
              <a:t>References: 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en-US" altLang="ja-JP" sz="2400" dirty="0">
                <a:solidFill>
                  <a:srgbClr val="0000CC"/>
                </a:solidFill>
                <a:cs typeface="Times New Roman" pitchFamily="18" charset="0"/>
              </a:rPr>
              <a:t>B.M </a:t>
            </a:r>
            <a:r>
              <a:rPr lang="en-US" altLang="ja-JP" sz="2400" dirty="0" err="1">
                <a:solidFill>
                  <a:srgbClr val="0000CC"/>
                </a:solidFill>
                <a:cs typeface="Times New Roman" pitchFamily="18" charset="0"/>
              </a:rPr>
              <a:t>Harwani</a:t>
            </a:r>
            <a:r>
              <a:rPr lang="en-US" altLang="ja-JP" sz="2400" dirty="0">
                <a:solidFill>
                  <a:srgbClr val="0000CC"/>
                </a:solidFill>
                <a:cs typeface="Times New Roman" pitchFamily="18" charset="0"/>
              </a:rPr>
              <a:t>, “Introduction to Python Programming”, </a:t>
            </a:r>
            <a:r>
              <a:rPr lang="en-US" altLang="ja-JP" sz="2400" dirty="0" err="1">
                <a:solidFill>
                  <a:srgbClr val="0000CC"/>
                </a:solidFill>
                <a:cs typeface="Times New Roman" pitchFamily="18" charset="0"/>
              </a:rPr>
              <a:t>Cengage</a:t>
            </a:r>
            <a:r>
              <a:rPr lang="en-US" altLang="ja-JP" sz="2400" dirty="0">
                <a:solidFill>
                  <a:srgbClr val="0000CC"/>
                </a:solidFill>
                <a:cs typeface="Times New Roman" pitchFamily="18" charset="0"/>
              </a:rPr>
              <a:t> Learning, Boston, 2012.</a:t>
            </a: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en-US" altLang="ja-JP" sz="2400" dirty="0">
                <a:solidFill>
                  <a:srgbClr val="0000CC"/>
                </a:solidFill>
                <a:cs typeface="Times New Roman" pitchFamily="18" charset="0"/>
              </a:rPr>
              <a:t>William F. Punch, Richard </a:t>
            </a:r>
            <a:r>
              <a:rPr lang="en-US" altLang="ja-JP" sz="2400" dirty="0" err="1">
                <a:solidFill>
                  <a:srgbClr val="0000CC"/>
                </a:solidFill>
                <a:cs typeface="Times New Roman" pitchFamily="18" charset="0"/>
              </a:rPr>
              <a:t>Enbody</a:t>
            </a:r>
            <a:r>
              <a:rPr lang="en-US" altLang="ja-JP" sz="2400" dirty="0">
                <a:solidFill>
                  <a:srgbClr val="0000CC"/>
                </a:solidFill>
                <a:cs typeface="Times New Roman" pitchFamily="18" charset="0"/>
              </a:rPr>
              <a:t>, “The Practice of Computing Using Python, Global Edition”, Pearson, 3rd Edition, 2017.</a:t>
            </a:r>
          </a:p>
        </p:txBody>
      </p:sp>
    </p:spTree>
    <p:extLst>
      <p:ext uri="{BB962C8B-B14F-4D97-AF65-F5344CB8AC3E}">
        <p14:creationId xmlns:p14="http://schemas.microsoft.com/office/powerpoint/2010/main" val="421698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command line mode, you type Python instructions one line at a time.</a:t>
            </a:r>
          </a:p>
          <a:p>
            <a:pPr algn="just"/>
            <a:r>
              <a:rPr lang="en-US" dirty="0"/>
              <a:t>You can also import code from other files or modules.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 (Integrated Development Environment)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are going to use </a:t>
            </a:r>
            <a:r>
              <a:rPr lang="en-US" dirty="0" err="1"/>
              <a:t>Spyder</a:t>
            </a:r>
            <a:r>
              <a:rPr lang="en-US" dirty="0"/>
              <a:t> as the IDE from Anaconda python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096963"/>
          </a:xfrm>
        </p:spPr>
        <p:txBody>
          <a:bodyPr>
            <a:normAutofit/>
          </a:bodyPr>
          <a:lstStyle/>
          <a:p>
            <a:r>
              <a:rPr lang="en-US" dirty="0"/>
              <a:t>Save it to your computer in any desired folder by any name, for example, arearect.py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1981200"/>
            <a:ext cx="6858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ndale Mono" panose="020B0509000000000004" pitchFamily="49" charset="0"/>
              </a:rPr>
              <a:t># The program calculates area of rectangle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l=8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b=5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a=l*b</a:t>
            </a:r>
          </a:p>
          <a:p>
            <a:r>
              <a:rPr lang="en-US" sz="2000" dirty="0">
                <a:latin typeface="Andale Mono" panose="020B0509000000000004" pitchFamily="49" charset="0"/>
              </a:rPr>
              <a:t>print ("Area of rectangle is ", 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program consists of two variables, </a:t>
            </a:r>
            <a:r>
              <a:rPr lang="en-US" dirty="0">
                <a:latin typeface="Andale Mono" panose="020B0509000000000004" pitchFamily="49" charset="0"/>
              </a:rPr>
              <a:t>l</a:t>
            </a:r>
            <a:r>
              <a:rPr lang="en-US" dirty="0"/>
              <a:t> and </a:t>
            </a:r>
            <a:r>
              <a:rPr lang="en-US" dirty="0">
                <a:latin typeface="Andale Mono" panose="020B0509000000000004" pitchFamily="49" charset="0"/>
              </a:rPr>
              <a:t>b</a:t>
            </a:r>
            <a:r>
              <a:rPr lang="en-US" dirty="0"/>
              <a:t>, initialized to values 8 and 5, respectively. 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latin typeface="Andale Mono" panose="020B0509000000000004" pitchFamily="49" charset="0"/>
              </a:rPr>
              <a:t>l</a:t>
            </a:r>
            <a:r>
              <a:rPr lang="en-US" dirty="0"/>
              <a:t> and </a:t>
            </a:r>
            <a:r>
              <a:rPr lang="en-US" dirty="0">
                <a:latin typeface="Andale Mono" panose="020B0509000000000004" pitchFamily="49" charset="0"/>
              </a:rPr>
              <a:t>b</a:t>
            </a:r>
            <a:r>
              <a:rPr lang="en-US" dirty="0"/>
              <a:t> variables here represent the length and breadth of a rectangle. 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latin typeface="Andale Mono" panose="020B0509000000000004" pitchFamily="49" charset="0"/>
              </a:rPr>
              <a:t>l</a:t>
            </a:r>
            <a:r>
              <a:rPr lang="en-US" dirty="0"/>
              <a:t> and </a:t>
            </a:r>
            <a:r>
              <a:rPr lang="en-US" dirty="0">
                <a:latin typeface="Andale Mono" panose="020B0509000000000004" pitchFamily="49" charset="0"/>
              </a:rPr>
              <a:t>b</a:t>
            </a:r>
            <a:r>
              <a:rPr lang="en-US" dirty="0"/>
              <a:t> are multiplied, and the result is stored in a third variable, </a:t>
            </a:r>
            <a:r>
              <a:rPr lang="en-US" dirty="0">
                <a:latin typeface="Andale Mono" panose="020B0509000000000004" pitchFamily="49" charset="0"/>
              </a:rPr>
              <a:t>a</a:t>
            </a:r>
            <a:r>
              <a:rPr lang="en-US" dirty="0"/>
              <a:t>, that is then displayed as the area of a rectangle.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86700" cy="4732830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US" dirty="0"/>
              <a:t>At the end of the course, students are able to:</a:t>
            </a:r>
          </a:p>
          <a:p>
            <a:pPr marL="0" indent="0" fontAlgn="t">
              <a:buNone/>
            </a:pPr>
            <a:endParaRPr lang="en-US" dirty="0"/>
          </a:p>
          <a:p>
            <a:pPr marL="514350" indent="-514350" fontAlgn="t">
              <a:buFont typeface="+mj-lt"/>
              <a:buAutoNum type="arabicPeriod"/>
            </a:pPr>
            <a:r>
              <a:rPr lang="ms-MY" dirty="0"/>
              <a:t>To describe the basic building blocks of a phyton and able to describe the </a:t>
            </a:r>
            <a:r>
              <a:rPr lang="en-GB" dirty="0"/>
              <a:t>importance of Python programming</a:t>
            </a:r>
            <a:endParaRPr lang="en-US" dirty="0"/>
          </a:p>
          <a:p>
            <a:pPr marL="514350" indent="-514350" fontAlgn="t">
              <a:buFont typeface="+mj-lt"/>
              <a:buAutoNum type="arabicPeriod"/>
            </a:pPr>
            <a:r>
              <a:rPr lang="en-GB" dirty="0"/>
              <a:t>To develop algorithm  and computer code according to specification</a:t>
            </a:r>
            <a:endParaRPr lang="en-US" dirty="0"/>
          </a:p>
          <a:p>
            <a:pPr marL="514350" indent="-514350" fontAlgn="t">
              <a:buFont typeface="+mj-lt"/>
              <a:buAutoNum type="arabicPeriod"/>
            </a:pPr>
            <a:r>
              <a:rPr lang="en-GB" dirty="0"/>
              <a:t>To identity syntax errors and program errors and rectify the codes</a:t>
            </a:r>
          </a:p>
          <a:p>
            <a:pPr marL="514350" indent="-514350" fontAlgn="t">
              <a:buFont typeface="+mj-lt"/>
              <a:buAutoNum type="arabicPeriod"/>
            </a:pPr>
            <a:r>
              <a:rPr lang="en-GB" dirty="0"/>
              <a:t>To apply object-oriented programming to develop  window GUI</a:t>
            </a:r>
            <a:endParaRPr lang="en-US" dirty="0"/>
          </a:p>
          <a:p>
            <a:pPr marL="0" indent="0" fontAlgn="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72BD-9BEE-416A-AB7B-07492D650A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4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081699"/>
              </p:ext>
            </p:extLst>
          </p:nvPr>
        </p:nvGraphicFramePr>
        <p:xfrm>
          <a:off x="189185" y="189789"/>
          <a:ext cx="8703644" cy="6460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367">
                  <a:extLst>
                    <a:ext uri="{9D8B030D-6E8A-4147-A177-3AD203B41FA5}">
                      <a16:colId xmlns:a16="http://schemas.microsoft.com/office/drawing/2014/main" val="2100933394"/>
                    </a:ext>
                  </a:extLst>
                </a:gridCol>
                <a:gridCol w="6439217">
                  <a:extLst>
                    <a:ext uri="{9D8B030D-6E8A-4147-A177-3AD203B41FA5}">
                      <a16:colId xmlns:a16="http://schemas.microsoft.com/office/drawing/2014/main" val="3792605774"/>
                    </a:ext>
                  </a:extLst>
                </a:gridCol>
                <a:gridCol w="1618060">
                  <a:extLst>
                    <a:ext uri="{9D8B030D-6E8A-4147-A177-3AD203B41FA5}">
                      <a16:colId xmlns:a16="http://schemas.microsoft.com/office/drawing/2014/main" val="1997602517"/>
                    </a:ext>
                  </a:extLst>
                </a:gridCol>
              </a:tblGrid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Topics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Assessments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830014173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68580" marR="6858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Python</a:t>
                      </a:r>
                      <a:endParaRPr lang="en-US" sz="1800" i="0" dirty="0">
                        <a:latin typeface="+mn-lt"/>
                      </a:endParaRPr>
                    </a:p>
                  </a:txBody>
                  <a:tcPr marL="68580" marR="6858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075807282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68580" marR="6858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Input, output, variables, data type, operators, and expressions</a:t>
                      </a:r>
                    </a:p>
                  </a:txBody>
                  <a:tcPr marL="73025" marR="73025" marT="36830" marB="3683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Tests</a:t>
                      </a:r>
                      <a:r>
                        <a:rPr lang="en-US" baseline="0" dirty="0"/>
                        <a:t> (20%)</a:t>
                      </a:r>
                    </a:p>
                    <a:p>
                      <a:pPr algn="ctr"/>
                      <a:r>
                        <a:rPr lang="en-US" baseline="0" dirty="0"/>
                        <a:t>Assignment 1 (10%)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Final Q1 (15%)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 Q2 (15%)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68580" marR="68580" anchor="ctr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988328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68580" marR="6858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Arithmetic operations, logical operators and loops</a:t>
                      </a:r>
                    </a:p>
                  </a:txBody>
                  <a:tcPr marL="73025" marR="73025" marT="36830" marB="36830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538097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68580" marR="6858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Bitwise operations and complex numbers</a:t>
                      </a:r>
                    </a:p>
                  </a:txBody>
                  <a:tcPr marL="73025" marR="73025" marT="36830" marB="36830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364819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68580" marR="6858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Sequences, strings and sets</a:t>
                      </a:r>
                    </a:p>
                  </a:txBody>
                  <a:tcPr marL="73025" marR="73025" marT="36830" marB="36830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036910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68580" marR="6858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Recursions and iterations</a:t>
                      </a:r>
                    </a:p>
                  </a:txBody>
                  <a:tcPr marL="73025" marR="73025" marT="36830" marB="36830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45605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68580" marR="6858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Functions and modules </a:t>
                      </a:r>
                    </a:p>
                  </a:txBody>
                  <a:tcPr marL="73025" marR="73025" marT="36830" marB="36830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980324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68580" marR="6858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Class, inheritance, overloading and descriptors</a:t>
                      </a:r>
                    </a:p>
                  </a:txBody>
                  <a:tcPr marL="73025" marR="73025" marT="36830" marB="36830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Q3(15%)</a:t>
                      </a:r>
                    </a:p>
                  </a:txBody>
                  <a:tcPr marL="68580" marR="68580" anchor="ctr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3420518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68580" marR="6858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File handling</a:t>
                      </a:r>
                    </a:p>
                  </a:txBody>
                  <a:tcPr marL="73025" marR="73025" marT="36830" marB="36830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211185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68580" marR="6858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0" dirty="0" err="1">
                          <a:latin typeface="+mn-lt"/>
                          <a:ea typeface="Times New Roman"/>
                          <a:cs typeface="Times New Roman"/>
                        </a:rPr>
                        <a:t>PyQt</a:t>
                      </a: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, windows, GUI, slots and buddies</a:t>
                      </a:r>
                    </a:p>
                  </a:txBody>
                  <a:tcPr marL="73025" marR="73025" marT="36830" marB="3683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Assignment 2 (10%)</a:t>
                      </a:r>
                    </a:p>
                    <a:p>
                      <a:pPr algn="ctr"/>
                      <a:r>
                        <a:rPr lang="en-US" dirty="0"/>
                        <a:t>Final Q4 (15%)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463712678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marL="68580" marR="6858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Widgets, buttons, checkboxes, scrollbars and sliders</a:t>
                      </a:r>
                    </a:p>
                  </a:txBody>
                  <a:tcPr marL="73025" marR="73025" marT="36830" marB="36830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867765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Box, tables, </a:t>
                      </a:r>
                      <a:r>
                        <a:rPr lang="en-US" sz="1800" i="0" dirty="0" err="1">
                          <a:latin typeface="+mn-lt"/>
                          <a:ea typeface="Times New Roman"/>
                          <a:cs typeface="Times New Roman"/>
                        </a:rPr>
                        <a:t>webpages</a:t>
                      </a: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 and graphics</a:t>
                      </a:r>
                    </a:p>
                  </a:txBody>
                  <a:tcPr marL="73025" marR="73025" marT="36830" marB="36830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995299849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Menus and toolbars</a:t>
                      </a:r>
                    </a:p>
                  </a:txBody>
                  <a:tcPr marL="73025" marR="73025" marT="36830" marB="36830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704587"/>
                  </a:ext>
                </a:extLst>
              </a:tr>
              <a:tr h="415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0" dirty="0">
                          <a:latin typeface="+mn-lt"/>
                          <a:ea typeface="Times New Roman"/>
                          <a:cs typeface="Times New Roman"/>
                        </a:rPr>
                        <a:t>Layout and database</a:t>
                      </a:r>
                    </a:p>
                  </a:txBody>
                  <a:tcPr marL="73025" marR="73025" marT="36830" marB="36830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50609253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72BD-9BEE-416A-AB7B-07492D650A7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9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a very powerful high-level, dynamic object-oriented programming language created by Guido van Rossum in 1991. </a:t>
            </a:r>
          </a:p>
          <a:p>
            <a:r>
              <a:rPr lang="en-US" dirty="0"/>
              <a:t>It is implemented in C, and relies on the extensive portable C libraries. </a:t>
            </a:r>
          </a:p>
          <a:p>
            <a:r>
              <a:rPr lang="en-US" dirty="0"/>
              <a:t>It is a </a:t>
            </a:r>
            <a:r>
              <a:rPr lang="en-US" b="1" dirty="0"/>
              <a:t>cross-platform language </a:t>
            </a:r>
            <a:r>
              <a:rPr lang="en-US" dirty="0"/>
              <a:t>and runs on all major </a:t>
            </a:r>
            <a:r>
              <a:rPr lang="en-US" b="1" dirty="0"/>
              <a:t>hardware platforms </a:t>
            </a:r>
            <a:r>
              <a:rPr lang="en-US" dirty="0"/>
              <a:t>and </a:t>
            </a:r>
            <a:r>
              <a:rPr lang="en-US" b="1" dirty="0"/>
              <a:t>operating systems</a:t>
            </a:r>
            <a:r>
              <a:rPr lang="en-US" dirty="0"/>
              <a:t>, including Windows, Linux/UNIX, and Macintosh.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has an </a:t>
            </a:r>
            <a:r>
              <a:rPr lang="en-US" b="1" dirty="0"/>
              <a:t>easy-to-use syntax </a:t>
            </a:r>
            <a:r>
              <a:rPr lang="en-US" dirty="0"/>
              <a:t>and is quite </a:t>
            </a:r>
            <a:r>
              <a:rPr lang="en-US" b="1" dirty="0"/>
              <a:t>easy to learn</a:t>
            </a:r>
            <a:r>
              <a:rPr lang="en-US" dirty="0"/>
              <a:t>, making it suitable for those who are still learning to program. </a:t>
            </a:r>
          </a:p>
          <a:p>
            <a:r>
              <a:rPr lang="en-US" dirty="0"/>
              <a:t>Python has a </a:t>
            </a:r>
            <a:r>
              <a:rPr lang="en-US" b="1" dirty="0"/>
              <a:t>rich set of supporting libraries</a:t>
            </a:r>
            <a:r>
              <a:rPr lang="en-US" dirty="0"/>
              <a:t>, and </a:t>
            </a:r>
            <a:r>
              <a:rPr lang="en-US" b="1" dirty="0"/>
              <a:t>many third-party modules </a:t>
            </a:r>
            <a:r>
              <a:rPr lang="en-US" dirty="0"/>
              <a:t>are available for it. </a:t>
            </a:r>
          </a:p>
          <a:p>
            <a:r>
              <a:rPr lang="en-US" dirty="0"/>
              <a:t>Python is a programming language that also supports scripting, making it suitable for </a:t>
            </a:r>
            <a:r>
              <a:rPr lang="en-US" b="1" dirty="0"/>
              <a:t>rapid application development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traditional Python implementation is called </a:t>
            </a:r>
            <a:r>
              <a:rPr lang="en-US" dirty="0" err="1"/>
              <a:t>CPython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There are many alternative implementations based on </a:t>
            </a:r>
            <a:r>
              <a:rPr lang="en-US" dirty="0" err="1"/>
              <a:t>CPyhton</a:t>
            </a:r>
            <a:r>
              <a:rPr lang="en-US" dirty="0"/>
              <a:t> such as, </a:t>
            </a:r>
            <a:r>
              <a:rPr lang="en-US" dirty="0" err="1"/>
              <a:t>Jython</a:t>
            </a:r>
            <a:r>
              <a:rPr lang="en-US" dirty="0"/>
              <a:t>, Iron-Python, </a:t>
            </a:r>
            <a:r>
              <a:rPr lang="en-US" dirty="0" err="1"/>
              <a:t>PyPy</a:t>
            </a:r>
            <a:r>
              <a:rPr lang="en-US" dirty="0"/>
              <a:t> ,</a:t>
            </a:r>
            <a:r>
              <a:rPr lang="en-US" dirty="0" err="1"/>
              <a:t>Stackless</a:t>
            </a:r>
            <a:r>
              <a:rPr lang="en-US" dirty="0"/>
              <a:t> Python and </a:t>
            </a:r>
            <a:r>
              <a:rPr lang="en-US" dirty="0" err="1"/>
              <a:t>MicroPython</a:t>
            </a:r>
            <a:endParaRPr lang="en-US" dirty="0"/>
          </a:p>
          <a:p>
            <a:pPr algn="just"/>
            <a:r>
              <a:rPr lang="en-US" dirty="0"/>
              <a:t>Other parties have re-packaged </a:t>
            </a:r>
            <a:r>
              <a:rPr lang="en-US" dirty="0" err="1"/>
              <a:t>CPython</a:t>
            </a:r>
            <a:r>
              <a:rPr lang="en-US" dirty="0"/>
              <a:t> where these re-</a:t>
            </a:r>
            <a:r>
              <a:rPr lang="en-US" dirty="0" err="1"/>
              <a:t>packagings</a:t>
            </a:r>
            <a:r>
              <a:rPr lang="en-US" dirty="0"/>
              <a:t> often include more libraries or are specialized for a particular application</a:t>
            </a:r>
          </a:p>
          <a:p>
            <a:pPr lvl="1" algn="just"/>
            <a:r>
              <a:rPr lang="en-US" b="1" dirty="0"/>
              <a:t>Anaconda Python </a:t>
            </a:r>
            <a:r>
              <a:rPr lang="en-US" dirty="0"/>
              <a:t>(the one that we are going to use)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Python is easy to learn. </a:t>
            </a:r>
          </a:p>
          <a:p>
            <a:pPr lvl="1" algn="just"/>
            <a:r>
              <a:rPr lang="en-US" dirty="0"/>
              <a:t>Programmers familiar with traditional languages will find all the familiar constructs, such as loops, conditional statements, arrays, and so on.</a:t>
            </a:r>
          </a:p>
          <a:p>
            <a:pPr algn="just"/>
            <a:r>
              <a:rPr lang="en-US" dirty="0"/>
              <a:t>It has easier to read syntax. </a:t>
            </a:r>
          </a:p>
          <a:p>
            <a:pPr lvl="1" algn="just"/>
            <a:r>
              <a:rPr lang="en-US" dirty="0"/>
              <a:t>It avoids the use of punctuation characters like { } $ / and \.</a:t>
            </a:r>
          </a:p>
          <a:p>
            <a:pPr algn="just"/>
            <a:r>
              <a:rPr lang="en-US" dirty="0"/>
              <a:t>It </a:t>
            </a:r>
            <a:r>
              <a:rPr lang="en-US" b="1" dirty="0"/>
              <a:t>uses white space to indent lines </a:t>
            </a:r>
            <a:r>
              <a:rPr lang="en-US" dirty="0"/>
              <a:t>for defining blocks instead of using brackets.</a:t>
            </a:r>
          </a:p>
          <a:p>
            <a:pPr algn="just"/>
            <a:r>
              <a:rPr lang="en-US" b="1" dirty="0"/>
              <a:t>Python is free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You can download and install any version of Python and use it to develop software for commercial or personal applications without paying a penny. Python is developed under the open-source model. You can copy Python, modify it, and even resell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It comes with a large number of libraries included</a:t>
            </a:r>
          </a:p>
          <a:p>
            <a:pPr lvl="1" algn="just"/>
            <a:r>
              <a:rPr lang="en-US" dirty="0"/>
              <a:t>there are many more that you can download and install.</a:t>
            </a:r>
          </a:p>
          <a:p>
            <a:pPr algn="just"/>
            <a:r>
              <a:rPr lang="en-US" dirty="0"/>
              <a:t>Python can be integrated with other languages, like C, C++, and Java. </a:t>
            </a:r>
          </a:p>
          <a:p>
            <a:pPr algn="just"/>
            <a:r>
              <a:rPr lang="en-US" b="1" dirty="0"/>
              <a:t>Python is an interpreted language </a:t>
            </a:r>
          </a:p>
          <a:p>
            <a:pPr lvl="1" algn="just"/>
            <a:r>
              <a:rPr lang="en-US" dirty="0"/>
              <a:t>Therefore it supports a complete debugging and diagnostic environment making the job of </a:t>
            </a:r>
            <a:r>
              <a:rPr lang="en-US" b="1" dirty="0"/>
              <a:t>fixing mistakes much faster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Python is a good choice for web development, networking, games, data processing, and business applications.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two ways to work with Python interactively:</a:t>
            </a:r>
          </a:p>
          <a:p>
            <a:pPr lvl="1" algn="just"/>
            <a:r>
              <a:rPr lang="en-US" dirty="0"/>
              <a:t>Using Command Line Mode</a:t>
            </a:r>
          </a:p>
          <a:p>
            <a:pPr lvl="1" algn="just"/>
            <a:r>
              <a:rPr lang="en-US" dirty="0"/>
              <a:t>Using 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829</Words>
  <Application>Microsoft Macintosh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Andale Mono</vt:lpstr>
      <vt:lpstr>Arial</vt:lpstr>
      <vt:lpstr>Calibri</vt:lpstr>
      <vt:lpstr>Times New Roman</vt:lpstr>
      <vt:lpstr>Office Theme</vt:lpstr>
      <vt:lpstr>KIX 3004 Python Programming</vt:lpstr>
      <vt:lpstr>Course Outcomes</vt:lpstr>
      <vt:lpstr>PowerPoint Presentation</vt:lpstr>
      <vt:lpstr>Introduction to Python</vt:lpstr>
      <vt:lpstr>PowerPoint Presentation</vt:lpstr>
      <vt:lpstr>Python Implementations</vt:lpstr>
      <vt:lpstr>Features of Python</vt:lpstr>
      <vt:lpstr>PowerPoint Presentation</vt:lpstr>
      <vt:lpstr>Interacting with Python</vt:lpstr>
      <vt:lpstr>Command Line Mode</vt:lpstr>
      <vt:lpstr>IDE (Integrated Development Environment)</vt:lpstr>
      <vt:lpstr>Writing Your First Python Program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KIX 3004 Python Programming</dc:title>
  <dc:creator>User</dc:creator>
  <cp:lastModifiedBy>MHZ</cp:lastModifiedBy>
  <cp:revision>41</cp:revision>
  <dcterms:created xsi:type="dcterms:W3CDTF">2018-08-14T02:47:41Z</dcterms:created>
  <dcterms:modified xsi:type="dcterms:W3CDTF">2018-09-13T02:15:46Z</dcterms:modified>
</cp:coreProperties>
</file>