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02"/>
    <p:restoredTop sz="94801"/>
  </p:normalViewPr>
  <p:slideViewPr>
    <p:cSldViewPr>
      <p:cViewPr varScale="1">
        <p:scale>
          <a:sx n="146" d="100"/>
          <a:sy n="146" d="100"/>
        </p:scale>
        <p:origin x="2456"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371429E-9F47-4322-AE7E-7603E675AA2E}" type="datetimeFigureOut">
              <a:rPr lang="en-US" smtClean="0"/>
              <a:pPr/>
              <a:t>11/29/18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368DE-49AB-4384-B2E4-DE1C8C31433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71429E-9F47-4322-AE7E-7603E675AA2E}" type="datetimeFigureOut">
              <a:rPr lang="en-US" smtClean="0"/>
              <a:pPr/>
              <a:t>11/29/18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368DE-49AB-4384-B2E4-DE1C8C31433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71429E-9F47-4322-AE7E-7603E675AA2E}" type="datetimeFigureOut">
              <a:rPr lang="en-US" smtClean="0"/>
              <a:pPr/>
              <a:t>11/29/18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368DE-49AB-4384-B2E4-DE1C8C31433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71429E-9F47-4322-AE7E-7603E675AA2E}" type="datetimeFigureOut">
              <a:rPr lang="en-US" smtClean="0"/>
              <a:pPr/>
              <a:t>11/29/18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368DE-49AB-4384-B2E4-DE1C8C31433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71429E-9F47-4322-AE7E-7603E675AA2E}" type="datetimeFigureOut">
              <a:rPr lang="en-US" smtClean="0"/>
              <a:pPr/>
              <a:t>11/29/18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368DE-49AB-4384-B2E4-DE1C8C31433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71429E-9F47-4322-AE7E-7603E675AA2E}" type="datetimeFigureOut">
              <a:rPr lang="en-US" smtClean="0"/>
              <a:pPr/>
              <a:t>11/29/18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368DE-49AB-4384-B2E4-DE1C8C31433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71429E-9F47-4322-AE7E-7603E675AA2E}" type="datetimeFigureOut">
              <a:rPr lang="en-US" smtClean="0"/>
              <a:pPr/>
              <a:t>11/29/18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9368DE-49AB-4384-B2E4-DE1C8C31433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71429E-9F47-4322-AE7E-7603E675AA2E}" type="datetimeFigureOut">
              <a:rPr lang="en-US" smtClean="0"/>
              <a:pPr/>
              <a:t>11/29/18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9368DE-49AB-4384-B2E4-DE1C8C31433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1429E-9F47-4322-AE7E-7603E675AA2E}" type="datetimeFigureOut">
              <a:rPr lang="en-US" smtClean="0"/>
              <a:pPr/>
              <a:t>11/29/18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9368DE-49AB-4384-B2E4-DE1C8C31433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71429E-9F47-4322-AE7E-7603E675AA2E}" type="datetimeFigureOut">
              <a:rPr lang="en-US" smtClean="0"/>
              <a:pPr/>
              <a:t>11/29/18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368DE-49AB-4384-B2E4-DE1C8C31433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71429E-9F47-4322-AE7E-7603E675AA2E}" type="datetimeFigureOut">
              <a:rPr lang="en-US" smtClean="0"/>
              <a:pPr/>
              <a:t>11/29/18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368DE-49AB-4384-B2E4-DE1C8C31433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71429E-9F47-4322-AE7E-7603E675AA2E}" type="datetimeFigureOut">
              <a:rPr lang="en-US" smtClean="0"/>
              <a:pPr/>
              <a:t>11/29/18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9368DE-49AB-4384-B2E4-DE1C8C31433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Classes : </a:t>
            </a:r>
            <a:r>
              <a:rPr lang="en-US" b="1" dirty="0"/>
              <a:t>Inheritance</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t>If you try to access the private members such as </a:t>
            </a:r>
            <a:r>
              <a:rPr lang="en-US" sz="2400" dirty="0" err="1">
                <a:latin typeface="Courier New" pitchFamily="49" charset="0"/>
                <a:cs typeface="Courier New" pitchFamily="49" charset="0"/>
              </a:rPr>
              <a:t>r.__l</a:t>
            </a:r>
            <a:r>
              <a:rPr lang="en-US" sz="2400" dirty="0">
                <a:latin typeface="Courier New" pitchFamily="49" charset="0"/>
                <a:cs typeface="Courier New" pitchFamily="49" charset="0"/>
              </a:rPr>
              <a:t> * </a:t>
            </a:r>
            <a:r>
              <a:rPr lang="en-US" sz="2400" dirty="0" err="1">
                <a:latin typeface="Courier New" pitchFamily="49" charset="0"/>
                <a:cs typeface="Courier New" pitchFamily="49" charset="0"/>
              </a:rPr>
              <a:t>r.__b</a:t>
            </a:r>
            <a:r>
              <a:rPr lang="en-US" dirty="0"/>
              <a:t>, you will get </a:t>
            </a:r>
            <a:r>
              <a:rPr lang="en-US" sz="2400" dirty="0" err="1">
                <a:latin typeface="Courier New" pitchFamily="49" charset="0"/>
                <a:cs typeface="Courier New" pitchFamily="49" charset="0"/>
              </a:rPr>
              <a:t>AttributeError</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rect</a:t>
            </a:r>
            <a:r>
              <a:rPr lang="en-US" sz="2400" dirty="0">
                <a:latin typeface="Courier New" pitchFamily="49" charset="0"/>
                <a:cs typeface="Courier New" pitchFamily="49" charset="0"/>
              </a:rPr>
              <a:t>’ has no attribute ‘__l’</a:t>
            </a:r>
            <a:r>
              <a:rPr lang="en-US" dirty="0"/>
              <a:t>. </a:t>
            </a:r>
          </a:p>
          <a:p>
            <a:pPr algn="just"/>
            <a:r>
              <a:rPr lang="en-US" dirty="0"/>
              <a:t>To access private variables from outside the body of the class, you need to use the class name, along with the instance name such as </a:t>
            </a:r>
            <a:r>
              <a:rPr lang="en-US" sz="2800" dirty="0" err="1">
                <a:latin typeface="Courier New" pitchFamily="49" charset="0"/>
                <a:cs typeface="Courier New" pitchFamily="49" charset="0"/>
              </a:rPr>
              <a:t>r._rect__l</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Overriding</a:t>
            </a:r>
          </a:p>
        </p:txBody>
      </p:sp>
      <p:sp>
        <p:nvSpPr>
          <p:cNvPr id="3" name="Content Placeholder 2"/>
          <p:cNvSpPr>
            <a:spLocks noGrp="1"/>
          </p:cNvSpPr>
          <p:nvPr>
            <p:ph idx="1"/>
          </p:nvPr>
        </p:nvSpPr>
        <p:spPr/>
        <p:txBody>
          <a:bodyPr>
            <a:normAutofit fontScale="92500"/>
          </a:bodyPr>
          <a:lstStyle/>
          <a:p>
            <a:pPr algn="just"/>
            <a:r>
              <a:rPr lang="en-US" dirty="0"/>
              <a:t>If in a derived class you have a member function with the same signature as that of the base class, then you say that the member function of the derived class is overriding the member function of the base class. </a:t>
            </a:r>
          </a:p>
          <a:p>
            <a:pPr algn="just"/>
            <a:r>
              <a:rPr lang="en-US" dirty="0"/>
              <a:t>If the member function is invoked by the instance of the derived class, the member function of the derived class will be executed (and not the member function of the base class).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400" dirty="0"/>
              <a:t>Example:</a:t>
            </a:r>
          </a:p>
        </p:txBody>
      </p:sp>
      <p:sp>
        <p:nvSpPr>
          <p:cNvPr id="4" name="Rectangle 3"/>
          <p:cNvSpPr/>
          <p:nvPr/>
        </p:nvSpPr>
        <p:spPr>
          <a:xfrm>
            <a:off x="1295400" y="838200"/>
            <a:ext cx="7162800" cy="5632311"/>
          </a:xfrm>
          <a:prstGeom prst="rect">
            <a:avLst/>
          </a:prstGeom>
        </p:spPr>
        <p:txBody>
          <a:bodyPr wrap="square">
            <a:spAutoFit/>
          </a:bodyPr>
          <a:lstStyle/>
          <a:p>
            <a:r>
              <a:rPr lang="en-US" b="1" dirty="0">
                <a:latin typeface="Courier New" pitchFamily="49" charset="0"/>
                <a:cs typeface="Courier New" pitchFamily="49" charset="0"/>
              </a:rPr>
              <a:t>override.py</a:t>
            </a:r>
          </a:p>
          <a:p>
            <a:r>
              <a:rPr lang="en-US" dirty="0">
                <a:latin typeface="Courier New" pitchFamily="49" charset="0"/>
                <a:cs typeface="Courier New" pitchFamily="49" charset="0"/>
              </a:rPr>
              <a:t>from __future__ import division</a:t>
            </a:r>
          </a:p>
          <a:p>
            <a:r>
              <a:rPr lang="en-US" dirty="0">
                <a:latin typeface="Courier New" pitchFamily="49" charset="0"/>
                <a:cs typeface="Courier New" pitchFamily="49" charset="0"/>
              </a:rPr>
              <a:t>class </a:t>
            </a:r>
            <a:r>
              <a:rPr lang="en-US" dirty="0" err="1">
                <a:latin typeface="Courier New" pitchFamily="49" charset="0"/>
                <a:cs typeface="Courier New" pitchFamily="49" charset="0"/>
              </a:rPr>
              <a:t>rect</a:t>
            </a:r>
            <a:r>
              <a:rPr lang="en-US" dirty="0">
                <a:latin typeface="Courier New" pitchFamily="49" charset="0"/>
                <a:cs typeface="Courier New" pitchFamily="49" charset="0"/>
              </a:rPr>
              <a:t>:</a:t>
            </a:r>
          </a:p>
          <a:p>
            <a:r>
              <a:rPr lang="en-US" dirty="0">
                <a:latin typeface="Courier New" pitchFamily="49" charset="0"/>
                <a:cs typeface="Courier New" pitchFamily="49" charset="0"/>
              </a:rPr>
              <a:t>  def __init__(self):</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self.l</a:t>
            </a:r>
            <a:r>
              <a:rPr lang="en-US" dirty="0">
                <a:latin typeface="Courier New" pitchFamily="49" charset="0"/>
                <a:cs typeface="Courier New" pitchFamily="49" charset="0"/>
              </a:rPr>
              <a:t> = 8</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self.b</a:t>
            </a:r>
            <a:r>
              <a:rPr lang="en-US" dirty="0">
                <a:latin typeface="Courier New" pitchFamily="49" charset="0"/>
                <a:cs typeface="Courier New" pitchFamily="49" charset="0"/>
              </a:rPr>
              <a:t> = 5</a:t>
            </a:r>
          </a:p>
          <a:p>
            <a:r>
              <a:rPr lang="en-US" dirty="0">
                <a:latin typeface="Courier New" pitchFamily="49" charset="0"/>
                <a:cs typeface="Courier New" pitchFamily="49" charset="0"/>
              </a:rPr>
              <a:t>  def area(self):</a:t>
            </a:r>
          </a:p>
          <a:p>
            <a:r>
              <a:rPr lang="en-US" dirty="0">
                <a:latin typeface="Courier New" pitchFamily="49" charset="0"/>
                <a:cs typeface="Courier New" pitchFamily="49" charset="0"/>
              </a:rPr>
              <a:t>    return </a:t>
            </a:r>
            <a:r>
              <a:rPr lang="en-US" dirty="0" err="1">
                <a:latin typeface="Courier New" pitchFamily="49" charset="0"/>
                <a:cs typeface="Courier New" pitchFamily="49" charset="0"/>
              </a:rPr>
              <a:t>self.l</a:t>
            </a:r>
            <a:r>
              <a:rPr lang="en-US" dirty="0">
                <a:latin typeface="Courier New" pitchFamily="49" charset="0"/>
                <a:cs typeface="Courier New" pitchFamily="49" charset="0"/>
              </a:rPr>
              <a:t> * </a:t>
            </a:r>
            <a:r>
              <a:rPr lang="en-US" dirty="0" err="1">
                <a:latin typeface="Courier New" pitchFamily="49" charset="0"/>
                <a:cs typeface="Courier New" pitchFamily="49" charset="0"/>
              </a:rPr>
              <a:t>self.b</a:t>
            </a:r>
            <a:endParaRPr lang="en-US" dirty="0">
              <a:latin typeface="Courier New" pitchFamily="49" charset="0"/>
              <a:cs typeface="Courier New" pitchFamily="49" charset="0"/>
            </a:endParaRPr>
          </a:p>
          <a:p>
            <a:r>
              <a:rPr lang="en-US" dirty="0">
                <a:latin typeface="Courier New" pitchFamily="49" charset="0"/>
                <a:cs typeface="Courier New" pitchFamily="49" charset="0"/>
              </a:rPr>
              <a:t>class triangle(</a:t>
            </a:r>
            <a:r>
              <a:rPr lang="en-US" dirty="0" err="1">
                <a:latin typeface="Courier New" pitchFamily="49" charset="0"/>
                <a:cs typeface="Courier New" pitchFamily="49" charset="0"/>
              </a:rPr>
              <a:t>rect</a:t>
            </a:r>
            <a:r>
              <a:rPr lang="en-US" dirty="0">
                <a:latin typeface="Courier New" pitchFamily="49" charset="0"/>
                <a:cs typeface="Courier New" pitchFamily="49" charset="0"/>
              </a:rPr>
              <a:t>):</a:t>
            </a:r>
          </a:p>
          <a:p>
            <a:r>
              <a:rPr lang="en-US" dirty="0">
                <a:latin typeface="Courier New" pitchFamily="49" charset="0"/>
                <a:cs typeface="Courier New" pitchFamily="49" charset="0"/>
              </a:rPr>
              <a:t>  def __init__(self):</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rect.__init</a:t>
            </a:r>
            <a:r>
              <a:rPr lang="en-US" dirty="0">
                <a:latin typeface="Courier New" pitchFamily="49" charset="0"/>
                <a:cs typeface="Courier New" pitchFamily="49" charset="0"/>
              </a:rPr>
              <a:t>__(self)</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self.x</a:t>
            </a:r>
            <a:r>
              <a:rPr lang="en-US" dirty="0">
                <a:latin typeface="Courier New" pitchFamily="49" charset="0"/>
                <a:cs typeface="Courier New" pitchFamily="49" charset="0"/>
              </a:rPr>
              <a:t> = 17</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self.y</a:t>
            </a:r>
            <a:r>
              <a:rPr lang="en-US" dirty="0">
                <a:latin typeface="Courier New" pitchFamily="49" charset="0"/>
                <a:cs typeface="Courier New" pitchFamily="49" charset="0"/>
              </a:rPr>
              <a:t> = 13</a:t>
            </a:r>
          </a:p>
          <a:p>
            <a:r>
              <a:rPr lang="en-US" dirty="0">
                <a:latin typeface="Courier New" pitchFamily="49" charset="0"/>
                <a:cs typeface="Courier New" pitchFamily="49" charset="0"/>
              </a:rPr>
              <a:t>  def area(self):</a:t>
            </a:r>
          </a:p>
          <a:p>
            <a:r>
              <a:rPr lang="en-US" dirty="0">
                <a:latin typeface="Courier New" pitchFamily="49" charset="0"/>
                <a:cs typeface="Courier New" pitchFamily="49" charset="0"/>
              </a:rPr>
              <a:t>     return 1/2*</a:t>
            </a:r>
            <a:r>
              <a:rPr lang="en-US" dirty="0" err="1">
                <a:latin typeface="Courier New" pitchFamily="49" charset="0"/>
                <a:cs typeface="Courier New" pitchFamily="49" charset="0"/>
              </a:rPr>
              <a:t>self.x</a:t>
            </a:r>
            <a:r>
              <a:rPr lang="en-US" dirty="0">
                <a:latin typeface="Courier New" pitchFamily="49" charset="0"/>
                <a:cs typeface="Courier New" pitchFamily="49" charset="0"/>
              </a:rPr>
              <a:t> * </a:t>
            </a:r>
            <a:r>
              <a:rPr lang="en-US" dirty="0" err="1">
                <a:latin typeface="Courier New" pitchFamily="49" charset="0"/>
                <a:cs typeface="Courier New" pitchFamily="49" charset="0"/>
              </a:rPr>
              <a:t>self.y</a:t>
            </a:r>
            <a:endParaRPr lang="en-US" dirty="0">
              <a:latin typeface="Courier New" pitchFamily="49" charset="0"/>
              <a:cs typeface="Courier New" pitchFamily="49" charset="0"/>
            </a:endParaRPr>
          </a:p>
          <a:p>
            <a:r>
              <a:rPr lang="en-US" dirty="0">
                <a:latin typeface="Courier New" pitchFamily="49" charset="0"/>
                <a:cs typeface="Courier New" pitchFamily="49" charset="0"/>
              </a:rPr>
              <a:t>r=triangle()</a:t>
            </a:r>
          </a:p>
          <a:p>
            <a:r>
              <a:rPr lang="en-US" dirty="0">
                <a:latin typeface="Courier New" pitchFamily="49" charset="0"/>
                <a:cs typeface="Courier New" pitchFamily="49" charset="0"/>
              </a:rPr>
              <a:t>print ("Area of triangle is ", </a:t>
            </a:r>
            <a:r>
              <a:rPr lang="en-US" dirty="0" err="1">
                <a:latin typeface="Courier New" pitchFamily="49" charset="0"/>
                <a:cs typeface="Courier New" pitchFamily="49" charset="0"/>
              </a:rPr>
              <a:t>r.area</a:t>
            </a:r>
            <a:r>
              <a:rPr lang="en-US" dirty="0">
                <a:latin typeface="Courier New" pitchFamily="49" charset="0"/>
                <a:cs typeface="Courier New" pitchFamily="49" charset="0"/>
              </a:rPr>
              <a:t>())</a:t>
            </a:r>
          </a:p>
          <a:p>
            <a:endParaRPr lang="en-US" dirty="0">
              <a:latin typeface="Courier New" pitchFamily="49" charset="0"/>
              <a:cs typeface="Courier New" pitchFamily="49" charset="0"/>
            </a:endParaRPr>
          </a:p>
          <a:p>
            <a:r>
              <a:rPr lang="en-US" b="1" dirty="0">
                <a:latin typeface="Courier New" pitchFamily="49" charset="0"/>
                <a:cs typeface="Courier New" pitchFamily="49" charset="0"/>
              </a:rPr>
              <a:t>Output:</a:t>
            </a:r>
          </a:p>
          <a:p>
            <a:r>
              <a:rPr lang="en-US" dirty="0">
                <a:latin typeface="Courier New" pitchFamily="49" charset="0"/>
                <a:cs typeface="Courier New" pitchFamily="49" charset="0"/>
              </a:rPr>
              <a:t>Area of triangle  is 110.5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Accessing Methods of a Base Class from a Derived Class</a:t>
            </a:r>
          </a:p>
        </p:txBody>
      </p:sp>
      <p:sp>
        <p:nvSpPr>
          <p:cNvPr id="3" name="Content Placeholder 2"/>
          <p:cNvSpPr>
            <a:spLocks noGrp="1"/>
          </p:cNvSpPr>
          <p:nvPr>
            <p:ph idx="1"/>
          </p:nvPr>
        </p:nvSpPr>
        <p:spPr/>
        <p:txBody>
          <a:bodyPr/>
          <a:lstStyle/>
          <a:p>
            <a:pPr algn="just"/>
            <a:r>
              <a:rPr lang="en-US" dirty="0"/>
              <a:t>You can access methods of the base class from the derived class by using a fully qualified name, by prefixing the class name to the method name.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sz="2400" dirty="0"/>
              <a:t>Example:</a:t>
            </a:r>
          </a:p>
        </p:txBody>
      </p:sp>
      <p:sp>
        <p:nvSpPr>
          <p:cNvPr id="4" name="Rectangle 3"/>
          <p:cNvSpPr/>
          <p:nvPr/>
        </p:nvSpPr>
        <p:spPr>
          <a:xfrm>
            <a:off x="990600" y="990600"/>
            <a:ext cx="7620000" cy="5509200"/>
          </a:xfrm>
          <a:prstGeom prst="rect">
            <a:avLst/>
          </a:prstGeom>
        </p:spPr>
        <p:txBody>
          <a:bodyPr wrap="square">
            <a:spAutoFit/>
          </a:bodyPr>
          <a:lstStyle/>
          <a:p>
            <a:r>
              <a:rPr lang="en-US" sz="1600" dirty="0">
                <a:latin typeface="Courier New" pitchFamily="49" charset="0"/>
                <a:cs typeface="Courier New" pitchFamily="49" charset="0"/>
              </a:rPr>
              <a:t>inherit2.py</a:t>
            </a:r>
          </a:p>
          <a:p>
            <a:r>
              <a:rPr lang="en-US" sz="1600" dirty="0">
                <a:latin typeface="Courier New" pitchFamily="49" charset="0"/>
                <a:cs typeface="Courier New" pitchFamily="49" charset="0"/>
              </a:rPr>
              <a:t>from __future__ import division</a:t>
            </a:r>
          </a:p>
          <a:p>
            <a:r>
              <a:rPr lang="en-US" sz="1600" dirty="0">
                <a:latin typeface="Courier New" pitchFamily="49" charset="0"/>
                <a:cs typeface="Courier New" pitchFamily="49" charset="0"/>
              </a:rPr>
              <a:t>class </a:t>
            </a:r>
            <a:r>
              <a:rPr lang="en-US" sz="1600" dirty="0" err="1">
                <a:latin typeface="Courier New" pitchFamily="49" charset="0"/>
                <a:cs typeface="Courier New" pitchFamily="49" charset="0"/>
              </a:rPr>
              <a:t>rect</a:t>
            </a:r>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  def __init__(self):</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self.l</a:t>
            </a:r>
            <a:r>
              <a:rPr lang="en-US" sz="1600" dirty="0">
                <a:latin typeface="Courier New" pitchFamily="49" charset="0"/>
                <a:cs typeface="Courier New" pitchFamily="49" charset="0"/>
              </a:rPr>
              <a:t> = 8</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self.b</a:t>
            </a:r>
            <a:r>
              <a:rPr lang="en-US" sz="1600" dirty="0">
                <a:latin typeface="Courier New" pitchFamily="49" charset="0"/>
                <a:cs typeface="Courier New" pitchFamily="49" charset="0"/>
              </a:rPr>
              <a:t> = 5</a:t>
            </a:r>
          </a:p>
          <a:p>
            <a:r>
              <a:rPr lang="en-US" sz="1600" dirty="0">
                <a:latin typeface="Courier New" pitchFamily="49" charset="0"/>
                <a:cs typeface="Courier New" pitchFamily="49" charset="0"/>
              </a:rPr>
              <a:t>  def area(self):</a:t>
            </a:r>
          </a:p>
          <a:p>
            <a:r>
              <a:rPr lang="en-US" sz="1600" dirty="0">
                <a:latin typeface="Courier New" pitchFamily="49" charset="0"/>
                <a:cs typeface="Courier New" pitchFamily="49" charset="0"/>
              </a:rPr>
              <a:t>     print ("Area of rectangle is ", </a:t>
            </a:r>
            <a:r>
              <a:rPr lang="en-US" sz="1600" dirty="0" err="1">
                <a:latin typeface="Courier New" pitchFamily="49" charset="0"/>
                <a:cs typeface="Courier New" pitchFamily="49" charset="0"/>
              </a:rPr>
              <a:t>self.l</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self.b</a:t>
            </a:r>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class triangle(</a:t>
            </a:r>
            <a:r>
              <a:rPr lang="en-US" sz="1600" dirty="0" err="1">
                <a:latin typeface="Courier New" pitchFamily="49" charset="0"/>
                <a:cs typeface="Courier New" pitchFamily="49" charset="0"/>
              </a:rPr>
              <a:t>rect</a:t>
            </a:r>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  def __init__(self):</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rect.__init</a:t>
            </a:r>
            <a:r>
              <a:rPr lang="en-US" sz="1600" dirty="0">
                <a:latin typeface="Courier New" pitchFamily="49" charset="0"/>
                <a:cs typeface="Courier New" pitchFamily="49" charset="0"/>
              </a:rPr>
              <a:t>__(self)</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self.x</a:t>
            </a:r>
            <a:r>
              <a:rPr lang="en-US" sz="1600" dirty="0">
                <a:latin typeface="Courier New" pitchFamily="49" charset="0"/>
                <a:cs typeface="Courier New" pitchFamily="49" charset="0"/>
              </a:rPr>
              <a:t> = 17</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self.y</a:t>
            </a:r>
            <a:r>
              <a:rPr lang="en-US" sz="1600" dirty="0">
                <a:latin typeface="Courier New" pitchFamily="49" charset="0"/>
                <a:cs typeface="Courier New" pitchFamily="49" charset="0"/>
              </a:rPr>
              <a:t> = 13</a:t>
            </a:r>
          </a:p>
          <a:p>
            <a:r>
              <a:rPr lang="en-US" sz="1600" dirty="0">
                <a:latin typeface="Courier New" pitchFamily="49" charset="0"/>
                <a:cs typeface="Courier New" pitchFamily="49" charset="0"/>
              </a:rPr>
              <a:t>  def area(self):</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rect.area</a:t>
            </a:r>
            <a:r>
              <a:rPr lang="en-US" sz="1600" dirty="0">
                <a:latin typeface="Courier New" pitchFamily="49" charset="0"/>
                <a:cs typeface="Courier New" pitchFamily="49" charset="0"/>
              </a:rPr>
              <a:t>(self)</a:t>
            </a:r>
          </a:p>
          <a:p>
            <a:r>
              <a:rPr lang="en-US" sz="1600" dirty="0">
                <a:latin typeface="Courier New" pitchFamily="49" charset="0"/>
                <a:cs typeface="Courier New" pitchFamily="49" charset="0"/>
              </a:rPr>
              <a:t>    print ("Area of triangle is ", 1/2*</a:t>
            </a:r>
            <a:r>
              <a:rPr lang="en-US" sz="1600" dirty="0" err="1">
                <a:latin typeface="Courier New" pitchFamily="49" charset="0"/>
                <a:cs typeface="Courier New" pitchFamily="49" charset="0"/>
              </a:rPr>
              <a:t>self.x</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self.y</a:t>
            </a:r>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r=triangle()</a:t>
            </a:r>
          </a:p>
          <a:p>
            <a:r>
              <a:rPr lang="en-US" sz="1600" dirty="0" err="1">
                <a:latin typeface="Courier New" pitchFamily="49" charset="0"/>
                <a:cs typeface="Courier New" pitchFamily="49" charset="0"/>
              </a:rPr>
              <a:t>r.area</a:t>
            </a:r>
            <a:r>
              <a:rPr lang="en-US" sz="1600" dirty="0">
                <a:latin typeface="Courier New" pitchFamily="49" charset="0"/>
                <a:cs typeface="Courier New" pitchFamily="49" charset="0"/>
              </a:rPr>
              <a:t>()</a:t>
            </a:r>
          </a:p>
          <a:p>
            <a:endParaRPr lang="en-US" sz="1600">
              <a:latin typeface="Courier New" pitchFamily="49" charset="0"/>
              <a:cs typeface="Courier New" pitchFamily="49" charset="0"/>
            </a:endParaRPr>
          </a:p>
          <a:p>
            <a:r>
              <a:rPr lang="en-US" sz="1600">
                <a:latin typeface="Courier New" pitchFamily="49" charset="0"/>
                <a:cs typeface="Courier New" pitchFamily="49" charset="0"/>
              </a:rPr>
              <a:t>Output</a:t>
            </a:r>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Area of rectangle is 40</a:t>
            </a:r>
          </a:p>
          <a:p>
            <a:r>
              <a:rPr lang="en-US" sz="1600" dirty="0">
                <a:latin typeface="Courier New" pitchFamily="49" charset="0"/>
                <a:cs typeface="Courier New" pitchFamily="49" charset="0"/>
              </a:rPr>
              <a:t>Area of triangle is 110.5</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27B25-F28E-4325-87DC-D52ABCC24B4D}"/>
              </a:ext>
            </a:extLst>
          </p:cNvPr>
          <p:cNvSpPr>
            <a:spLocks noGrp="1"/>
          </p:cNvSpPr>
          <p:nvPr>
            <p:ph type="title"/>
          </p:nvPr>
        </p:nvSpPr>
        <p:spPr/>
        <p:txBody>
          <a:bodyPr/>
          <a:lstStyle/>
          <a:p>
            <a:r>
              <a:rPr lang="en-MY" dirty="0"/>
              <a:t>Multilevel Inheritance</a:t>
            </a:r>
          </a:p>
        </p:txBody>
      </p:sp>
      <p:sp>
        <p:nvSpPr>
          <p:cNvPr id="3" name="Content Placeholder 2">
            <a:extLst>
              <a:ext uri="{FF2B5EF4-FFF2-40B4-BE49-F238E27FC236}">
                <a16:creationId xmlns:a16="http://schemas.microsoft.com/office/drawing/2014/main" id="{D39B5216-898E-4EFB-9F73-C0C9D4AF138C}"/>
              </a:ext>
            </a:extLst>
          </p:cNvPr>
          <p:cNvSpPr>
            <a:spLocks noGrp="1"/>
          </p:cNvSpPr>
          <p:nvPr>
            <p:ph idx="1"/>
          </p:nvPr>
        </p:nvSpPr>
        <p:spPr/>
        <p:txBody>
          <a:bodyPr>
            <a:normAutofit fontScale="77500" lnSpcReduction="20000"/>
          </a:bodyPr>
          <a:lstStyle/>
          <a:p>
            <a:pPr algn="just"/>
            <a:r>
              <a:rPr lang="en-MY" sz="4100" dirty="0"/>
              <a:t>When a class inherits a class that in turn is inherited by some another class, you call it multilevel inheritance</a:t>
            </a:r>
          </a:p>
          <a:p>
            <a:pPr algn="just"/>
            <a:r>
              <a:rPr lang="en-MY" sz="4100" dirty="0"/>
              <a:t>For example, consider the following:</a:t>
            </a:r>
          </a:p>
          <a:p>
            <a:pPr marL="400050" lvl="1" indent="0" algn="just">
              <a:buNone/>
            </a:pPr>
            <a:r>
              <a:rPr lang="en-MY" sz="2500" dirty="0">
                <a:latin typeface="Courier New" panose="02070309020205020404" pitchFamily="49" charset="0"/>
                <a:cs typeface="Courier New" panose="02070309020205020404" pitchFamily="49" charset="0"/>
              </a:rPr>
              <a:t>class worker:</a:t>
            </a:r>
          </a:p>
          <a:p>
            <a:pPr marL="400050" lvl="1" indent="0" algn="just">
              <a:buNone/>
            </a:pPr>
            <a:r>
              <a:rPr lang="en-MY" sz="2500" dirty="0">
                <a:latin typeface="Courier New" panose="02070309020205020404" pitchFamily="49" charset="0"/>
                <a:cs typeface="Courier New" panose="02070309020205020404" pitchFamily="49" charset="0"/>
              </a:rPr>
              <a:t>...</a:t>
            </a:r>
          </a:p>
          <a:p>
            <a:pPr marL="400050" lvl="1" indent="0" algn="just">
              <a:buNone/>
            </a:pPr>
            <a:r>
              <a:rPr lang="en-MY" sz="2500" dirty="0">
                <a:latin typeface="Courier New" panose="02070309020205020404" pitchFamily="49" charset="0"/>
                <a:cs typeface="Courier New" panose="02070309020205020404" pitchFamily="49" charset="0"/>
              </a:rPr>
              <a:t>...</a:t>
            </a:r>
          </a:p>
          <a:p>
            <a:pPr marL="400050" lvl="1" indent="0" algn="just">
              <a:buNone/>
            </a:pPr>
            <a:r>
              <a:rPr lang="en-MY" sz="2500" dirty="0">
                <a:latin typeface="Courier New" panose="02070309020205020404" pitchFamily="49" charset="0"/>
                <a:cs typeface="Courier New" panose="02070309020205020404" pitchFamily="49" charset="0"/>
              </a:rPr>
              <a:t>class officer(worker):</a:t>
            </a:r>
          </a:p>
          <a:p>
            <a:pPr marL="400050" lvl="1" indent="0" algn="just">
              <a:buNone/>
            </a:pPr>
            <a:r>
              <a:rPr lang="en-MY" sz="2500" dirty="0">
                <a:latin typeface="Courier New" panose="02070309020205020404" pitchFamily="49" charset="0"/>
                <a:cs typeface="Courier New" panose="02070309020205020404" pitchFamily="49" charset="0"/>
              </a:rPr>
              <a:t>...</a:t>
            </a:r>
          </a:p>
          <a:p>
            <a:pPr marL="400050" lvl="1" indent="0" algn="just">
              <a:buNone/>
            </a:pPr>
            <a:r>
              <a:rPr lang="en-MY" sz="2500" dirty="0">
                <a:latin typeface="Courier New" panose="02070309020205020404" pitchFamily="49" charset="0"/>
                <a:cs typeface="Courier New" panose="02070309020205020404" pitchFamily="49" charset="0"/>
              </a:rPr>
              <a:t>...</a:t>
            </a:r>
          </a:p>
          <a:p>
            <a:pPr marL="400050" lvl="1" indent="0" algn="just">
              <a:buNone/>
            </a:pPr>
            <a:r>
              <a:rPr lang="en-MY" sz="2500" dirty="0">
                <a:latin typeface="Courier New" panose="02070309020205020404" pitchFamily="49" charset="0"/>
                <a:cs typeface="Courier New" panose="02070309020205020404" pitchFamily="49" charset="0"/>
              </a:rPr>
              <a:t>class manager(officer):</a:t>
            </a:r>
          </a:p>
          <a:p>
            <a:pPr marL="400050" lvl="1" indent="0" algn="just">
              <a:buNone/>
            </a:pPr>
            <a:r>
              <a:rPr lang="en-MY" sz="2500" dirty="0">
                <a:latin typeface="Courier New" panose="02070309020205020404" pitchFamily="49" charset="0"/>
                <a:cs typeface="Courier New" panose="02070309020205020404" pitchFamily="49" charset="0"/>
              </a:rPr>
              <a:t>...</a:t>
            </a:r>
          </a:p>
          <a:p>
            <a:pPr marL="400050" lvl="1" indent="0" algn="just">
              <a:buNone/>
            </a:pPr>
            <a:r>
              <a:rPr lang="en-MY" sz="2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5333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B6DCE5-B69A-41E1-9E1E-D8709E2CB9D7}"/>
              </a:ext>
            </a:extLst>
          </p:cNvPr>
          <p:cNvSpPr>
            <a:spLocks noGrp="1"/>
          </p:cNvSpPr>
          <p:nvPr>
            <p:ph idx="1"/>
          </p:nvPr>
        </p:nvSpPr>
        <p:spPr>
          <a:xfrm>
            <a:off x="457200" y="381000"/>
            <a:ext cx="8229600" cy="5745163"/>
          </a:xfrm>
        </p:spPr>
        <p:txBody>
          <a:bodyPr>
            <a:normAutofit/>
          </a:bodyPr>
          <a:lstStyle/>
          <a:p>
            <a:r>
              <a:rPr lang="en-MY" sz="2000" dirty="0"/>
              <a:t>Example:</a:t>
            </a:r>
          </a:p>
        </p:txBody>
      </p:sp>
      <p:sp>
        <p:nvSpPr>
          <p:cNvPr id="4" name="Rectangle 3">
            <a:extLst>
              <a:ext uri="{FF2B5EF4-FFF2-40B4-BE49-F238E27FC236}">
                <a16:creationId xmlns:a16="http://schemas.microsoft.com/office/drawing/2014/main" id="{A98D43EE-CFE0-4022-B87E-3E90F2968FB5}"/>
              </a:ext>
            </a:extLst>
          </p:cNvPr>
          <p:cNvSpPr/>
          <p:nvPr/>
        </p:nvSpPr>
        <p:spPr>
          <a:xfrm>
            <a:off x="1828800" y="440859"/>
            <a:ext cx="8382000" cy="6417141"/>
          </a:xfrm>
          <a:prstGeom prst="rect">
            <a:avLst/>
          </a:prstGeom>
        </p:spPr>
        <p:txBody>
          <a:bodyPr wrap="square">
            <a:spAutoFit/>
          </a:bodyPr>
          <a:lstStyle/>
          <a:p>
            <a:r>
              <a:rPr lang="en-MY" sz="1600" b="1" dirty="0">
                <a:latin typeface="Courier New" panose="02070309020205020404" pitchFamily="49" charset="0"/>
                <a:cs typeface="Courier New" panose="02070309020205020404" pitchFamily="49" charset="0"/>
              </a:rPr>
              <a:t>multilevel.py</a:t>
            </a:r>
          </a:p>
          <a:p>
            <a:r>
              <a:rPr lang="en-MY" sz="1600" dirty="0">
                <a:latin typeface="Courier New" panose="02070309020205020404" pitchFamily="49" charset="0"/>
                <a:cs typeface="Courier New" panose="02070309020205020404" pitchFamily="49" charset="0"/>
              </a:rPr>
              <a:t>from __future__ import division</a:t>
            </a:r>
          </a:p>
          <a:p>
            <a:r>
              <a:rPr lang="en-MY" sz="1600" dirty="0">
                <a:latin typeface="Courier New" panose="02070309020205020404" pitchFamily="49" charset="0"/>
                <a:cs typeface="Courier New" panose="02070309020205020404" pitchFamily="49" charset="0"/>
              </a:rPr>
              <a:t>class worker:</a:t>
            </a:r>
          </a:p>
          <a:p>
            <a:r>
              <a:rPr lang="en-MY" sz="1600" dirty="0">
                <a:latin typeface="Courier New" panose="02070309020205020404" pitchFamily="49" charset="0"/>
                <a:cs typeface="Courier New" panose="02070309020205020404" pitchFamily="49" charset="0"/>
              </a:rPr>
              <a:t>  def __</a:t>
            </a:r>
            <a:r>
              <a:rPr lang="en-MY" sz="1600" dirty="0" err="1">
                <a:latin typeface="Courier New" panose="02070309020205020404" pitchFamily="49" charset="0"/>
                <a:cs typeface="Courier New" panose="02070309020205020404" pitchFamily="49" charset="0"/>
              </a:rPr>
              <a:t>init</a:t>
            </a:r>
            <a:r>
              <a:rPr lang="en-MY" sz="1600" dirty="0">
                <a:latin typeface="Courier New" panose="02070309020205020404" pitchFamily="49" charset="0"/>
                <a:cs typeface="Courier New" panose="02070309020205020404" pitchFamily="49" charset="0"/>
              </a:rPr>
              <a:t>__(self, c, n, s):</a:t>
            </a:r>
          </a:p>
          <a:p>
            <a:r>
              <a:rPr lang="en-MY" sz="1600" dirty="0">
                <a:latin typeface="Courier New" panose="02070309020205020404" pitchFamily="49" charset="0"/>
                <a:cs typeface="Courier New" panose="02070309020205020404" pitchFamily="49" charset="0"/>
              </a:rPr>
              <a:t>    </a:t>
            </a:r>
            <a:r>
              <a:rPr lang="en-MY" sz="1600" dirty="0" err="1">
                <a:latin typeface="Courier New" panose="02070309020205020404" pitchFamily="49" charset="0"/>
                <a:cs typeface="Courier New" panose="02070309020205020404" pitchFamily="49" charset="0"/>
              </a:rPr>
              <a:t>self.code</a:t>
            </a:r>
            <a:r>
              <a:rPr lang="en-MY" sz="1600" dirty="0">
                <a:latin typeface="Courier New" panose="02070309020205020404" pitchFamily="49" charset="0"/>
                <a:cs typeface="Courier New" panose="02070309020205020404" pitchFamily="49" charset="0"/>
              </a:rPr>
              <a:t> = c</a:t>
            </a:r>
          </a:p>
          <a:p>
            <a:r>
              <a:rPr lang="en-MY" sz="1600" dirty="0">
                <a:latin typeface="Courier New" panose="02070309020205020404" pitchFamily="49" charset="0"/>
                <a:cs typeface="Courier New" panose="02070309020205020404" pitchFamily="49" charset="0"/>
              </a:rPr>
              <a:t>    self.name= n</a:t>
            </a:r>
          </a:p>
          <a:p>
            <a:r>
              <a:rPr lang="en-MY" sz="1600" dirty="0">
                <a:latin typeface="Courier New" panose="02070309020205020404" pitchFamily="49" charset="0"/>
                <a:cs typeface="Courier New" panose="02070309020205020404" pitchFamily="49" charset="0"/>
              </a:rPr>
              <a:t>    </a:t>
            </a:r>
            <a:r>
              <a:rPr lang="en-MY" sz="1600" dirty="0" err="1">
                <a:latin typeface="Courier New" panose="02070309020205020404" pitchFamily="49" charset="0"/>
                <a:cs typeface="Courier New" panose="02070309020205020404" pitchFamily="49" charset="0"/>
              </a:rPr>
              <a:t>self.salary</a:t>
            </a:r>
            <a:r>
              <a:rPr lang="en-MY" sz="1600" dirty="0">
                <a:latin typeface="Courier New" panose="02070309020205020404" pitchFamily="49" charset="0"/>
                <a:cs typeface="Courier New" panose="02070309020205020404" pitchFamily="49" charset="0"/>
              </a:rPr>
              <a:t> = s</a:t>
            </a:r>
          </a:p>
          <a:p>
            <a:r>
              <a:rPr lang="en-MY" sz="1600" dirty="0">
                <a:latin typeface="Courier New" panose="02070309020205020404" pitchFamily="49" charset="0"/>
                <a:cs typeface="Courier New" panose="02070309020205020404" pitchFamily="49" charset="0"/>
              </a:rPr>
              <a:t>  def </a:t>
            </a:r>
            <a:r>
              <a:rPr lang="en-MY" sz="1600" dirty="0" err="1">
                <a:latin typeface="Courier New" panose="02070309020205020404" pitchFamily="49" charset="0"/>
                <a:cs typeface="Courier New" panose="02070309020205020404" pitchFamily="49" charset="0"/>
              </a:rPr>
              <a:t>showworker</a:t>
            </a:r>
            <a:r>
              <a:rPr lang="en-MY" sz="1600" dirty="0">
                <a:latin typeface="Courier New" panose="02070309020205020404" pitchFamily="49" charset="0"/>
                <a:cs typeface="Courier New" panose="02070309020205020404" pitchFamily="49" charset="0"/>
              </a:rPr>
              <a:t>(self):</a:t>
            </a:r>
          </a:p>
          <a:p>
            <a:r>
              <a:rPr lang="en-MY" sz="1600" dirty="0">
                <a:latin typeface="Courier New" panose="02070309020205020404" pitchFamily="49" charset="0"/>
                <a:cs typeface="Courier New" panose="02070309020205020404" pitchFamily="49" charset="0"/>
              </a:rPr>
              <a:t>    print ("Code is ", </a:t>
            </a:r>
            <a:r>
              <a:rPr lang="en-MY" sz="1600" dirty="0" err="1">
                <a:latin typeface="Courier New" panose="02070309020205020404" pitchFamily="49" charset="0"/>
                <a:cs typeface="Courier New" panose="02070309020205020404" pitchFamily="49" charset="0"/>
              </a:rPr>
              <a:t>self.code</a:t>
            </a:r>
            <a:r>
              <a:rPr lang="en-MY" sz="1600" dirty="0">
                <a:latin typeface="Courier New" panose="02070309020205020404" pitchFamily="49" charset="0"/>
                <a:cs typeface="Courier New" panose="02070309020205020404" pitchFamily="49" charset="0"/>
              </a:rPr>
              <a:t>)</a:t>
            </a:r>
          </a:p>
          <a:p>
            <a:r>
              <a:rPr lang="en-MY" sz="1600" dirty="0">
                <a:latin typeface="Courier New" panose="02070309020205020404" pitchFamily="49" charset="0"/>
                <a:cs typeface="Courier New" panose="02070309020205020404" pitchFamily="49" charset="0"/>
              </a:rPr>
              <a:t>    print ("Name is ", self.name)</a:t>
            </a:r>
          </a:p>
          <a:p>
            <a:r>
              <a:rPr lang="en-MY" sz="1600" dirty="0">
                <a:latin typeface="Courier New" panose="02070309020205020404" pitchFamily="49" charset="0"/>
                <a:cs typeface="Courier New" panose="02070309020205020404" pitchFamily="49" charset="0"/>
              </a:rPr>
              <a:t>    print ("Salary is ", </a:t>
            </a:r>
            <a:r>
              <a:rPr lang="en-MY" sz="1600" dirty="0" err="1">
                <a:latin typeface="Courier New" panose="02070309020205020404" pitchFamily="49" charset="0"/>
                <a:cs typeface="Courier New" panose="02070309020205020404" pitchFamily="49" charset="0"/>
              </a:rPr>
              <a:t>self.salary</a:t>
            </a:r>
            <a:r>
              <a:rPr lang="en-MY" sz="1600" dirty="0">
                <a:latin typeface="Courier New" panose="02070309020205020404" pitchFamily="49" charset="0"/>
                <a:cs typeface="Courier New" panose="02070309020205020404" pitchFamily="49" charset="0"/>
              </a:rPr>
              <a:t>)</a:t>
            </a:r>
          </a:p>
          <a:p>
            <a:r>
              <a:rPr lang="en-MY" sz="1600" dirty="0">
                <a:latin typeface="Courier New" panose="02070309020205020404" pitchFamily="49" charset="0"/>
                <a:cs typeface="Courier New" panose="02070309020205020404" pitchFamily="49" charset="0"/>
              </a:rPr>
              <a:t>class officer(worker):</a:t>
            </a:r>
          </a:p>
          <a:p>
            <a:r>
              <a:rPr lang="en-MY" sz="1600" dirty="0">
                <a:latin typeface="Courier New" panose="02070309020205020404" pitchFamily="49" charset="0"/>
                <a:cs typeface="Courier New" panose="02070309020205020404" pitchFamily="49" charset="0"/>
              </a:rPr>
              <a:t>  def __</a:t>
            </a:r>
            <a:r>
              <a:rPr lang="en-MY" sz="1600" dirty="0" err="1">
                <a:latin typeface="Courier New" panose="02070309020205020404" pitchFamily="49" charset="0"/>
                <a:cs typeface="Courier New" panose="02070309020205020404" pitchFamily="49" charset="0"/>
              </a:rPr>
              <a:t>init</a:t>
            </a:r>
            <a:r>
              <a:rPr lang="en-MY" sz="1600" dirty="0">
                <a:latin typeface="Courier New" panose="02070309020205020404" pitchFamily="49" charset="0"/>
                <a:cs typeface="Courier New" panose="02070309020205020404" pitchFamily="49" charset="0"/>
              </a:rPr>
              <a:t>__(self, </a:t>
            </a:r>
            <a:r>
              <a:rPr lang="en-MY" sz="1600" dirty="0" err="1">
                <a:latin typeface="Courier New" panose="02070309020205020404" pitchFamily="49" charset="0"/>
                <a:cs typeface="Courier New" panose="02070309020205020404" pitchFamily="49" charset="0"/>
              </a:rPr>
              <a:t>c,n,s</a:t>
            </a:r>
            <a:r>
              <a:rPr lang="en-MY" sz="1600" dirty="0">
                <a:latin typeface="Courier New" panose="02070309020205020404" pitchFamily="49" charset="0"/>
                <a:cs typeface="Courier New" panose="02070309020205020404" pitchFamily="49" charset="0"/>
              </a:rPr>
              <a:t>):</a:t>
            </a:r>
          </a:p>
          <a:p>
            <a:r>
              <a:rPr lang="en-MY" sz="1600" dirty="0">
                <a:latin typeface="Courier New" panose="02070309020205020404" pitchFamily="49" charset="0"/>
                <a:cs typeface="Courier New" panose="02070309020205020404" pitchFamily="49" charset="0"/>
              </a:rPr>
              <a:t>    worker.__</a:t>
            </a:r>
            <a:r>
              <a:rPr lang="en-MY" sz="1600" dirty="0" err="1">
                <a:latin typeface="Courier New" panose="02070309020205020404" pitchFamily="49" charset="0"/>
                <a:cs typeface="Courier New" panose="02070309020205020404" pitchFamily="49" charset="0"/>
              </a:rPr>
              <a:t>init</a:t>
            </a:r>
            <a:r>
              <a:rPr lang="en-MY" sz="1600" dirty="0">
                <a:latin typeface="Courier New" panose="02070309020205020404" pitchFamily="49" charset="0"/>
                <a:cs typeface="Courier New" panose="02070309020205020404" pitchFamily="49" charset="0"/>
              </a:rPr>
              <a:t>__(</a:t>
            </a:r>
            <a:r>
              <a:rPr lang="en-MY" sz="1600" dirty="0" err="1">
                <a:latin typeface="Courier New" panose="02070309020205020404" pitchFamily="49" charset="0"/>
                <a:cs typeface="Courier New" panose="02070309020205020404" pitchFamily="49" charset="0"/>
              </a:rPr>
              <a:t>self,c,n,s</a:t>
            </a:r>
            <a:r>
              <a:rPr lang="en-MY" sz="1600" dirty="0">
                <a:latin typeface="Courier New" panose="02070309020205020404" pitchFamily="49" charset="0"/>
                <a:cs typeface="Courier New" panose="02070309020205020404" pitchFamily="49" charset="0"/>
              </a:rPr>
              <a:t>)</a:t>
            </a:r>
          </a:p>
          <a:p>
            <a:r>
              <a:rPr lang="en-MY" sz="1600" dirty="0">
                <a:latin typeface="Courier New" panose="02070309020205020404" pitchFamily="49" charset="0"/>
                <a:cs typeface="Courier New" panose="02070309020205020404" pitchFamily="49" charset="0"/>
              </a:rPr>
              <a:t>    </a:t>
            </a:r>
            <a:r>
              <a:rPr lang="en-MY" sz="1600" dirty="0" err="1">
                <a:latin typeface="Courier New" panose="02070309020205020404" pitchFamily="49" charset="0"/>
                <a:cs typeface="Courier New" panose="02070309020205020404" pitchFamily="49" charset="0"/>
              </a:rPr>
              <a:t>self.hra</a:t>
            </a:r>
            <a:r>
              <a:rPr lang="en-MY" sz="1600" dirty="0">
                <a:latin typeface="Courier New" panose="02070309020205020404" pitchFamily="49" charset="0"/>
                <a:cs typeface="Courier New" panose="02070309020205020404" pitchFamily="49" charset="0"/>
              </a:rPr>
              <a:t> = s*60/100</a:t>
            </a:r>
          </a:p>
          <a:p>
            <a:r>
              <a:rPr lang="en-MY" sz="1600" dirty="0">
                <a:latin typeface="Courier New" panose="02070309020205020404" pitchFamily="49" charset="0"/>
                <a:cs typeface="Courier New" panose="02070309020205020404" pitchFamily="49" charset="0"/>
              </a:rPr>
              <a:t>  def </a:t>
            </a:r>
            <a:r>
              <a:rPr lang="en-MY" sz="1600" dirty="0" err="1">
                <a:latin typeface="Courier New" panose="02070309020205020404" pitchFamily="49" charset="0"/>
                <a:cs typeface="Courier New" panose="02070309020205020404" pitchFamily="49" charset="0"/>
              </a:rPr>
              <a:t>showofficer</a:t>
            </a:r>
            <a:r>
              <a:rPr lang="en-MY" sz="1600" dirty="0">
                <a:latin typeface="Courier New" panose="02070309020205020404" pitchFamily="49" charset="0"/>
                <a:cs typeface="Courier New" panose="02070309020205020404" pitchFamily="49" charset="0"/>
              </a:rPr>
              <a:t>(self):</a:t>
            </a:r>
          </a:p>
          <a:p>
            <a:r>
              <a:rPr lang="en-MY" sz="1600" dirty="0">
                <a:latin typeface="Courier New" panose="02070309020205020404" pitchFamily="49" charset="0"/>
                <a:cs typeface="Courier New" panose="02070309020205020404" pitchFamily="49" charset="0"/>
              </a:rPr>
              <a:t>    </a:t>
            </a:r>
            <a:r>
              <a:rPr lang="en-MY" sz="1600" dirty="0" err="1">
                <a:latin typeface="Courier New" panose="02070309020205020404" pitchFamily="49" charset="0"/>
                <a:cs typeface="Courier New" panose="02070309020205020404" pitchFamily="49" charset="0"/>
              </a:rPr>
              <a:t>worker.showworker</a:t>
            </a:r>
            <a:r>
              <a:rPr lang="en-MY" sz="1600" dirty="0">
                <a:latin typeface="Courier New" panose="02070309020205020404" pitchFamily="49" charset="0"/>
                <a:cs typeface="Courier New" panose="02070309020205020404" pitchFamily="49" charset="0"/>
              </a:rPr>
              <a:t>(self)</a:t>
            </a:r>
          </a:p>
          <a:p>
            <a:r>
              <a:rPr lang="en-MY" sz="1600" dirty="0">
                <a:latin typeface="Courier New" panose="02070309020205020404" pitchFamily="49" charset="0"/>
                <a:cs typeface="Courier New" panose="02070309020205020404" pitchFamily="49" charset="0"/>
              </a:rPr>
              <a:t>    print ("HRA - House Rent Allowance is ", </a:t>
            </a:r>
            <a:r>
              <a:rPr lang="en-MY" sz="1600" dirty="0" err="1">
                <a:latin typeface="Courier New" panose="02070309020205020404" pitchFamily="49" charset="0"/>
                <a:cs typeface="Courier New" panose="02070309020205020404" pitchFamily="49" charset="0"/>
              </a:rPr>
              <a:t>self.hra</a:t>
            </a:r>
            <a:r>
              <a:rPr lang="en-MY" sz="1600" dirty="0">
                <a:latin typeface="Courier New" panose="02070309020205020404" pitchFamily="49" charset="0"/>
                <a:cs typeface="Courier New" panose="02070309020205020404" pitchFamily="49" charset="0"/>
              </a:rPr>
              <a:t>)</a:t>
            </a:r>
          </a:p>
          <a:p>
            <a:r>
              <a:rPr lang="en-MY" sz="1600" dirty="0">
                <a:latin typeface="Courier New" panose="02070309020205020404" pitchFamily="49" charset="0"/>
                <a:cs typeface="Courier New" panose="02070309020205020404" pitchFamily="49" charset="0"/>
              </a:rPr>
              <a:t>class manager(officer):</a:t>
            </a:r>
          </a:p>
          <a:p>
            <a:r>
              <a:rPr lang="en-MY" sz="1600" dirty="0">
                <a:latin typeface="Courier New" panose="02070309020205020404" pitchFamily="49" charset="0"/>
                <a:cs typeface="Courier New" panose="02070309020205020404" pitchFamily="49" charset="0"/>
              </a:rPr>
              <a:t>  def __</a:t>
            </a:r>
            <a:r>
              <a:rPr lang="en-MY" sz="1600" dirty="0" err="1">
                <a:latin typeface="Courier New" panose="02070309020205020404" pitchFamily="49" charset="0"/>
                <a:cs typeface="Courier New" panose="02070309020205020404" pitchFamily="49" charset="0"/>
              </a:rPr>
              <a:t>init</a:t>
            </a:r>
            <a:r>
              <a:rPr lang="en-MY" sz="1600" dirty="0">
                <a:latin typeface="Courier New" panose="02070309020205020404" pitchFamily="49" charset="0"/>
                <a:cs typeface="Courier New" panose="02070309020205020404" pitchFamily="49" charset="0"/>
              </a:rPr>
              <a:t>__(self, </a:t>
            </a:r>
            <a:r>
              <a:rPr lang="en-MY" sz="1600" dirty="0" err="1">
                <a:latin typeface="Courier New" panose="02070309020205020404" pitchFamily="49" charset="0"/>
                <a:cs typeface="Courier New" panose="02070309020205020404" pitchFamily="49" charset="0"/>
              </a:rPr>
              <a:t>c,n,s</a:t>
            </a:r>
            <a:r>
              <a:rPr lang="en-MY" sz="1600" dirty="0">
                <a:latin typeface="Courier New" panose="02070309020205020404" pitchFamily="49" charset="0"/>
                <a:cs typeface="Courier New" panose="02070309020205020404" pitchFamily="49" charset="0"/>
              </a:rPr>
              <a:t>):</a:t>
            </a:r>
          </a:p>
          <a:p>
            <a:r>
              <a:rPr lang="en-MY" sz="1600" dirty="0">
                <a:latin typeface="Courier New" panose="02070309020205020404" pitchFamily="49" charset="0"/>
                <a:cs typeface="Courier New" panose="02070309020205020404" pitchFamily="49" charset="0"/>
              </a:rPr>
              <a:t>    officer.__</a:t>
            </a:r>
            <a:r>
              <a:rPr lang="en-MY" sz="1600" dirty="0" err="1">
                <a:latin typeface="Courier New" panose="02070309020205020404" pitchFamily="49" charset="0"/>
                <a:cs typeface="Courier New" panose="02070309020205020404" pitchFamily="49" charset="0"/>
              </a:rPr>
              <a:t>init</a:t>
            </a:r>
            <a:r>
              <a:rPr lang="en-MY" sz="1600" dirty="0">
                <a:latin typeface="Courier New" panose="02070309020205020404" pitchFamily="49" charset="0"/>
                <a:cs typeface="Courier New" panose="02070309020205020404" pitchFamily="49" charset="0"/>
              </a:rPr>
              <a:t>__(</a:t>
            </a:r>
            <a:r>
              <a:rPr lang="en-MY" sz="1600" dirty="0" err="1">
                <a:latin typeface="Courier New" panose="02070309020205020404" pitchFamily="49" charset="0"/>
                <a:cs typeface="Courier New" panose="02070309020205020404" pitchFamily="49" charset="0"/>
              </a:rPr>
              <a:t>self,c,n,s</a:t>
            </a:r>
            <a:r>
              <a:rPr lang="en-MY" sz="1600" dirty="0">
                <a:latin typeface="Courier New" panose="02070309020205020404" pitchFamily="49" charset="0"/>
                <a:cs typeface="Courier New" panose="02070309020205020404" pitchFamily="49" charset="0"/>
              </a:rPr>
              <a:t>)</a:t>
            </a:r>
          </a:p>
          <a:p>
            <a:r>
              <a:rPr lang="en-MY" sz="1600" dirty="0">
                <a:latin typeface="Courier New" panose="02070309020205020404" pitchFamily="49" charset="0"/>
                <a:cs typeface="Courier New" panose="02070309020205020404" pitchFamily="49" charset="0"/>
              </a:rPr>
              <a:t>    </a:t>
            </a:r>
            <a:r>
              <a:rPr lang="en-MY" sz="1600" dirty="0" err="1">
                <a:latin typeface="Courier New" panose="02070309020205020404" pitchFamily="49" charset="0"/>
                <a:cs typeface="Courier New" panose="02070309020205020404" pitchFamily="49" charset="0"/>
              </a:rPr>
              <a:t>self.da</a:t>
            </a:r>
            <a:r>
              <a:rPr lang="en-MY" sz="1600" dirty="0">
                <a:latin typeface="Courier New" panose="02070309020205020404" pitchFamily="49" charset="0"/>
                <a:cs typeface="Courier New" panose="02070309020205020404" pitchFamily="49" charset="0"/>
              </a:rPr>
              <a:t> = s*98/100</a:t>
            </a:r>
          </a:p>
          <a:p>
            <a:r>
              <a:rPr lang="en-MY" sz="1600" dirty="0">
                <a:latin typeface="Courier New" panose="02070309020205020404" pitchFamily="49" charset="0"/>
                <a:cs typeface="Courier New" panose="02070309020205020404" pitchFamily="49" charset="0"/>
              </a:rPr>
              <a:t>  def </a:t>
            </a:r>
            <a:r>
              <a:rPr lang="en-MY" sz="1600" dirty="0" err="1">
                <a:latin typeface="Courier New" panose="02070309020205020404" pitchFamily="49" charset="0"/>
                <a:cs typeface="Courier New" panose="02070309020205020404" pitchFamily="49" charset="0"/>
              </a:rPr>
              <a:t>showmanager</a:t>
            </a:r>
            <a:r>
              <a:rPr lang="en-MY" sz="1600" dirty="0">
                <a:latin typeface="Courier New" panose="02070309020205020404" pitchFamily="49" charset="0"/>
                <a:cs typeface="Courier New" panose="02070309020205020404" pitchFamily="49" charset="0"/>
              </a:rPr>
              <a:t>(self):</a:t>
            </a:r>
          </a:p>
          <a:p>
            <a:r>
              <a:rPr lang="en-MY" sz="1600" dirty="0">
                <a:latin typeface="Courier New" panose="02070309020205020404" pitchFamily="49" charset="0"/>
                <a:cs typeface="Courier New" panose="02070309020205020404" pitchFamily="49" charset="0"/>
              </a:rPr>
              <a:t>    </a:t>
            </a:r>
            <a:r>
              <a:rPr lang="en-MY" sz="1600" dirty="0" err="1">
                <a:latin typeface="Courier New" panose="02070309020205020404" pitchFamily="49" charset="0"/>
                <a:cs typeface="Courier New" panose="02070309020205020404" pitchFamily="49" charset="0"/>
              </a:rPr>
              <a:t>officer.showofficer</a:t>
            </a:r>
            <a:r>
              <a:rPr lang="en-MY" sz="1600" dirty="0">
                <a:latin typeface="Courier New" panose="02070309020205020404" pitchFamily="49" charset="0"/>
                <a:cs typeface="Courier New" panose="02070309020205020404" pitchFamily="49" charset="0"/>
              </a:rPr>
              <a:t>(self)</a:t>
            </a:r>
          </a:p>
          <a:p>
            <a:r>
              <a:rPr lang="en-MY" sz="1600" dirty="0">
                <a:latin typeface="Courier New" panose="02070309020205020404" pitchFamily="49" charset="0"/>
                <a:cs typeface="Courier New" panose="02070309020205020404" pitchFamily="49" charset="0"/>
              </a:rPr>
              <a:t>    print ("DA - Dearness Allowance is ", </a:t>
            </a:r>
            <a:r>
              <a:rPr lang="en-MY" sz="1600" dirty="0" err="1">
                <a:latin typeface="Courier New" panose="02070309020205020404" pitchFamily="49" charset="0"/>
                <a:cs typeface="Courier New" panose="02070309020205020404" pitchFamily="49" charset="0"/>
              </a:rPr>
              <a:t>self.da</a:t>
            </a:r>
            <a:r>
              <a:rPr lang="en-MY" sz="1600" dirty="0">
                <a:latin typeface="Courier New" panose="02070309020205020404" pitchFamily="49" charset="0"/>
                <a:cs typeface="Courier New" panose="02070309020205020404" pitchFamily="49" charset="0"/>
              </a:rPr>
              <a:t>)</a:t>
            </a:r>
          </a:p>
          <a:p>
            <a:endParaRPr lang="en-MY" sz="1100" dirty="0"/>
          </a:p>
        </p:txBody>
      </p:sp>
    </p:spTree>
    <p:extLst>
      <p:ext uri="{BB962C8B-B14F-4D97-AF65-F5344CB8AC3E}">
        <p14:creationId xmlns:p14="http://schemas.microsoft.com/office/powerpoint/2010/main" val="3592057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077BDC-B3AA-471B-A290-10253BCF776A}"/>
              </a:ext>
            </a:extLst>
          </p:cNvPr>
          <p:cNvSpPr/>
          <p:nvPr/>
        </p:nvSpPr>
        <p:spPr>
          <a:xfrm>
            <a:off x="1371600" y="843677"/>
            <a:ext cx="5486400" cy="2585323"/>
          </a:xfrm>
          <a:prstGeom prst="rect">
            <a:avLst/>
          </a:prstGeom>
        </p:spPr>
        <p:txBody>
          <a:bodyPr wrap="square">
            <a:spAutoFit/>
          </a:bodyPr>
          <a:lstStyle/>
          <a:p>
            <a:r>
              <a:rPr lang="en-MY" dirty="0">
                <a:latin typeface="Courier New" panose="02070309020205020404" pitchFamily="49" charset="0"/>
                <a:cs typeface="Courier New" panose="02070309020205020404" pitchFamily="49" charset="0"/>
              </a:rPr>
              <a:t>w=worker(101, 'John' , 2000)</a:t>
            </a:r>
          </a:p>
          <a:p>
            <a:r>
              <a:rPr lang="en-MY" dirty="0">
                <a:latin typeface="Courier New" panose="02070309020205020404" pitchFamily="49" charset="0"/>
                <a:cs typeface="Courier New" panose="02070309020205020404" pitchFamily="49" charset="0"/>
              </a:rPr>
              <a:t>o=officer(102, 'David', 4000)</a:t>
            </a:r>
          </a:p>
          <a:p>
            <a:r>
              <a:rPr lang="en-MY" dirty="0">
                <a:latin typeface="Courier New" panose="02070309020205020404" pitchFamily="49" charset="0"/>
                <a:cs typeface="Courier New" panose="02070309020205020404" pitchFamily="49" charset="0"/>
              </a:rPr>
              <a:t>m=manager(103, 'Ben' , 5000)</a:t>
            </a:r>
          </a:p>
          <a:p>
            <a:r>
              <a:rPr lang="en-MY" dirty="0">
                <a:latin typeface="Courier New" panose="02070309020205020404" pitchFamily="49" charset="0"/>
                <a:cs typeface="Courier New" panose="02070309020205020404" pitchFamily="49" charset="0"/>
              </a:rPr>
              <a:t>print ("Information of worker is ")</a:t>
            </a:r>
          </a:p>
          <a:p>
            <a:r>
              <a:rPr lang="en-MY" dirty="0" err="1">
                <a:latin typeface="Courier New" panose="02070309020205020404" pitchFamily="49" charset="0"/>
                <a:cs typeface="Courier New" panose="02070309020205020404" pitchFamily="49" charset="0"/>
              </a:rPr>
              <a:t>w.showworker</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print ("\</a:t>
            </a:r>
            <a:r>
              <a:rPr lang="en-MY" dirty="0" err="1">
                <a:latin typeface="Courier New" panose="02070309020205020404" pitchFamily="49" charset="0"/>
                <a:cs typeface="Courier New" panose="02070309020205020404" pitchFamily="49" charset="0"/>
              </a:rPr>
              <a:t>nInformation</a:t>
            </a:r>
            <a:r>
              <a:rPr lang="en-MY" dirty="0">
                <a:latin typeface="Courier New" panose="02070309020205020404" pitchFamily="49" charset="0"/>
                <a:cs typeface="Courier New" panose="02070309020205020404" pitchFamily="49" charset="0"/>
              </a:rPr>
              <a:t> of officer is ")</a:t>
            </a:r>
          </a:p>
          <a:p>
            <a:r>
              <a:rPr lang="en-MY" dirty="0" err="1">
                <a:latin typeface="Courier New" panose="02070309020205020404" pitchFamily="49" charset="0"/>
                <a:cs typeface="Courier New" panose="02070309020205020404" pitchFamily="49" charset="0"/>
              </a:rPr>
              <a:t>o.showofficer</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print ("\</a:t>
            </a:r>
            <a:r>
              <a:rPr lang="en-MY" dirty="0" err="1">
                <a:latin typeface="Courier New" panose="02070309020205020404" pitchFamily="49" charset="0"/>
                <a:cs typeface="Courier New" panose="02070309020205020404" pitchFamily="49" charset="0"/>
              </a:rPr>
              <a:t>nInformation</a:t>
            </a:r>
            <a:r>
              <a:rPr lang="en-MY" dirty="0">
                <a:latin typeface="Courier New" panose="02070309020205020404" pitchFamily="49" charset="0"/>
                <a:cs typeface="Courier New" panose="02070309020205020404" pitchFamily="49" charset="0"/>
              </a:rPr>
              <a:t> of manager is ")</a:t>
            </a:r>
          </a:p>
          <a:p>
            <a:r>
              <a:rPr lang="en-MY" dirty="0" err="1">
                <a:latin typeface="Courier New" panose="02070309020205020404" pitchFamily="49" charset="0"/>
                <a:cs typeface="Courier New" panose="02070309020205020404" pitchFamily="49" charset="0"/>
              </a:rPr>
              <a:t>m.showmanager</a:t>
            </a:r>
            <a:r>
              <a:rPr lang="en-MY"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644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AB879-07E8-4D13-B99E-0F25F580F023}"/>
              </a:ext>
            </a:extLst>
          </p:cNvPr>
          <p:cNvSpPr>
            <a:spLocks noGrp="1"/>
          </p:cNvSpPr>
          <p:nvPr>
            <p:ph type="title"/>
          </p:nvPr>
        </p:nvSpPr>
        <p:spPr/>
        <p:txBody>
          <a:bodyPr>
            <a:normAutofit fontScale="90000"/>
          </a:bodyPr>
          <a:lstStyle/>
          <a:p>
            <a:r>
              <a:rPr lang="en-MY" dirty="0"/>
              <a:t>Two Classes Inheriting from the Same Base Class</a:t>
            </a:r>
          </a:p>
        </p:txBody>
      </p:sp>
      <p:sp>
        <p:nvSpPr>
          <p:cNvPr id="3" name="Content Placeholder 2">
            <a:extLst>
              <a:ext uri="{FF2B5EF4-FFF2-40B4-BE49-F238E27FC236}">
                <a16:creationId xmlns:a16="http://schemas.microsoft.com/office/drawing/2014/main" id="{FAA85226-F50B-4754-876A-AD418DA12000}"/>
              </a:ext>
            </a:extLst>
          </p:cNvPr>
          <p:cNvSpPr>
            <a:spLocks noGrp="1"/>
          </p:cNvSpPr>
          <p:nvPr>
            <p:ph idx="1"/>
          </p:nvPr>
        </p:nvSpPr>
        <p:spPr/>
        <p:txBody>
          <a:bodyPr>
            <a:normAutofit fontScale="92500" lnSpcReduction="10000"/>
          </a:bodyPr>
          <a:lstStyle/>
          <a:p>
            <a:pPr algn="just"/>
            <a:r>
              <a:rPr lang="en-MY" dirty="0"/>
              <a:t>Consider a situation in which you want to create two classes, A and B, having attributes in common. </a:t>
            </a:r>
          </a:p>
          <a:p>
            <a:pPr algn="just"/>
            <a:r>
              <a:rPr lang="en-MY" dirty="0"/>
              <a:t>Class A consists of attributes p, q, and r, and B consists of attributes p, q, and s. </a:t>
            </a:r>
          </a:p>
          <a:p>
            <a:pPr algn="just"/>
            <a:r>
              <a:rPr lang="en-MY" dirty="0"/>
              <a:t>You can see that both the classes have p and q in common. </a:t>
            </a:r>
          </a:p>
          <a:p>
            <a:pPr algn="just"/>
            <a:r>
              <a:rPr lang="en-MY" dirty="0"/>
              <a:t>In this situation it is better to create a third class C with two attributes p and q and let A and B inherit from C.</a:t>
            </a:r>
          </a:p>
        </p:txBody>
      </p:sp>
    </p:spTree>
    <p:extLst>
      <p:ext uri="{BB962C8B-B14F-4D97-AF65-F5344CB8AC3E}">
        <p14:creationId xmlns:p14="http://schemas.microsoft.com/office/powerpoint/2010/main" val="3230069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F25B166-AE9F-4A05-95D8-078ED78C3AF5}"/>
              </a:ext>
            </a:extLst>
          </p:cNvPr>
          <p:cNvSpPr/>
          <p:nvPr/>
        </p:nvSpPr>
        <p:spPr>
          <a:xfrm>
            <a:off x="762000" y="751344"/>
            <a:ext cx="7924800" cy="5078313"/>
          </a:xfrm>
          <a:prstGeom prst="rect">
            <a:avLst/>
          </a:prstGeom>
        </p:spPr>
        <p:txBody>
          <a:bodyPr wrap="square">
            <a:spAutoFit/>
          </a:bodyPr>
          <a:lstStyle/>
          <a:p>
            <a:r>
              <a:rPr lang="en-MY" b="1" dirty="0">
                <a:latin typeface="Courier New" panose="02070309020205020404" pitchFamily="49" charset="0"/>
                <a:cs typeface="Courier New" panose="02070309020205020404" pitchFamily="49" charset="0"/>
              </a:rPr>
              <a:t>inherit3.py</a:t>
            </a:r>
          </a:p>
          <a:p>
            <a:r>
              <a:rPr lang="en-MY" dirty="0">
                <a:latin typeface="Courier New" panose="02070309020205020404" pitchFamily="49" charset="0"/>
                <a:cs typeface="Courier New" panose="02070309020205020404" pitchFamily="49" charset="0"/>
              </a:rPr>
              <a:t>from __future__ import division</a:t>
            </a:r>
          </a:p>
          <a:p>
            <a:r>
              <a:rPr lang="en-MY" dirty="0">
                <a:latin typeface="Courier New" panose="02070309020205020404" pitchFamily="49" charset="0"/>
                <a:cs typeface="Courier New" panose="02070309020205020404" pitchFamily="49" charset="0"/>
              </a:rPr>
              <a:t>class worker:</a:t>
            </a:r>
          </a:p>
          <a:p>
            <a:r>
              <a:rPr lang="en-MY" dirty="0">
                <a:latin typeface="Courier New" panose="02070309020205020404" pitchFamily="49" charset="0"/>
                <a:cs typeface="Courier New" panose="02070309020205020404" pitchFamily="49" charset="0"/>
              </a:rPr>
              <a:t>  def __</a:t>
            </a:r>
            <a:r>
              <a:rPr lang="en-MY" dirty="0" err="1">
                <a:latin typeface="Courier New" panose="02070309020205020404" pitchFamily="49" charset="0"/>
                <a:cs typeface="Courier New" panose="02070309020205020404" pitchFamily="49" charset="0"/>
              </a:rPr>
              <a:t>init</a:t>
            </a:r>
            <a:r>
              <a:rPr lang="en-MY" dirty="0">
                <a:latin typeface="Courier New" panose="02070309020205020404" pitchFamily="49" charset="0"/>
                <a:cs typeface="Courier New" panose="02070309020205020404" pitchFamily="49" charset="0"/>
              </a:rPr>
              <a:t>__(self, c, n, s):</a:t>
            </a:r>
          </a:p>
          <a:p>
            <a:r>
              <a:rPr lang="en-MY" dirty="0">
                <a:latin typeface="Courier New" panose="02070309020205020404" pitchFamily="49" charset="0"/>
                <a:cs typeface="Courier New" panose="02070309020205020404" pitchFamily="49" charset="0"/>
              </a:rPr>
              <a:t>    </a:t>
            </a:r>
            <a:r>
              <a:rPr lang="en-MY" dirty="0" err="1">
                <a:latin typeface="Courier New" panose="02070309020205020404" pitchFamily="49" charset="0"/>
                <a:cs typeface="Courier New" panose="02070309020205020404" pitchFamily="49" charset="0"/>
              </a:rPr>
              <a:t>self.code</a:t>
            </a:r>
            <a:r>
              <a:rPr lang="en-MY" dirty="0">
                <a:latin typeface="Courier New" panose="02070309020205020404" pitchFamily="49" charset="0"/>
                <a:cs typeface="Courier New" panose="02070309020205020404" pitchFamily="49" charset="0"/>
              </a:rPr>
              <a:t> = c</a:t>
            </a:r>
          </a:p>
          <a:p>
            <a:r>
              <a:rPr lang="en-MY" dirty="0">
                <a:latin typeface="Courier New" panose="02070309020205020404" pitchFamily="49" charset="0"/>
                <a:cs typeface="Courier New" panose="02070309020205020404" pitchFamily="49" charset="0"/>
              </a:rPr>
              <a:t>    self.name= n</a:t>
            </a:r>
          </a:p>
          <a:p>
            <a:r>
              <a:rPr lang="en-MY" dirty="0">
                <a:latin typeface="Courier New" panose="02070309020205020404" pitchFamily="49" charset="0"/>
                <a:cs typeface="Courier New" panose="02070309020205020404" pitchFamily="49" charset="0"/>
              </a:rPr>
              <a:t>    </a:t>
            </a:r>
            <a:r>
              <a:rPr lang="en-MY" dirty="0" err="1">
                <a:latin typeface="Courier New" panose="02070309020205020404" pitchFamily="49" charset="0"/>
                <a:cs typeface="Courier New" panose="02070309020205020404" pitchFamily="49" charset="0"/>
              </a:rPr>
              <a:t>self.salary</a:t>
            </a:r>
            <a:r>
              <a:rPr lang="en-MY" dirty="0">
                <a:latin typeface="Courier New" panose="02070309020205020404" pitchFamily="49" charset="0"/>
                <a:cs typeface="Courier New" panose="02070309020205020404" pitchFamily="49" charset="0"/>
              </a:rPr>
              <a:t> = s</a:t>
            </a:r>
          </a:p>
          <a:p>
            <a:r>
              <a:rPr lang="en-MY" dirty="0">
                <a:latin typeface="Courier New" panose="02070309020205020404" pitchFamily="49" charset="0"/>
                <a:cs typeface="Courier New" panose="02070309020205020404" pitchFamily="49" charset="0"/>
              </a:rPr>
              <a:t>  def </a:t>
            </a:r>
            <a:r>
              <a:rPr lang="en-MY" dirty="0" err="1">
                <a:latin typeface="Courier New" panose="02070309020205020404" pitchFamily="49" charset="0"/>
                <a:cs typeface="Courier New" panose="02070309020205020404" pitchFamily="49" charset="0"/>
              </a:rPr>
              <a:t>showworker</a:t>
            </a:r>
            <a:r>
              <a:rPr lang="en-MY" dirty="0">
                <a:latin typeface="Courier New" panose="02070309020205020404" pitchFamily="49" charset="0"/>
                <a:cs typeface="Courier New" panose="02070309020205020404" pitchFamily="49" charset="0"/>
              </a:rPr>
              <a:t>(self):</a:t>
            </a:r>
          </a:p>
          <a:p>
            <a:r>
              <a:rPr lang="en-MY" dirty="0">
                <a:latin typeface="Courier New" panose="02070309020205020404" pitchFamily="49" charset="0"/>
                <a:cs typeface="Courier New" panose="02070309020205020404" pitchFamily="49" charset="0"/>
              </a:rPr>
              <a:t>    print ("Code is ", </a:t>
            </a:r>
            <a:r>
              <a:rPr lang="en-MY" dirty="0" err="1">
                <a:latin typeface="Courier New" panose="02070309020205020404" pitchFamily="49" charset="0"/>
                <a:cs typeface="Courier New" panose="02070309020205020404" pitchFamily="49" charset="0"/>
              </a:rPr>
              <a:t>self.code</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    print ("Name is ", self.name)</a:t>
            </a:r>
          </a:p>
          <a:p>
            <a:r>
              <a:rPr lang="en-MY" dirty="0">
                <a:latin typeface="Courier New" panose="02070309020205020404" pitchFamily="49" charset="0"/>
                <a:cs typeface="Courier New" panose="02070309020205020404" pitchFamily="49" charset="0"/>
              </a:rPr>
              <a:t>    print ("Salary is ", </a:t>
            </a:r>
            <a:r>
              <a:rPr lang="en-MY" dirty="0" err="1">
                <a:latin typeface="Courier New" panose="02070309020205020404" pitchFamily="49" charset="0"/>
                <a:cs typeface="Courier New" panose="02070309020205020404" pitchFamily="49" charset="0"/>
              </a:rPr>
              <a:t>self.salary</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class officer(worker):</a:t>
            </a:r>
          </a:p>
          <a:p>
            <a:r>
              <a:rPr lang="en-MY" dirty="0">
                <a:latin typeface="Courier New" panose="02070309020205020404" pitchFamily="49" charset="0"/>
                <a:cs typeface="Courier New" panose="02070309020205020404" pitchFamily="49" charset="0"/>
              </a:rPr>
              <a:t>  def __</a:t>
            </a:r>
            <a:r>
              <a:rPr lang="en-MY" dirty="0" err="1">
                <a:latin typeface="Courier New" panose="02070309020205020404" pitchFamily="49" charset="0"/>
                <a:cs typeface="Courier New" panose="02070309020205020404" pitchFamily="49" charset="0"/>
              </a:rPr>
              <a:t>init</a:t>
            </a:r>
            <a:r>
              <a:rPr lang="en-MY" dirty="0">
                <a:latin typeface="Courier New" panose="02070309020205020404" pitchFamily="49" charset="0"/>
                <a:cs typeface="Courier New" panose="02070309020205020404" pitchFamily="49" charset="0"/>
              </a:rPr>
              <a:t>__(self, </a:t>
            </a:r>
            <a:r>
              <a:rPr lang="en-MY" dirty="0" err="1">
                <a:latin typeface="Courier New" panose="02070309020205020404" pitchFamily="49" charset="0"/>
                <a:cs typeface="Courier New" panose="02070309020205020404" pitchFamily="49" charset="0"/>
              </a:rPr>
              <a:t>c,n,s</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    worker.__</a:t>
            </a:r>
            <a:r>
              <a:rPr lang="en-MY" dirty="0" err="1">
                <a:latin typeface="Courier New" panose="02070309020205020404" pitchFamily="49" charset="0"/>
                <a:cs typeface="Courier New" panose="02070309020205020404" pitchFamily="49" charset="0"/>
              </a:rPr>
              <a:t>init</a:t>
            </a:r>
            <a:r>
              <a:rPr lang="en-MY" dirty="0">
                <a:latin typeface="Courier New" panose="02070309020205020404" pitchFamily="49" charset="0"/>
                <a:cs typeface="Courier New" panose="02070309020205020404" pitchFamily="49" charset="0"/>
              </a:rPr>
              <a:t>__(</a:t>
            </a:r>
            <a:r>
              <a:rPr lang="en-MY" dirty="0" err="1">
                <a:latin typeface="Courier New" panose="02070309020205020404" pitchFamily="49" charset="0"/>
                <a:cs typeface="Courier New" panose="02070309020205020404" pitchFamily="49" charset="0"/>
              </a:rPr>
              <a:t>self,c,n,s</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    </a:t>
            </a:r>
            <a:r>
              <a:rPr lang="en-MY" dirty="0" err="1">
                <a:latin typeface="Courier New" panose="02070309020205020404" pitchFamily="49" charset="0"/>
                <a:cs typeface="Courier New" panose="02070309020205020404" pitchFamily="49" charset="0"/>
              </a:rPr>
              <a:t>self.hra</a:t>
            </a:r>
            <a:r>
              <a:rPr lang="en-MY" dirty="0">
                <a:latin typeface="Courier New" panose="02070309020205020404" pitchFamily="49" charset="0"/>
                <a:cs typeface="Courier New" panose="02070309020205020404" pitchFamily="49" charset="0"/>
              </a:rPr>
              <a:t> = s*60/100</a:t>
            </a:r>
          </a:p>
          <a:p>
            <a:r>
              <a:rPr lang="en-MY" dirty="0">
                <a:latin typeface="Courier New" panose="02070309020205020404" pitchFamily="49" charset="0"/>
                <a:cs typeface="Courier New" panose="02070309020205020404" pitchFamily="49" charset="0"/>
              </a:rPr>
              <a:t>  def </a:t>
            </a:r>
            <a:r>
              <a:rPr lang="en-MY" dirty="0" err="1">
                <a:latin typeface="Courier New" panose="02070309020205020404" pitchFamily="49" charset="0"/>
                <a:cs typeface="Courier New" panose="02070309020205020404" pitchFamily="49" charset="0"/>
              </a:rPr>
              <a:t>showofficer</a:t>
            </a:r>
            <a:r>
              <a:rPr lang="en-MY" dirty="0">
                <a:latin typeface="Courier New" panose="02070309020205020404" pitchFamily="49" charset="0"/>
                <a:cs typeface="Courier New" panose="02070309020205020404" pitchFamily="49" charset="0"/>
              </a:rPr>
              <a:t>(self):</a:t>
            </a:r>
          </a:p>
          <a:p>
            <a:r>
              <a:rPr lang="en-MY" dirty="0">
                <a:latin typeface="Courier New" panose="02070309020205020404" pitchFamily="49" charset="0"/>
                <a:cs typeface="Courier New" panose="02070309020205020404" pitchFamily="49" charset="0"/>
              </a:rPr>
              <a:t>    </a:t>
            </a:r>
            <a:r>
              <a:rPr lang="en-MY" dirty="0" err="1">
                <a:latin typeface="Courier New" panose="02070309020205020404" pitchFamily="49" charset="0"/>
                <a:cs typeface="Courier New" panose="02070309020205020404" pitchFamily="49" charset="0"/>
              </a:rPr>
              <a:t>worker.showworker</a:t>
            </a:r>
            <a:r>
              <a:rPr lang="en-MY" dirty="0">
                <a:latin typeface="Courier New" panose="02070309020205020404" pitchFamily="49" charset="0"/>
                <a:cs typeface="Courier New" panose="02070309020205020404" pitchFamily="49" charset="0"/>
              </a:rPr>
              <a:t>(self)</a:t>
            </a:r>
          </a:p>
          <a:p>
            <a:r>
              <a:rPr lang="en-MY" dirty="0">
                <a:latin typeface="Courier New" panose="02070309020205020404" pitchFamily="49" charset="0"/>
                <a:cs typeface="Courier New" panose="02070309020205020404" pitchFamily="49" charset="0"/>
              </a:rPr>
              <a:t>    print ("HRA - House Rent Allowance is ", </a:t>
            </a:r>
            <a:r>
              <a:rPr lang="en-MY" dirty="0" err="1">
                <a:latin typeface="Courier New" panose="02070309020205020404" pitchFamily="49" charset="0"/>
                <a:cs typeface="Courier New" panose="02070309020205020404" pitchFamily="49" charset="0"/>
              </a:rPr>
              <a:t>self.hra</a:t>
            </a:r>
            <a:r>
              <a:rPr lang="en-MY"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20218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pPr algn="just"/>
            <a:r>
              <a:rPr lang="en-US" dirty="0"/>
              <a:t>Three types of inheritance:</a:t>
            </a:r>
          </a:p>
          <a:p>
            <a:pPr lvl="1" algn="just"/>
            <a:r>
              <a:rPr lang="en-US" dirty="0"/>
              <a:t>Single inheritance</a:t>
            </a:r>
          </a:p>
          <a:p>
            <a:pPr lvl="1" algn="just"/>
            <a:r>
              <a:rPr lang="en-US" dirty="0"/>
              <a:t>Multilevel inheritance</a:t>
            </a:r>
          </a:p>
          <a:p>
            <a:pPr lvl="1" algn="just"/>
            <a:r>
              <a:rPr lang="en-US" dirty="0"/>
              <a:t>Multiple inheritance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608A15B-34C9-4AB7-8F8B-C8BD0D5E8DF7}"/>
              </a:ext>
            </a:extLst>
          </p:cNvPr>
          <p:cNvSpPr/>
          <p:nvPr/>
        </p:nvSpPr>
        <p:spPr>
          <a:xfrm>
            <a:off x="914400" y="685800"/>
            <a:ext cx="8382000" cy="5078313"/>
          </a:xfrm>
          <a:prstGeom prst="rect">
            <a:avLst/>
          </a:prstGeom>
        </p:spPr>
        <p:txBody>
          <a:bodyPr wrap="square">
            <a:spAutoFit/>
          </a:bodyPr>
          <a:lstStyle/>
          <a:p>
            <a:r>
              <a:rPr lang="en-MY" dirty="0">
                <a:latin typeface="Courier New" panose="02070309020205020404" pitchFamily="49" charset="0"/>
                <a:cs typeface="Courier New" panose="02070309020205020404" pitchFamily="49" charset="0"/>
              </a:rPr>
              <a:t>class manager(worker):</a:t>
            </a:r>
          </a:p>
          <a:p>
            <a:r>
              <a:rPr lang="en-MY" dirty="0">
                <a:latin typeface="Courier New" panose="02070309020205020404" pitchFamily="49" charset="0"/>
                <a:cs typeface="Courier New" panose="02070309020205020404" pitchFamily="49" charset="0"/>
              </a:rPr>
              <a:t>  def __</a:t>
            </a:r>
            <a:r>
              <a:rPr lang="en-MY" dirty="0" err="1">
                <a:latin typeface="Courier New" panose="02070309020205020404" pitchFamily="49" charset="0"/>
                <a:cs typeface="Courier New" panose="02070309020205020404" pitchFamily="49" charset="0"/>
              </a:rPr>
              <a:t>init</a:t>
            </a:r>
            <a:r>
              <a:rPr lang="en-MY" dirty="0">
                <a:latin typeface="Courier New" panose="02070309020205020404" pitchFamily="49" charset="0"/>
                <a:cs typeface="Courier New" panose="02070309020205020404" pitchFamily="49" charset="0"/>
              </a:rPr>
              <a:t>__(self, </a:t>
            </a:r>
            <a:r>
              <a:rPr lang="en-MY" dirty="0" err="1">
                <a:latin typeface="Courier New" panose="02070309020205020404" pitchFamily="49" charset="0"/>
                <a:cs typeface="Courier New" panose="02070309020205020404" pitchFamily="49" charset="0"/>
              </a:rPr>
              <a:t>c,n,s</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    worker.__</a:t>
            </a:r>
            <a:r>
              <a:rPr lang="en-MY" dirty="0" err="1">
                <a:latin typeface="Courier New" panose="02070309020205020404" pitchFamily="49" charset="0"/>
                <a:cs typeface="Courier New" panose="02070309020205020404" pitchFamily="49" charset="0"/>
              </a:rPr>
              <a:t>init</a:t>
            </a:r>
            <a:r>
              <a:rPr lang="en-MY" dirty="0">
                <a:latin typeface="Courier New" panose="02070309020205020404" pitchFamily="49" charset="0"/>
                <a:cs typeface="Courier New" panose="02070309020205020404" pitchFamily="49" charset="0"/>
              </a:rPr>
              <a:t>__(</a:t>
            </a:r>
            <a:r>
              <a:rPr lang="en-MY" dirty="0" err="1">
                <a:latin typeface="Courier New" panose="02070309020205020404" pitchFamily="49" charset="0"/>
                <a:cs typeface="Courier New" panose="02070309020205020404" pitchFamily="49" charset="0"/>
              </a:rPr>
              <a:t>self,c,n,s</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    </a:t>
            </a:r>
            <a:r>
              <a:rPr lang="en-MY" dirty="0" err="1">
                <a:latin typeface="Courier New" panose="02070309020205020404" pitchFamily="49" charset="0"/>
                <a:cs typeface="Courier New" panose="02070309020205020404" pitchFamily="49" charset="0"/>
              </a:rPr>
              <a:t>self.hra</a:t>
            </a:r>
            <a:r>
              <a:rPr lang="en-MY" dirty="0">
                <a:latin typeface="Courier New" panose="02070309020205020404" pitchFamily="49" charset="0"/>
                <a:cs typeface="Courier New" panose="02070309020205020404" pitchFamily="49" charset="0"/>
              </a:rPr>
              <a:t>=s*60/100</a:t>
            </a:r>
          </a:p>
          <a:p>
            <a:r>
              <a:rPr lang="en-MY" dirty="0">
                <a:latin typeface="Courier New" panose="02070309020205020404" pitchFamily="49" charset="0"/>
                <a:cs typeface="Courier New" panose="02070309020205020404" pitchFamily="49" charset="0"/>
              </a:rPr>
              <a:t>    </a:t>
            </a:r>
            <a:r>
              <a:rPr lang="en-MY" dirty="0" err="1">
                <a:latin typeface="Courier New" panose="02070309020205020404" pitchFamily="49" charset="0"/>
                <a:cs typeface="Courier New" panose="02070309020205020404" pitchFamily="49" charset="0"/>
              </a:rPr>
              <a:t>self.da</a:t>
            </a:r>
            <a:r>
              <a:rPr lang="en-MY" dirty="0">
                <a:latin typeface="Courier New" panose="02070309020205020404" pitchFamily="49" charset="0"/>
                <a:cs typeface="Courier New" panose="02070309020205020404" pitchFamily="49" charset="0"/>
              </a:rPr>
              <a:t> = s*98/100</a:t>
            </a:r>
          </a:p>
          <a:p>
            <a:r>
              <a:rPr lang="en-MY" dirty="0">
                <a:latin typeface="Courier New" panose="02070309020205020404" pitchFamily="49" charset="0"/>
                <a:cs typeface="Courier New" panose="02070309020205020404" pitchFamily="49" charset="0"/>
              </a:rPr>
              <a:t>  def </a:t>
            </a:r>
            <a:r>
              <a:rPr lang="en-MY" dirty="0" err="1">
                <a:latin typeface="Courier New" panose="02070309020205020404" pitchFamily="49" charset="0"/>
                <a:cs typeface="Courier New" panose="02070309020205020404" pitchFamily="49" charset="0"/>
              </a:rPr>
              <a:t>showmanager</a:t>
            </a:r>
            <a:r>
              <a:rPr lang="en-MY" dirty="0">
                <a:latin typeface="Courier New" panose="02070309020205020404" pitchFamily="49" charset="0"/>
                <a:cs typeface="Courier New" panose="02070309020205020404" pitchFamily="49" charset="0"/>
              </a:rPr>
              <a:t>(self):</a:t>
            </a:r>
          </a:p>
          <a:p>
            <a:r>
              <a:rPr lang="en-MY" dirty="0">
                <a:latin typeface="Courier New" panose="02070309020205020404" pitchFamily="49" charset="0"/>
                <a:cs typeface="Courier New" panose="02070309020205020404" pitchFamily="49" charset="0"/>
              </a:rPr>
              <a:t>    </a:t>
            </a:r>
            <a:r>
              <a:rPr lang="en-MY" dirty="0" err="1">
                <a:latin typeface="Courier New" panose="02070309020205020404" pitchFamily="49" charset="0"/>
                <a:cs typeface="Courier New" panose="02070309020205020404" pitchFamily="49" charset="0"/>
              </a:rPr>
              <a:t>worker.showworker</a:t>
            </a:r>
            <a:r>
              <a:rPr lang="en-MY" dirty="0">
                <a:latin typeface="Courier New" panose="02070309020205020404" pitchFamily="49" charset="0"/>
                <a:cs typeface="Courier New" panose="02070309020205020404" pitchFamily="49" charset="0"/>
              </a:rPr>
              <a:t>(self)</a:t>
            </a:r>
          </a:p>
          <a:p>
            <a:r>
              <a:rPr lang="en-MY" dirty="0">
                <a:latin typeface="Courier New" panose="02070309020205020404" pitchFamily="49" charset="0"/>
                <a:cs typeface="Courier New" panose="02070309020205020404" pitchFamily="49" charset="0"/>
              </a:rPr>
              <a:t>    print ("HRA - House Rent Allowance is ", </a:t>
            </a:r>
            <a:r>
              <a:rPr lang="en-MY" dirty="0" err="1">
                <a:latin typeface="Courier New" panose="02070309020205020404" pitchFamily="49" charset="0"/>
                <a:cs typeface="Courier New" panose="02070309020205020404" pitchFamily="49" charset="0"/>
              </a:rPr>
              <a:t>self.hra</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    print ("DA - Dearness Allowance is ", </a:t>
            </a:r>
            <a:r>
              <a:rPr lang="en-MY" dirty="0" err="1">
                <a:latin typeface="Courier New" panose="02070309020205020404" pitchFamily="49" charset="0"/>
                <a:cs typeface="Courier New" panose="02070309020205020404" pitchFamily="49" charset="0"/>
              </a:rPr>
              <a:t>self.da</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w=worker(101, 'John' , 2000)</a:t>
            </a:r>
          </a:p>
          <a:p>
            <a:r>
              <a:rPr lang="en-MY" dirty="0">
                <a:latin typeface="Courier New" panose="02070309020205020404" pitchFamily="49" charset="0"/>
                <a:cs typeface="Courier New" panose="02070309020205020404" pitchFamily="49" charset="0"/>
              </a:rPr>
              <a:t>o=officer(102, 'David', 4000)</a:t>
            </a:r>
          </a:p>
          <a:p>
            <a:r>
              <a:rPr lang="en-MY" dirty="0">
                <a:latin typeface="Courier New" panose="02070309020205020404" pitchFamily="49" charset="0"/>
                <a:cs typeface="Courier New" panose="02070309020205020404" pitchFamily="49" charset="0"/>
              </a:rPr>
              <a:t>m=manager(103, 'Ben' , 5000)</a:t>
            </a:r>
          </a:p>
          <a:p>
            <a:r>
              <a:rPr lang="en-MY" dirty="0">
                <a:latin typeface="Courier New" panose="02070309020205020404" pitchFamily="49" charset="0"/>
                <a:cs typeface="Courier New" panose="02070309020205020404" pitchFamily="49" charset="0"/>
              </a:rPr>
              <a:t>print ("Information of worker is ")</a:t>
            </a:r>
          </a:p>
          <a:p>
            <a:r>
              <a:rPr lang="en-MY" dirty="0" err="1">
                <a:latin typeface="Courier New" panose="02070309020205020404" pitchFamily="49" charset="0"/>
                <a:cs typeface="Courier New" panose="02070309020205020404" pitchFamily="49" charset="0"/>
              </a:rPr>
              <a:t>w.showworker</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print ("\</a:t>
            </a:r>
            <a:r>
              <a:rPr lang="en-MY" dirty="0" err="1">
                <a:latin typeface="Courier New" panose="02070309020205020404" pitchFamily="49" charset="0"/>
                <a:cs typeface="Courier New" panose="02070309020205020404" pitchFamily="49" charset="0"/>
              </a:rPr>
              <a:t>nInformation</a:t>
            </a:r>
            <a:r>
              <a:rPr lang="en-MY" dirty="0">
                <a:latin typeface="Courier New" panose="02070309020205020404" pitchFamily="49" charset="0"/>
                <a:cs typeface="Courier New" panose="02070309020205020404" pitchFamily="49" charset="0"/>
              </a:rPr>
              <a:t> of officer is ")</a:t>
            </a:r>
          </a:p>
          <a:p>
            <a:r>
              <a:rPr lang="en-MY" dirty="0" err="1">
                <a:latin typeface="Courier New" panose="02070309020205020404" pitchFamily="49" charset="0"/>
                <a:cs typeface="Courier New" panose="02070309020205020404" pitchFamily="49" charset="0"/>
              </a:rPr>
              <a:t>o.showofficer</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print ("\</a:t>
            </a:r>
            <a:r>
              <a:rPr lang="en-MY" dirty="0" err="1">
                <a:latin typeface="Courier New" panose="02070309020205020404" pitchFamily="49" charset="0"/>
                <a:cs typeface="Courier New" panose="02070309020205020404" pitchFamily="49" charset="0"/>
              </a:rPr>
              <a:t>nInformation</a:t>
            </a:r>
            <a:r>
              <a:rPr lang="en-MY" dirty="0">
                <a:latin typeface="Courier New" panose="02070309020205020404" pitchFamily="49" charset="0"/>
                <a:cs typeface="Courier New" panose="02070309020205020404" pitchFamily="49" charset="0"/>
              </a:rPr>
              <a:t> of manager is ")</a:t>
            </a:r>
          </a:p>
          <a:p>
            <a:r>
              <a:rPr lang="en-MY" dirty="0" err="1">
                <a:latin typeface="Courier New" panose="02070309020205020404" pitchFamily="49" charset="0"/>
                <a:cs typeface="Courier New" panose="02070309020205020404" pitchFamily="49" charset="0"/>
              </a:rPr>
              <a:t>m.showmanager</a:t>
            </a:r>
            <a:r>
              <a:rPr lang="en-MY"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7471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8EB7-CFF6-408C-9213-DE90C5C11552}"/>
              </a:ext>
            </a:extLst>
          </p:cNvPr>
          <p:cNvSpPr>
            <a:spLocks noGrp="1"/>
          </p:cNvSpPr>
          <p:nvPr>
            <p:ph type="title"/>
          </p:nvPr>
        </p:nvSpPr>
        <p:spPr/>
        <p:txBody>
          <a:bodyPr/>
          <a:lstStyle/>
          <a:p>
            <a:r>
              <a:rPr lang="en-MY" dirty="0"/>
              <a:t>Multiple Inheritance</a:t>
            </a:r>
          </a:p>
        </p:txBody>
      </p:sp>
      <p:sp>
        <p:nvSpPr>
          <p:cNvPr id="3" name="Content Placeholder 2">
            <a:extLst>
              <a:ext uri="{FF2B5EF4-FFF2-40B4-BE49-F238E27FC236}">
                <a16:creationId xmlns:a16="http://schemas.microsoft.com/office/drawing/2014/main" id="{10F5F893-41C3-4AB1-9EBD-683FAFA283D4}"/>
              </a:ext>
            </a:extLst>
          </p:cNvPr>
          <p:cNvSpPr>
            <a:spLocks noGrp="1"/>
          </p:cNvSpPr>
          <p:nvPr>
            <p:ph idx="1"/>
          </p:nvPr>
        </p:nvSpPr>
        <p:spPr/>
        <p:txBody>
          <a:bodyPr/>
          <a:lstStyle/>
          <a:p>
            <a:pPr algn="just"/>
            <a:r>
              <a:rPr lang="en-MY" dirty="0"/>
              <a:t>If a class is derived from more than one base class, you call it multiple inheritance</a:t>
            </a:r>
          </a:p>
          <a:p>
            <a:pPr algn="just"/>
            <a:r>
              <a:rPr lang="en-MY" dirty="0"/>
              <a:t>Usually when you need to use the members of two or more classes (having no connection) via another class, you combine the features of all those classes by inheriting them.</a:t>
            </a:r>
          </a:p>
          <a:p>
            <a:pPr algn="just"/>
            <a:r>
              <a:rPr lang="en-MY" dirty="0"/>
              <a:t>For example, consider the following:</a:t>
            </a:r>
          </a:p>
        </p:txBody>
      </p:sp>
    </p:spTree>
    <p:extLst>
      <p:ext uri="{BB962C8B-B14F-4D97-AF65-F5344CB8AC3E}">
        <p14:creationId xmlns:p14="http://schemas.microsoft.com/office/powerpoint/2010/main" val="785957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3A1246-36F9-4AD2-8616-8B8A093BF64C}"/>
              </a:ext>
            </a:extLst>
          </p:cNvPr>
          <p:cNvSpPr/>
          <p:nvPr/>
        </p:nvSpPr>
        <p:spPr>
          <a:xfrm>
            <a:off x="2286000" y="1166843"/>
            <a:ext cx="4572000" cy="4524315"/>
          </a:xfrm>
          <a:prstGeom prst="rect">
            <a:avLst/>
          </a:prstGeom>
        </p:spPr>
        <p:txBody>
          <a:bodyPr>
            <a:spAutoFit/>
          </a:bodyPr>
          <a:lstStyle/>
          <a:p>
            <a:r>
              <a:rPr lang="en-MY" dirty="0">
                <a:latin typeface="Courier New" panose="02070309020205020404" pitchFamily="49" charset="0"/>
                <a:cs typeface="Courier New" panose="02070309020205020404" pitchFamily="49" charset="0"/>
              </a:rPr>
              <a:t>class worker</a:t>
            </a:r>
          </a:p>
          <a:p>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class officer</a:t>
            </a:r>
          </a:p>
          <a:p>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a:t>
            </a:r>
          </a:p>
          <a:p>
            <a:endParaRPr lang="en-MY" dirty="0">
              <a:latin typeface="Courier New" panose="02070309020205020404" pitchFamily="49" charset="0"/>
              <a:cs typeface="Courier New" panose="02070309020205020404" pitchFamily="49" charset="0"/>
            </a:endParaRPr>
          </a:p>
          <a:p>
            <a:endParaRPr lang="en-MY" dirty="0">
              <a:latin typeface="Courier New" panose="02070309020205020404" pitchFamily="49" charset="0"/>
              <a:cs typeface="Courier New" panose="02070309020205020404" pitchFamily="49" charset="0"/>
            </a:endParaRPr>
          </a:p>
          <a:p>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class manager(</a:t>
            </a:r>
            <a:r>
              <a:rPr lang="en-MY" dirty="0" err="1">
                <a:latin typeface="Courier New" panose="02070309020205020404" pitchFamily="49" charset="0"/>
                <a:cs typeface="Courier New" panose="02070309020205020404" pitchFamily="49" charset="0"/>
              </a:rPr>
              <a:t>worker,officer</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84829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258F-E69D-4AC6-821B-0C01C5E3769C}"/>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3ECD84BA-E22D-40CD-97D8-B4231A09F3DC}"/>
              </a:ext>
            </a:extLst>
          </p:cNvPr>
          <p:cNvSpPr>
            <a:spLocks noGrp="1"/>
          </p:cNvSpPr>
          <p:nvPr>
            <p:ph idx="1"/>
          </p:nvPr>
        </p:nvSpPr>
        <p:spPr/>
        <p:txBody>
          <a:bodyPr/>
          <a:lstStyle/>
          <a:p>
            <a:pPr algn="just"/>
            <a:r>
              <a:rPr lang="en-MY" dirty="0"/>
              <a:t>You see that, with no connection between them, the two base classes, </a:t>
            </a:r>
            <a:r>
              <a:rPr lang="en-MY" sz="2800" dirty="0">
                <a:latin typeface="Courier New" panose="02070309020205020404" pitchFamily="49" charset="0"/>
                <a:cs typeface="Courier New" panose="02070309020205020404" pitchFamily="49" charset="0"/>
              </a:rPr>
              <a:t>worker</a:t>
            </a:r>
            <a:r>
              <a:rPr lang="en-MY" dirty="0"/>
              <a:t> and </a:t>
            </a:r>
            <a:r>
              <a:rPr lang="en-MY" sz="2800" dirty="0">
                <a:latin typeface="Courier New" panose="02070309020205020404" pitchFamily="49" charset="0"/>
                <a:cs typeface="Courier New" panose="02070309020205020404" pitchFamily="49" charset="0"/>
              </a:rPr>
              <a:t>officer</a:t>
            </a:r>
            <a:r>
              <a:rPr lang="en-MY" dirty="0"/>
              <a:t>, are inherited from by the </a:t>
            </a:r>
            <a:r>
              <a:rPr lang="en-MY" sz="2800" dirty="0">
                <a:latin typeface="Courier New" panose="02070309020205020404" pitchFamily="49" charset="0"/>
                <a:cs typeface="Courier New" panose="02070309020205020404" pitchFamily="49" charset="0"/>
              </a:rPr>
              <a:t>manager</a:t>
            </a:r>
            <a:r>
              <a:rPr lang="en-MY" dirty="0"/>
              <a:t> class. </a:t>
            </a:r>
          </a:p>
          <a:p>
            <a:pPr algn="just"/>
            <a:r>
              <a:rPr lang="en-MY" dirty="0"/>
              <a:t>Now </a:t>
            </a:r>
            <a:r>
              <a:rPr lang="en-MY" sz="2800" dirty="0">
                <a:latin typeface="Courier New" panose="02070309020205020404" pitchFamily="49" charset="0"/>
                <a:cs typeface="Courier New" panose="02070309020205020404" pitchFamily="49" charset="0"/>
              </a:rPr>
              <a:t>manager</a:t>
            </a:r>
            <a:r>
              <a:rPr lang="en-MY" dirty="0"/>
              <a:t> can access the public members of </a:t>
            </a:r>
            <a:r>
              <a:rPr lang="en-MY" sz="2800" dirty="0">
                <a:latin typeface="Courier New" panose="02070309020205020404" pitchFamily="49" charset="0"/>
                <a:cs typeface="Courier New" panose="02070309020205020404" pitchFamily="49" charset="0"/>
              </a:rPr>
              <a:t>worker</a:t>
            </a:r>
            <a:r>
              <a:rPr lang="en-MY" dirty="0"/>
              <a:t> as well as </a:t>
            </a:r>
            <a:r>
              <a:rPr lang="en-MY" sz="2800" dirty="0">
                <a:latin typeface="Courier New" panose="02070309020205020404" pitchFamily="49" charset="0"/>
                <a:cs typeface="Courier New" panose="02070309020205020404" pitchFamily="49" charset="0"/>
              </a:rPr>
              <a:t>officer</a:t>
            </a:r>
            <a:r>
              <a:rPr lang="en-MY" dirty="0"/>
              <a:t>.</a:t>
            </a:r>
          </a:p>
        </p:txBody>
      </p:sp>
    </p:spTree>
    <p:extLst>
      <p:ext uri="{BB962C8B-B14F-4D97-AF65-F5344CB8AC3E}">
        <p14:creationId xmlns:p14="http://schemas.microsoft.com/office/powerpoint/2010/main" val="2244263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3113F0-9462-466C-9735-420AD0B1DE5D}"/>
              </a:ext>
            </a:extLst>
          </p:cNvPr>
          <p:cNvSpPr>
            <a:spLocks noGrp="1"/>
          </p:cNvSpPr>
          <p:nvPr>
            <p:ph idx="1"/>
          </p:nvPr>
        </p:nvSpPr>
        <p:spPr>
          <a:xfrm>
            <a:off x="457200" y="457200"/>
            <a:ext cx="8229600" cy="5668963"/>
          </a:xfrm>
        </p:spPr>
        <p:txBody>
          <a:bodyPr>
            <a:normAutofit/>
          </a:bodyPr>
          <a:lstStyle/>
          <a:p>
            <a:r>
              <a:rPr lang="en-MY" sz="2800" dirty="0"/>
              <a:t>Example:</a:t>
            </a:r>
          </a:p>
        </p:txBody>
      </p:sp>
      <p:sp>
        <p:nvSpPr>
          <p:cNvPr id="4" name="Rectangle 3">
            <a:extLst>
              <a:ext uri="{FF2B5EF4-FFF2-40B4-BE49-F238E27FC236}">
                <a16:creationId xmlns:a16="http://schemas.microsoft.com/office/drawing/2014/main" id="{74AC2E7D-9DF3-44F3-AF26-FD9CFFC9CFE3}"/>
              </a:ext>
            </a:extLst>
          </p:cNvPr>
          <p:cNvSpPr/>
          <p:nvPr/>
        </p:nvSpPr>
        <p:spPr>
          <a:xfrm>
            <a:off x="1447800" y="1166842"/>
            <a:ext cx="7010400" cy="4524315"/>
          </a:xfrm>
          <a:prstGeom prst="rect">
            <a:avLst/>
          </a:prstGeom>
        </p:spPr>
        <p:txBody>
          <a:bodyPr wrap="square">
            <a:spAutoFit/>
          </a:bodyPr>
          <a:lstStyle/>
          <a:p>
            <a:r>
              <a:rPr lang="en-MY" b="1" dirty="0">
                <a:latin typeface="Courier New" panose="02070309020205020404" pitchFamily="49" charset="0"/>
                <a:cs typeface="Courier New" panose="02070309020205020404" pitchFamily="49" charset="0"/>
              </a:rPr>
              <a:t>multiple.py</a:t>
            </a:r>
          </a:p>
          <a:p>
            <a:r>
              <a:rPr lang="en-MY" dirty="0">
                <a:latin typeface="Courier New" panose="02070309020205020404" pitchFamily="49" charset="0"/>
                <a:cs typeface="Courier New" panose="02070309020205020404" pitchFamily="49" charset="0"/>
              </a:rPr>
              <a:t>from __future__ import division</a:t>
            </a:r>
          </a:p>
          <a:p>
            <a:r>
              <a:rPr lang="en-MY" dirty="0">
                <a:latin typeface="Courier New" panose="02070309020205020404" pitchFamily="49" charset="0"/>
                <a:cs typeface="Courier New" panose="02070309020205020404" pitchFamily="49" charset="0"/>
              </a:rPr>
              <a:t>class student:</a:t>
            </a:r>
          </a:p>
          <a:p>
            <a:r>
              <a:rPr lang="en-MY" dirty="0">
                <a:latin typeface="Courier New" panose="02070309020205020404" pitchFamily="49" charset="0"/>
                <a:cs typeface="Courier New" panose="02070309020205020404" pitchFamily="49" charset="0"/>
              </a:rPr>
              <a:t>  def __</a:t>
            </a:r>
            <a:r>
              <a:rPr lang="en-MY" dirty="0" err="1">
                <a:latin typeface="Courier New" panose="02070309020205020404" pitchFamily="49" charset="0"/>
                <a:cs typeface="Courier New" panose="02070309020205020404" pitchFamily="49" charset="0"/>
              </a:rPr>
              <a:t>init</a:t>
            </a:r>
            <a:r>
              <a:rPr lang="en-MY" dirty="0">
                <a:latin typeface="Courier New" panose="02070309020205020404" pitchFamily="49" charset="0"/>
                <a:cs typeface="Courier New" panose="02070309020205020404" pitchFamily="49" charset="0"/>
              </a:rPr>
              <a:t>__(self, r, n):</a:t>
            </a:r>
          </a:p>
          <a:p>
            <a:r>
              <a:rPr lang="en-MY" dirty="0">
                <a:latin typeface="Courier New" panose="02070309020205020404" pitchFamily="49" charset="0"/>
                <a:cs typeface="Courier New" panose="02070309020205020404" pitchFamily="49" charset="0"/>
              </a:rPr>
              <a:t>    </a:t>
            </a:r>
            <a:r>
              <a:rPr lang="en-MY" dirty="0" err="1">
                <a:latin typeface="Courier New" panose="02070309020205020404" pitchFamily="49" charset="0"/>
                <a:cs typeface="Courier New" panose="02070309020205020404" pitchFamily="49" charset="0"/>
              </a:rPr>
              <a:t>self.roll</a:t>
            </a:r>
            <a:r>
              <a:rPr lang="en-MY" dirty="0">
                <a:latin typeface="Courier New" panose="02070309020205020404" pitchFamily="49" charset="0"/>
                <a:cs typeface="Courier New" panose="02070309020205020404" pitchFamily="49" charset="0"/>
              </a:rPr>
              <a:t> = r</a:t>
            </a:r>
          </a:p>
          <a:p>
            <a:r>
              <a:rPr lang="en-MY" dirty="0">
                <a:latin typeface="Courier New" panose="02070309020205020404" pitchFamily="49" charset="0"/>
                <a:cs typeface="Courier New" panose="02070309020205020404" pitchFamily="49" charset="0"/>
              </a:rPr>
              <a:t>    self.name= n</a:t>
            </a:r>
          </a:p>
          <a:p>
            <a:r>
              <a:rPr lang="en-MY" dirty="0">
                <a:latin typeface="Courier New" panose="02070309020205020404" pitchFamily="49" charset="0"/>
                <a:cs typeface="Courier New" panose="02070309020205020404" pitchFamily="49" charset="0"/>
              </a:rPr>
              <a:t>  def </a:t>
            </a:r>
            <a:r>
              <a:rPr lang="en-MY" dirty="0" err="1">
                <a:latin typeface="Courier New" panose="02070309020205020404" pitchFamily="49" charset="0"/>
                <a:cs typeface="Courier New" panose="02070309020205020404" pitchFamily="49" charset="0"/>
              </a:rPr>
              <a:t>showstudent</a:t>
            </a:r>
            <a:r>
              <a:rPr lang="en-MY" dirty="0">
                <a:latin typeface="Courier New" panose="02070309020205020404" pitchFamily="49" charset="0"/>
                <a:cs typeface="Courier New" panose="02070309020205020404" pitchFamily="49" charset="0"/>
              </a:rPr>
              <a:t>(self):</a:t>
            </a:r>
          </a:p>
          <a:p>
            <a:r>
              <a:rPr lang="en-MY" dirty="0">
                <a:latin typeface="Courier New" panose="02070309020205020404" pitchFamily="49" charset="0"/>
                <a:cs typeface="Courier New" panose="02070309020205020404" pitchFamily="49" charset="0"/>
              </a:rPr>
              <a:t>    print ("Roll : ", </a:t>
            </a:r>
            <a:r>
              <a:rPr lang="en-MY" dirty="0" err="1">
                <a:latin typeface="Courier New" panose="02070309020205020404" pitchFamily="49" charset="0"/>
                <a:cs typeface="Courier New" panose="02070309020205020404" pitchFamily="49" charset="0"/>
              </a:rPr>
              <a:t>self.roll</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    print ("Name is ", self.name)</a:t>
            </a:r>
          </a:p>
          <a:p>
            <a:r>
              <a:rPr lang="en-MY" dirty="0">
                <a:latin typeface="Courier New" panose="02070309020205020404" pitchFamily="49" charset="0"/>
                <a:cs typeface="Courier New" panose="02070309020205020404" pitchFamily="49" charset="0"/>
              </a:rPr>
              <a:t>class science:</a:t>
            </a:r>
          </a:p>
          <a:p>
            <a:r>
              <a:rPr lang="en-MY" dirty="0">
                <a:latin typeface="Courier New" panose="02070309020205020404" pitchFamily="49" charset="0"/>
                <a:cs typeface="Courier New" panose="02070309020205020404" pitchFamily="49" charset="0"/>
              </a:rPr>
              <a:t>  def __</a:t>
            </a:r>
            <a:r>
              <a:rPr lang="en-MY" dirty="0" err="1">
                <a:latin typeface="Courier New" panose="02070309020205020404" pitchFamily="49" charset="0"/>
                <a:cs typeface="Courier New" panose="02070309020205020404" pitchFamily="49" charset="0"/>
              </a:rPr>
              <a:t>init</a:t>
            </a:r>
            <a:r>
              <a:rPr lang="en-MY" dirty="0">
                <a:latin typeface="Courier New" panose="02070309020205020404" pitchFamily="49" charset="0"/>
                <a:cs typeface="Courier New" panose="02070309020205020404" pitchFamily="49" charset="0"/>
              </a:rPr>
              <a:t>__(self, </a:t>
            </a:r>
            <a:r>
              <a:rPr lang="en-MY" dirty="0" err="1">
                <a:latin typeface="Courier New" panose="02070309020205020404" pitchFamily="49" charset="0"/>
                <a:cs typeface="Courier New" panose="02070309020205020404" pitchFamily="49" charset="0"/>
              </a:rPr>
              <a:t>p,c</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    </a:t>
            </a:r>
            <a:r>
              <a:rPr lang="en-MY" dirty="0" err="1">
                <a:latin typeface="Courier New" panose="02070309020205020404" pitchFamily="49" charset="0"/>
                <a:cs typeface="Courier New" panose="02070309020205020404" pitchFamily="49" charset="0"/>
              </a:rPr>
              <a:t>self.physics</a:t>
            </a:r>
            <a:r>
              <a:rPr lang="en-MY" dirty="0">
                <a:latin typeface="Courier New" panose="02070309020205020404" pitchFamily="49" charset="0"/>
                <a:cs typeface="Courier New" panose="02070309020205020404" pitchFamily="49" charset="0"/>
              </a:rPr>
              <a:t> = p</a:t>
            </a:r>
          </a:p>
          <a:p>
            <a:r>
              <a:rPr lang="en-MY" dirty="0">
                <a:latin typeface="Courier New" panose="02070309020205020404" pitchFamily="49" charset="0"/>
                <a:cs typeface="Courier New" panose="02070309020205020404" pitchFamily="49" charset="0"/>
              </a:rPr>
              <a:t>    </a:t>
            </a:r>
            <a:r>
              <a:rPr lang="en-MY" dirty="0" err="1">
                <a:latin typeface="Courier New" panose="02070309020205020404" pitchFamily="49" charset="0"/>
                <a:cs typeface="Courier New" panose="02070309020205020404" pitchFamily="49" charset="0"/>
              </a:rPr>
              <a:t>self.chemistry</a:t>
            </a:r>
            <a:r>
              <a:rPr lang="en-MY" dirty="0">
                <a:latin typeface="Courier New" panose="02070309020205020404" pitchFamily="49" charset="0"/>
                <a:cs typeface="Courier New" panose="02070309020205020404" pitchFamily="49" charset="0"/>
              </a:rPr>
              <a:t>=c</a:t>
            </a:r>
          </a:p>
          <a:p>
            <a:r>
              <a:rPr lang="en-MY" dirty="0">
                <a:latin typeface="Courier New" panose="02070309020205020404" pitchFamily="49" charset="0"/>
                <a:cs typeface="Courier New" panose="02070309020205020404" pitchFamily="49" charset="0"/>
              </a:rPr>
              <a:t>  def </a:t>
            </a:r>
            <a:r>
              <a:rPr lang="en-MY" dirty="0" err="1">
                <a:latin typeface="Courier New" panose="02070309020205020404" pitchFamily="49" charset="0"/>
                <a:cs typeface="Courier New" panose="02070309020205020404" pitchFamily="49" charset="0"/>
              </a:rPr>
              <a:t>showscience</a:t>
            </a:r>
            <a:r>
              <a:rPr lang="en-MY" dirty="0">
                <a:latin typeface="Courier New" panose="02070309020205020404" pitchFamily="49" charset="0"/>
                <a:cs typeface="Courier New" panose="02070309020205020404" pitchFamily="49" charset="0"/>
              </a:rPr>
              <a:t>(self):</a:t>
            </a:r>
          </a:p>
          <a:p>
            <a:r>
              <a:rPr lang="en-MY" dirty="0">
                <a:latin typeface="Courier New" panose="02070309020205020404" pitchFamily="49" charset="0"/>
                <a:cs typeface="Courier New" panose="02070309020205020404" pitchFamily="49" charset="0"/>
              </a:rPr>
              <a:t>    print ("Physics marks : ", </a:t>
            </a:r>
            <a:r>
              <a:rPr lang="en-MY" dirty="0" err="1">
                <a:latin typeface="Courier New" panose="02070309020205020404" pitchFamily="49" charset="0"/>
                <a:cs typeface="Courier New" panose="02070309020205020404" pitchFamily="49" charset="0"/>
              </a:rPr>
              <a:t>self.physics</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    print ("Chemistry marks : ", </a:t>
            </a:r>
            <a:r>
              <a:rPr lang="en-MY" dirty="0" err="1">
                <a:latin typeface="Courier New" panose="02070309020205020404" pitchFamily="49" charset="0"/>
                <a:cs typeface="Courier New" panose="02070309020205020404" pitchFamily="49" charset="0"/>
              </a:rPr>
              <a:t>self.chemistry</a:t>
            </a:r>
            <a:r>
              <a:rPr lang="en-MY"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14445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CB35B0-709B-4C23-BF36-B17873563AEF}"/>
              </a:ext>
            </a:extLst>
          </p:cNvPr>
          <p:cNvSpPr/>
          <p:nvPr/>
        </p:nvSpPr>
        <p:spPr>
          <a:xfrm>
            <a:off x="952500" y="1219200"/>
            <a:ext cx="7239000" cy="3970318"/>
          </a:xfrm>
          <a:prstGeom prst="rect">
            <a:avLst/>
          </a:prstGeom>
        </p:spPr>
        <p:txBody>
          <a:bodyPr wrap="square">
            <a:spAutoFit/>
          </a:bodyPr>
          <a:lstStyle/>
          <a:p>
            <a:r>
              <a:rPr lang="en-MY" dirty="0">
                <a:latin typeface="Courier New" panose="02070309020205020404" pitchFamily="49" charset="0"/>
                <a:cs typeface="Courier New" panose="02070309020205020404" pitchFamily="49" charset="0"/>
              </a:rPr>
              <a:t>class results(</a:t>
            </a:r>
            <a:r>
              <a:rPr lang="en-MY" dirty="0" err="1">
                <a:latin typeface="Courier New" panose="02070309020205020404" pitchFamily="49" charset="0"/>
                <a:cs typeface="Courier New" panose="02070309020205020404" pitchFamily="49" charset="0"/>
              </a:rPr>
              <a:t>student,science</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  def __</a:t>
            </a:r>
            <a:r>
              <a:rPr lang="en-MY" dirty="0" err="1">
                <a:latin typeface="Courier New" panose="02070309020205020404" pitchFamily="49" charset="0"/>
                <a:cs typeface="Courier New" panose="02070309020205020404" pitchFamily="49" charset="0"/>
              </a:rPr>
              <a:t>init</a:t>
            </a:r>
            <a:r>
              <a:rPr lang="en-MY" dirty="0">
                <a:latin typeface="Courier New" panose="02070309020205020404" pitchFamily="49" charset="0"/>
                <a:cs typeface="Courier New" panose="02070309020205020404" pitchFamily="49" charset="0"/>
              </a:rPr>
              <a:t>__(self, </a:t>
            </a:r>
            <a:r>
              <a:rPr lang="en-MY" dirty="0" err="1">
                <a:latin typeface="Courier New" panose="02070309020205020404" pitchFamily="49" charset="0"/>
                <a:cs typeface="Courier New" panose="02070309020205020404" pitchFamily="49" charset="0"/>
              </a:rPr>
              <a:t>r,n,p,c</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    student.__</a:t>
            </a:r>
            <a:r>
              <a:rPr lang="en-MY" dirty="0" err="1">
                <a:latin typeface="Courier New" panose="02070309020205020404" pitchFamily="49" charset="0"/>
                <a:cs typeface="Courier New" panose="02070309020205020404" pitchFamily="49" charset="0"/>
              </a:rPr>
              <a:t>init</a:t>
            </a:r>
            <a:r>
              <a:rPr lang="en-MY" dirty="0">
                <a:latin typeface="Courier New" panose="02070309020205020404" pitchFamily="49" charset="0"/>
                <a:cs typeface="Courier New" panose="02070309020205020404" pitchFamily="49" charset="0"/>
              </a:rPr>
              <a:t>__(</a:t>
            </a:r>
            <a:r>
              <a:rPr lang="en-MY" dirty="0" err="1">
                <a:latin typeface="Courier New" panose="02070309020205020404" pitchFamily="49" charset="0"/>
                <a:cs typeface="Courier New" panose="02070309020205020404" pitchFamily="49" charset="0"/>
              </a:rPr>
              <a:t>self,r,n</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    science.__</a:t>
            </a:r>
            <a:r>
              <a:rPr lang="en-MY" dirty="0" err="1">
                <a:latin typeface="Courier New" panose="02070309020205020404" pitchFamily="49" charset="0"/>
                <a:cs typeface="Courier New" panose="02070309020205020404" pitchFamily="49" charset="0"/>
              </a:rPr>
              <a:t>init</a:t>
            </a:r>
            <a:r>
              <a:rPr lang="en-MY" dirty="0">
                <a:latin typeface="Courier New" panose="02070309020205020404" pitchFamily="49" charset="0"/>
                <a:cs typeface="Courier New" panose="02070309020205020404" pitchFamily="49" charset="0"/>
              </a:rPr>
              <a:t>__(</a:t>
            </a:r>
            <a:r>
              <a:rPr lang="en-MY" dirty="0" err="1">
                <a:latin typeface="Courier New" panose="02070309020205020404" pitchFamily="49" charset="0"/>
                <a:cs typeface="Courier New" panose="02070309020205020404" pitchFamily="49" charset="0"/>
              </a:rPr>
              <a:t>self,p,c</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    </a:t>
            </a:r>
            <a:r>
              <a:rPr lang="en-MY" dirty="0" err="1">
                <a:latin typeface="Courier New" panose="02070309020205020404" pitchFamily="49" charset="0"/>
                <a:cs typeface="Courier New" panose="02070309020205020404" pitchFamily="49" charset="0"/>
              </a:rPr>
              <a:t>self.total</a:t>
            </a:r>
            <a:r>
              <a:rPr lang="en-MY" dirty="0">
                <a:latin typeface="Courier New" panose="02070309020205020404" pitchFamily="49" charset="0"/>
                <a:cs typeface="Courier New" panose="02070309020205020404" pitchFamily="49" charset="0"/>
              </a:rPr>
              <a:t> = </a:t>
            </a:r>
            <a:r>
              <a:rPr lang="en-MY" dirty="0" err="1">
                <a:latin typeface="Courier New" panose="02070309020205020404" pitchFamily="49" charset="0"/>
                <a:cs typeface="Courier New" panose="02070309020205020404" pitchFamily="49" charset="0"/>
              </a:rPr>
              <a:t>self.physics+self.chemistry</a:t>
            </a:r>
            <a:endParaRPr lang="en-MY" dirty="0">
              <a:latin typeface="Courier New" panose="02070309020205020404" pitchFamily="49" charset="0"/>
              <a:cs typeface="Courier New" panose="02070309020205020404" pitchFamily="49" charset="0"/>
            </a:endParaRPr>
          </a:p>
          <a:p>
            <a:r>
              <a:rPr lang="en-MY" dirty="0">
                <a:latin typeface="Courier New" panose="02070309020205020404" pitchFamily="49" charset="0"/>
                <a:cs typeface="Courier New" panose="02070309020205020404" pitchFamily="49" charset="0"/>
              </a:rPr>
              <a:t>    </a:t>
            </a:r>
            <a:r>
              <a:rPr lang="en-MY" dirty="0" err="1">
                <a:latin typeface="Courier New" panose="02070309020205020404" pitchFamily="49" charset="0"/>
                <a:cs typeface="Courier New" panose="02070309020205020404" pitchFamily="49" charset="0"/>
              </a:rPr>
              <a:t>self.percentage</a:t>
            </a:r>
            <a:r>
              <a:rPr lang="en-MY" dirty="0">
                <a:latin typeface="Courier New" panose="02070309020205020404" pitchFamily="49" charset="0"/>
                <a:cs typeface="Courier New" panose="02070309020205020404" pitchFamily="49" charset="0"/>
              </a:rPr>
              <a:t>=</a:t>
            </a:r>
            <a:r>
              <a:rPr lang="en-MY" dirty="0" err="1">
                <a:latin typeface="Courier New" panose="02070309020205020404" pitchFamily="49" charset="0"/>
                <a:cs typeface="Courier New" panose="02070309020205020404" pitchFamily="49" charset="0"/>
              </a:rPr>
              <a:t>self.total</a:t>
            </a:r>
            <a:r>
              <a:rPr lang="en-MY" dirty="0">
                <a:latin typeface="Courier New" panose="02070309020205020404" pitchFamily="49" charset="0"/>
                <a:cs typeface="Courier New" panose="02070309020205020404" pitchFamily="49" charset="0"/>
              </a:rPr>
              <a:t>/200*100</a:t>
            </a:r>
          </a:p>
          <a:p>
            <a:r>
              <a:rPr lang="en-MY" dirty="0">
                <a:latin typeface="Courier New" panose="02070309020205020404" pitchFamily="49" charset="0"/>
                <a:cs typeface="Courier New" panose="02070309020205020404" pitchFamily="49" charset="0"/>
              </a:rPr>
              <a:t>  def </a:t>
            </a:r>
            <a:r>
              <a:rPr lang="en-MY" dirty="0" err="1">
                <a:latin typeface="Courier New" panose="02070309020205020404" pitchFamily="49" charset="0"/>
                <a:cs typeface="Courier New" panose="02070309020205020404" pitchFamily="49" charset="0"/>
              </a:rPr>
              <a:t>showresults</a:t>
            </a:r>
            <a:r>
              <a:rPr lang="en-MY" dirty="0">
                <a:latin typeface="Courier New" panose="02070309020205020404" pitchFamily="49" charset="0"/>
                <a:cs typeface="Courier New" panose="02070309020205020404" pitchFamily="49" charset="0"/>
              </a:rPr>
              <a:t>(self):</a:t>
            </a:r>
          </a:p>
          <a:p>
            <a:r>
              <a:rPr lang="en-MY" dirty="0">
                <a:latin typeface="Courier New" panose="02070309020205020404" pitchFamily="49" charset="0"/>
                <a:cs typeface="Courier New" panose="02070309020205020404" pitchFamily="49" charset="0"/>
              </a:rPr>
              <a:t>    </a:t>
            </a:r>
            <a:r>
              <a:rPr lang="en-MY" dirty="0" err="1">
                <a:latin typeface="Courier New" panose="02070309020205020404" pitchFamily="49" charset="0"/>
                <a:cs typeface="Courier New" panose="02070309020205020404" pitchFamily="49" charset="0"/>
              </a:rPr>
              <a:t>student.showstudent</a:t>
            </a:r>
            <a:r>
              <a:rPr lang="en-MY" dirty="0">
                <a:latin typeface="Courier New" panose="02070309020205020404" pitchFamily="49" charset="0"/>
                <a:cs typeface="Courier New" panose="02070309020205020404" pitchFamily="49" charset="0"/>
              </a:rPr>
              <a:t>(self)</a:t>
            </a:r>
          </a:p>
          <a:p>
            <a:r>
              <a:rPr lang="en-MY" dirty="0">
                <a:latin typeface="Courier New" panose="02070309020205020404" pitchFamily="49" charset="0"/>
                <a:cs typeface="Courier New" panose="02070309020205020404" pitchFamily="49" charset="0"/>
              </a:rPr>
              <a:t>    </a:t>
            </a:r>
            <a:r>
              <a:rPr lang="en-MY" dirty="0" err="1">
                <a:latin typeface="Courier New" panose="02070309020205020404" pitchFamily="49" charset="0"/>
                <a:cs typeface="Courier New" panose="02070309020205020404" pitchFamily="49" charset="0"/>
              </a:rPr>
              <a:t>science.showscience</a:t>
            </a:r>
            <a:r>
              <a:rPr lang="en-MY" dirty="0">
                <a:latin typeface="Courier New" panose="02070309020205020404" pitchFamily="49" charset="0"/>
                <a:cs typeface="Courier New" panose="02070309020205020404" pitchFamily="49" charset="0"/>
              </a:rPr>
              <a:t>(self)</a:t>
            </a:r>
          </a:p>
          <a:p>
            <a:r>
              <a:rPr lang="en-MY" dirty="0">
                <a:latin typeface="Courier New" panose="02070309020205020404" pitchFamily="49" charset="0"/>
                <a:cs typeface="Courier New" panose="02070309020205020404" pitchFamily="49" charset="0"/>
              </a:rPr>
              <a:t>    print ("Total marks : ", </a:t>
            </a:r>
            <a:r>
              <a:rPr lang="en-MY" dirty="0" err="1">
                <a:latin typeface="Courier New" panose="02070309020205020404" pitchFamily="49" charset="0"/>
                <a:cs typeface="Courier New" panose="02070309020205020404" pitchFamily="49" charset="0"/>
              </a:rPr>
              <a:t>self.total</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    print ("Percentage marks : ", </a:t>
            </a:r>
            <a:r>
              <a:rPr lang="en-MY" dirty="0" err="1">
                <a:latin typeface="Courier New" panose="02070309020205020404" pitchFamily="49" charset="0"/>
                <a:cs typeface="Courier New" panose="02070309020205020404" pitchFamily="49" charset="0"/>
              </a:rPr>
              <a:t>self.percentage</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s=results(101, 'David', 65, 75)</a:t>
            </a:r>
          </a:p>
          <a:p>
            <a:r>
              <a:rPr lang="en-MY" dirty="0">
                <a:latin typeface="Courier New" panose="02070309020205020404" pitchFamily="49" charset="0"/>
                <a:cs typeface="Courier New" panose="02070309020205020404" pitchFamily="49" charset="0"/>
              </a:rPr>
              <a:t>print ("Result of student is ")</a:t>
            </a:r>
          </a:p>
          <a:p>
            <a:r>
              <a:rPr lang="en-MY" dirty="0" err="1">
                <a:latin typeface="Courier New" panose="02070309020205020404" pitchFamily="49" charset="0"/>
                <a:cs typeface="Courier New" panose="02070309020205020404" pitchFamily="49" charset="0"/>
              </a:rPr>
              <a:t>s.showresults</a:t>
            </a:r>
            <a:r>
              <a:rPr lang="en-MY"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89068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FF7F-06C6-4172-BE7F-94DB28722CFC}"/>
              </a:ext>
            </a:extLst>
          </p:cNvPr>
          <p:cNvSpPr>
            <a:spLocks noGrp="1"/>
          </p:cNvSpPr>
          <p:nvPr>
            <p:ph type="title"/>
          </p:nvPr>
        </p:nvSpPr>
        <p:spPr/>
        <p:txBody>
          <a:bodyPr/>
          <a:lstStyle/>
          <a:p>
            <a:r>
              <a:rPr lang="en-MY" dirty="0"/>
              <a:t>Operator Overloading</a:t>
            </a:r>
          </a:p>
        </p:txBody>
      </p:sp>
      <p:sp>
        <p:nvSpPr>
          <p:cNvPr id="3" name="Content Placeholder 2">
            <a:extLst>
              <a:ext uri="{FF2B5EF4-FFF2-40B4-BE49-F238E27FC236}">
                <a16:creationId xmlns:a16="http://schemas.microsoft.com/office/drawing/2014/main" id="{66BFF592-7708-40E0-A1F0-6A09712B1D5B}"/>
              </a:ext>
            </a:extLst>
          </p:cNvPr>
          <p:cNvSpPr>
            <a:spLocks noGrp="1"/>
          </p:cNvSpPr>
          <p:nvPr>
            <p:ph idx="1"/>
          </p:nvPr>
        </p:nvSpPr>
        <p:spPr/>
        <p:txBody>
          <a:bodyPr>
            <a:normAutofit fontScale="92500"/>
          </a:bodyPr>
          <a:lstStyle/>
          <a:p>
            <a:pPr algn="just"/>
            <a:r>
              <a:rPr lang="en-MY" dirty="0"/>
              <a:t>To overload a standard operator means that you apply arithmetic operators to a class instance to perform the desired operations.</a:t>
            </a:r>
          </a:p>
          <a:p>
            <a:pPr algn="just"/>
            <a:r>
              <a:rPr lang="en-MY" dirty="0"/>
              <a:t>For example, the </a:t>
            </a:r>
            <a:r>
              <a:rPr lang="en-MY" sz="2800" dirty="0">
                <a:latin typeface="Courier New" panose="02070309020205020404" pitchFamily="49" charset="0"/>
                <a:cs typeface="Courier New" panose="02070309020205020404" pitchFamily="49" charset="0"/>
              </a:rPr>
              <a:t>__add__ </a:t>
            </a:r>
            <a:r>
              <a:rPr lang="en-MY" dirty="0"/>
              <a:t>method is used to add instances just as the plus operator (+) does.</a:t>
            </a:r>
          </a:p>
          <a:p>
            <a:pPr algn="just"/>
            <a:r>
              <a:rPr lang="en-MY" dirty="0"/>
              <a:t>When you use an operator such as +, Python calls the special method </a:t>
            </a:r>
            <a:r>
              <a:rPr lang="en-MY" sz="3000" dirty="0">
                <a:latin typeface="Courier New" panose="02070309020205020404" pitchFamily="49" charset="0"/>
                <a:cs typeface="Courier New" panose="02070309020205020404" pitchFamily="49" charset="0"/>
              </a:rPr>
              <a:t>__add__</a:t>
            </a:r>
            <a:r>
              <a:rPr lang="en-MY" dirty="0"/>
              <a:t> in the background. </a:t>
            </a:r>
          </a:p>
          <a:p>
            <a:pPr algn="just"/>
            <a:r>
              <a:rPr lang="en-MY" dirty="0"/>
              <a:t>All you need to do is implement </a:t>
            </a:r>
            <a:r>
              <a:rPr lang="en-MY" sz="3000" dirty="0">
                <a:latin typeface="Courier New" panose="02070309020205020404" pitchFamily="49" charset="0"/>
                <a:cs typeface="Courier New" panose="02070309020205020404" pitchFamily="49" charset="0"/>
              </a:rPr>
              <a:t>__add__</a:t>
            </a:r>
            <a:r>
              <a:rPr lang="en-MY" dirty="0"/>
              <a:t> to add two instances.</a:t>
            </a:r>
          </a:p>
        </p:txBody>
      </p:sp>
    </p:spTree>
    <p:extLst>
      <p:ext uri="{BB962C8B-B14F-4D97-AF65-F5344CB8AC3E}">
        <p14:creationId xmlns:p14="http://schemas.microsoft.com/office/powerpoint/2010/main" val="3390586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2F90E9-8410-4B52-BE49-26262DD00C1C}"/>
              </a:ext>
            </a:extLst>
          </p:cNvPr>
          <p:cNvSpPr>
            <a:spLocks noGrp="1"/>
          </p:cNvSpPr>
          <p:nvPr>
            <p:ph idx="1"/>
          </p:nvPr>
        </p:nvSpPr>
        <p:spPr>
          <a:xfrm>
            <a:off x="457200" y="381000"/>
            <a:ext cx="8229600" cy="5745163"/>
          </a:xfrm>
        </p:spPr>
        <p:txBody>
          <a:bodyPr>
            <a:normAutofit/>
          </a:bodyPr>
          <a:lstStyle/>
          <a:p>
            <a:pPr algn="just"/>
            <a:r>
              <a:rPr lang="en-MY" sz="2000" dirty="0"/>
              <a:t>The following program adds the instances </a:t>
            </a:r>
            <a:r>
              <a:rPr lang="en-MY" sz="2000" dirty="0">
                <a:latin typeface="Courier New" panose="02070309020205020404" pitchFamily="49" charset="0"/>
                <a:cs typeface="Courier New" panose="02070309020205020404" pitchFamily="49" charset="0"/>
              </a:rPr>
              <a:t>r1</a:t>
            </a:r>
            <a:r>
              <a:rPr lang="en-MY" sz="2000" dirty="0"/>
              <a:t> and </a:t>
            </a:r>
            <a:r>
              <a:rPr lang="en-MY" sz="2000" dirty="0">
                <a:latin typeface="Courier New" panose="02070309020205020404" pitchFamily="49" charset="0"/>
                <a:cs typeface="Courier New" panose="02070309020205020404" pitchFamily="49" charset="0"/>
              </a:rPr>
              <a:t>r2 </a:t>
            </a:r>
            <a:r>
              <a:rPr lang="en-MY" sz="2000" dirty="0"/>
              <a:t>of the class </a:t>
            </a:r>
            <a:r>
              <a:rPr lang="en-MY" sz="2000" dirty="0" err="1">
                <a:latin typeface="Courier New" panose="02070309020205020404" pitchFamily="49" charset="0"/>
                <a:cs typeface="Courier New" panose="02070309020205020404" pitchFamily="49" charset="0"/>
              </a:rPr>
              <a:t>rect</a:t>
            </a:r>
            <a:r>
              <a:rPr lang="en-MY" sz="2000" dirty="0"/>
              <a:t> through the + operator:</a:t>
            </a:r>
          </a:p>
        </p:txBody>
      </p:sp>
      <p:sp>
        <p:nvSpPr>
          <p:cNvPr id="4" name="Rectangle 3">
            <a:extLst>
              <a:ext uri="{FF2B5EF4-FFF2-40B4-BE49-F238E27FC236}">
                <a16:creationId xmlns:a16="http://schemas.microsoft.com/office/drawing/2014/main" id="{D9AEB0DB-3CEB-4E88-9E60-69BD0EEB49C6}"/>
              </a:ext>
            </a:extLst>
          </p:cNvPr>
          <p:cNvSpPr/>
          <p:nvPr/>
        </p:nvSpPr>
        <p:spPr>
          <a:xfrm>
            <a:off x="685800" y="1295400"/>
            <a:ext cx="8382000" cy="4524315"/>
          </a:xfrm>
          <a:prstGeom prst="rect">
            <a:avLst/>
          </a:prstGeom>
        </p:spPr>
        <p:txBody>
          <a:bodyPr wrap="square">
            <a:spAutoFit/>
          </a:bodyPr>
          <a:lstStyle/>
          <a:p>
            <a:r>
              <a:rPr lang="en-MY" b="1" dirty="0">
                <a:latin typeface="Courier New" panose="02070309020205020404" pitchFamily="49" charset="0"/>
                <a:cs typeface="Courier New" panose="02070309020205020404" pitchFamily="49" charset="0"/>
              </a:rPr>
              <a:t>operatorovr1.py</a:t>
            </a:r>
          </a:p>
          <a:p>
            <a:r>
              <a:rPr lang="en-MY" dirty="0">
                <a:latin typeface="Courier New" panose="02070309020205020404" pitchFamily="49" charset="0"/>
                <a:cs typeface="Courier New" panose="02070309020205020404" pitchFamily="49" charset="0"/>
              </a:rPr>
              <a:t>class </a:t>
            </a:r>
            <a:r>
              <a:rPr lang="en-MY" dirty="0" err="1">
                <a:latin typeface="Courier New" panose="02070309020205020404" pitchFamily="49" charset="0"/>
                <a:cs typeface="Courier New" panose="02070309020205020404" pitchFamily="49" charset="0"/>
              </a:rPr>
              <a:t>rect</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  def __</a:t>
            </a:r>
            <a:r>
              <a:rPr lang="en-MY" dirty="0" err="1">
                <a:latin typeface="Courier New" panose="02070309020205020404" pitchFamily="49" charset="0"/>
                <a:cs typeface="Courier New" panose="02070309020205020404" pitchFamily="49" charset="0"/>
              </a:rPr>
              <a:t>init</a:t>
            </a:r>
            <a:r>
              <a:rPr lang="en-MY" dirty="0">
                <a:latin typeface="Courier New" panose="02070309020205020404" pitchFamily="49" charset="0"/>
                <a:cs typeface="Courier New" panose="02070309020205020404" pitchFamily="49" charset="0"/>
              </a:rPr>
              <a:t>__(self, </a:t>
            </a:r>
            <a:r>
              <a:rPr lang="en-MY" dirty="0" err="1">
                <a:latin typeface="Courier New" panose="02070309020205020404" pitchFamily="49" charset="0"/>
                <a:cs typeface="Courier New" panose="02070309020205020404" pitchFamily="49" charset="0"/>
              </a:rPr>
              <a:t>x,y</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    </a:t>
            </a:r>
            <a:r>
              <a:rPr lang="en-MY" dirty="0" err="1">
                <a:latin typeface="Courier New" panose="02070309020205020404" pitchFamily="49" charset="0"/>
                <a:cs typeface="Courier New" panose="02070309020205020404" pitchFamily="49" charset="0"/>
              </a:rPr>
              <a:t>self.l</a:t>
            </a:r>
            <a:r>
              <a:rPr lang="en-MY" dirty="0">
                <a:latin typeface="Courier New" panose="02070309020205020404" pitchFamily="49" charset="0"/>
                <a:cs typeface="Courier New" panose="02070309020205020404" pitchFamily="49" charset="0"/>
              </a:rPr>
              <a:t> = x</a:t>
            </a:r>
          </a:p>
          <a:p>
            <a:r>
              <a:rPr lang="en-MY" dirty="0">
                <a:latin typeface="Courier New" panose="02070309020205020404" pitchFamily="49" charset="0"/>
                <a:cs typeface="Courier New" panose="02070309020205020404" pitchFamily="49" charset="0"/>
              </a:rPr>
              <a:t>    </a:t>
            </a:r>
            <a:r>
              <a:rPr lang="en-MY" dirty="0" err="1">
                <a:latin typeface="Courier New" panose="02070309020205020404" pitchFamily="49" charset="0"/>
                <a:cs typeface="Courier New" panose="02070309020205020404" pitchFamily="49" charset="0"/>
              </a:rPr>
              <a:t>self.b</a:t>
            </a:r>
            <a:r>
              <a:rPr lang="en-MY" dirty="0">
                <a:latin typeface="Courier New" panose="02070309020205020404" pitchFamily="49" charset="0"/>
                <a:cs typeface="Courier New" panose="02070309020205020404" pitchFamily="49" charset="0"/>
              </a:rPr>
              <a:t> = y</a:t>
            </a:r>
          </a:p>
          <a:p>
            <a:r>
              <a:rPr lang="en-MY" dirty="0">
                <a:latin typeface="Courier New" panose="02070309020205020404" pitchFamily="49" charset="0"/>
                <a:cs typeface="Courier New" panose="02070309020205020404" pitchFamily="49" charset="0"/>
              </a:rPr>
              <a:t>  def __str__(self):</a:t>
            </a:r>
          </a:p>
          <a:p>
            <a:r>
              <a:rPr lang="en-MY" dirty="0">
                <a:latin typeface="Courier New" panose="02070309020205020404" pitchFamily="49" charset="0"/>
                <a:cs typeface="Courier New" panose="02070309020205020404" pitchFamily="49" charset="0"/>
              </a:rPr>
              <a:t>    return 'Length is %d, Breadth is %d' %(</a:t>
            </a:r>
            <a:r>
              <a:rPr lang="en-MY" dirty="0" err="1">
                <a:latin typeface="Courier New" panose="02070309020205020404" pitchFamily="49" charset="0"/>
                <a:cs typeface="Courier New" panose="02070309020205020404" pitchFamily="49" charset="0"/>
              </a:rPr>
              <a:t>self.l</a:t>
            </a:r>
            <a:r>
              <a:rPr lang="en-MY" dirty="0">
                <a:latin typeface="Courier New" panose="02070309020205020404" pitchFamily="49" charset="0"/>
                <a:cs typeface="Courier New" panose="02070309020205020404" pitchFamily="49" charset="0"/>
              </a:rPr>
              <a:t>, </a:t>
            </a:r>
            <a:r>
              <a:rPr lang="en-MY" dirty="0" err="1">
                <a:latin typeface="Courier New" panose="02070309020205020404" pitchFamily="49" charset="0"/>
                <a:cs typeface="Courier New" panose="02070309020205020404" pitchFamily="49" charset="0"/>
              </a:rPr>
              <a:t>self.b</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  def __add__(self, other):</a:t>
            </a:r>
          </a:p>
          <a:p>
            <a:r>
              <a:rPr lang="en-MY" dirty="0">
                <a:latin typeface="Courier New" panose="02070309020205020404" pitchFamily="49" charset="0"/>
                <a:cs typeface="Courier New" panose="02070309020205020404" pitchFamily="49" charset="0"/>
              </a:rPr>
              <a:t>    return </a:t>
            </a:r>
            <a:r>
              <a:rPr lang="en-MY" dirty="0" err="1">
                <a:latin typeface="Courier New" panose="02070309020205020404" pitchFamily="49" charset="0"/>
                <a:cs typeface="Courier New" panose="02070309020205020404" pitchFamily="49" charset="0"/>
              </a:rPr>
              <a:t>rect</a:t>
            </a:r>
            <a:r>
              <a:rPr lang="en-MY" dirty="0">
                <a:latin typeface="Courier New" panose="02070309020205020404" pitchFamily="49" charset="0"/>
                <a:cs typeface="Courier New" panose="02070309020205020404" pitchFamily="49" charset="0"/>
              </a:rPr>
              <a:t>(</a:t>
            </a:r>
            <a:r>
              <a:rPr lang="en-MY" dirty="0" err="1">
                <a:latin typeface="Courier New" panose="02070309020205020404" pitchFamily="49" charset="0"/>
                <a:cs typeface="Courier New" panose="02070309020205020404" pitchFamily="49" charset="0"/>
              </a:rPr>
              <a:t>self.l</a:t>
            </a:r>
            <a:r>
              <a:rPr lang="en-MY" dirty="0">
                <a:latin typeface="Courier New" panose="02070309020205020404" pitchFamily="49" charset="0"/>
                <a:cs typeface="Courier New" panose="02070309020205020404" pitchFamily="49" charset="0"/>
              </a:rPr>
              <a:t>+ </a:t>
            </a:r>
            <a:r>
              <a:rPr lang="en-MY" dirty="0" err="1">
                <a:latin typeface="Courier New" panose="02070309020205020404" pitchFamily="49" charset="0"/>
                <a:cs typeface="Courier New" panose="02070309020205020404" pitchFamily="49" charset="0"/>
              </a:rPr>
              <a:t>other.l</a:t>
            </a:r>
            <a:r>
              <a:rPr lang="en-MY" dirty="0">
                <a:latin typeface="Courier New" panose="02070309020205020404" pitchFamily="49" charset="0"/>
                <a:cs typeface="Courier New" panose="02070309020205020404" pitchFamily="49" charset="0"/>
              </a:rPr>
              <a:t>, </a:t>
            </a:r>
            <a:r>
              <a:rPr lang="en-MY" dirty="0" err="1">
                <a:latin typeface="Courier New" panose="02070309020205020404" pitchFamily="49" charset="0"/>
                <a:cs typeface="Courier New" panose="02070309020205020404" pitchFamily="49" charset="0"/>
              </a:rPr>
              <a:t>self.b+other.b</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  def </a:t>
            </a:r>
            <a:r>
              <a:rPr lang="en-MY" dirty="0" err="1">
                <a:latin typeface="Courier New" panose="02070309020205020404" pitchFamily="49" charset="0"/>
                <a:cs typeface="Courier New" panose="02070309020205020404" pitchFamily="49" charset="0"/>
              </a:rPr>
              <a:t>rectarea</a:t>
            </a:r>
            <a:r>
              <a:rPr lang="en-MY" dirty="0">
                <a:latin typeface="Courier New" panose="02070309020205020404" pitchFamily="49" charset="0"/>
                <a:cs typeface="Courier New" panose="02070309020205020404" pitchFamily="49" charset="0"/>
              </a:rPr>
              <a:t>(self):</a:t>
            </a:r>
          </a:p>
          <a:p>
            <a:r>
              <a:rPr lang="en-MY" dirty="0">
                <a:latin typeface="Courier New" panose="02070309020205020404" pitchFamily="49" charset="0"/>
                <a:cs typeface="Courier New" panose="02070309020205020404" pitchFamily="49" charset="0"/>
              </a:rPr>
              <a:t>    return </a:t>
            </a:r>
            <a:r>
              <a:rPr lang="en-MY" dirty="0" err="1">
                <a:latin typeface="Courier New" panose="02070309020205020404" pitchFamily="49" charset="0"/>
                <a:cs typeface="Courier New" panose="02070309020205020404" pitchFamily="49" charset="0"/>
              </a:rPr>
              <a:t>self.l</a:t>
            </a:r>
            <a:r>
              <a:rPr lang="en-MY" dirty="0">
                <a:latin typeface="Courier New" panose="02070309020205020404" pitchFamily="49" charset="0"/>
                <a:cs typeface="Courier New" panose="02070309020205020404" pitchFamily="49" charset="0"/>
              </a:rPr>
              <a:t> * </a:t>
            </a:r>
            <a:r>
              <a:rPr lang="en-MY" dirty="0" err="1">
                <a:latin typeface="Courier New" panose="02070309020205020404" pitchFamily="49" charset="0"/>
                <a:cs typeface="Courier New" panose="02070309020205020404" pitchFamily="49" charset="0"/>
              </a:rPr>
              <a:t>self.b</a:t>
            </a:r>
            <a:endParaRPr lang="en-MY" dirty="0">
              <a:latin typeface="Courier New" panose="02070309020205020404" pitchFamily="49" charset="0"/>
              <a:cs typeface="Courier New" panose="02070309020205020404" pitchFamily="49" charset="0"/>
            </a:endParaRPr>
          </a:p>
          <a:p>
            <a:r>
              <a:rPr lang="en-MY" dirty="0">
                <a:latin typeface="Courier New" panose="02070309020205020404" pitchFamily="49" charset="0"/>
                <a:cs typeface="Courier New" panose="02070309020205020404" pitchFamily="49" charset="0"/>
              </a:rPr>
              <a:t>r1=</a:t>
            </a:r>
            <a:r>
              <a:rPr lang="en-MY" dirty="0" err="1">
                <a:latin typeface="Courier New" panose="02070309020205020404" pitchFamily="49" charset="0"/>
                <a:cs typeface="Courier New" panose="02070309020205020404" pitchFamily="49" charset="0"/>
              </a:rPr>
              <a:t>rect</a:t>
            </a:r>
            <a:r>
              <a:rPr lang="en-MY" dirty="0">
                <a:latin typeface="Courier New" panose="02070309020205020404" pitchFamily="49" charset="0"/>
                <a:cs typeface="Courier New" panose="02070309020205020404" pitchFamily="49" charset="0"/>
              </a:rPr>
              <a:t>(5,8)</a:t>
            </a:r>
          </a:p>
          <a:p>
            <a:r>
              <a:rPr lang="en-MY" dirty="0">
                <a:latin typeface="Courier New" panose="02070309020205020404" pitchFamily="49" charset="0"/>
                <a:cs typeface="Courier New" panose="02070309020205020404" pitchFamily="49" charset="0"/>
              </a:rPr>
              <a:t>r2=</a:t>
            </a:r>
            <a:r>
              <a:rPr lang="en-MY" dirty="0" err="1">
                <a:latin typeface="Courier New" panose="02070309020205020404" pitchFamily="49" charset="0"/>
                <a:cs typeface="Courier New" panose="02070309020205020404" pitchFamily="49" charset="0"/>
              </a:rPr>
              <a:t>rect</a:t>
            </a:r>
            <a:r>
              <a:rPr lang="en-MY" dirty="0">
                <a:latin typeface="Courier New" panose="02070309020205020404" pitchFamily="49" charset="0"/>
                <a:cs typeface="Courier New" panose="02070309020205020404" pitchFamily="49" charset="0"/>
              </a:rPr>
              <a:t>(10,20)</a:t>
            </a:r>
          </a:p>
          <a:p>
            <a:r>
              <a:rPr lang="en-MY" dirty="0">
                <a:latin typeface="Courier New" panose="02070309020205020404" pitchFamily="49" charset="0"/>
                <a:cs typeface="Courier New" panose="02070309020205020404" pitchFamily="49" charset="0"/>
              </a:rPr>
              <a:t>r3=r1+r2</a:t>
            </a:r>
          </a:p>
          <a:p>
            <a:r>
              <a:rPr lang="en-MY" dirty="0">
                <a:latin typeface="Courier New" panose="02070309020205020404" pitchFamily="49" charset="0"/>
                <a:cs typeface="Courier New" panose="02070309020205020404" pitchFamily="49" charset="0"/>
              </a:rPr>
              <a:t>print (r3)</a:t>
            </a:r>
          </a:p>
          <a:p>
            <a:r>
              <a:rPr lang="en-MY" dirty="0">
                <a:latin typeface="Courier New" panose="02070309020205020404" pitchFamily="49" charset="0"/>
                <a:cs typeface="Courier New" panose="02070309020205020404" pitchFamily="49" charset="0"/>
              </a:rPr>
              <a:t>print ("Area of rectangle is ", r3.rectarea())</a:t>
            </a:r>
          </a:p>
        </p:txBody>
      </p:sp>
    </p:spTree>
    <p:extLst>
      <p:ext uri="{BB962C8B-B14F-4D97-AF65-F5344CB8AC3E}">
        <p14:creationId xmlns:p14="http://schemas.microsoft.com/office/powerpoint/2010/main" val="1447747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C6FF-2CD9-4DC4-8073-2CBBDF13F943}"/>
              </a:ext>
            </a:extLst>
          </p:cNvPr>
          <p:cNvSpPr>
            <a:spLocks noGrp="1"/>
          </p:cNvSpPr>
          <p:nvPr>
            <p:ph type="title"/>
          </p:nvPr>
        </p:nvSpPr>
        <p:spPr/>
        <p:txBody>
          <a:bodyPr>
            <a:normAutofit fontScale="90000"/>
          </a:bodyPr>
          <a:lstStyle/>
          <a:p>
            <a:r>
              <a:rPr lang="en-MY" dirty="0"/>
              <a:t>Overloading the Comparison Operator (==)</a:t>
            </a:r>
          </a:p>
        </p:txBody>
      </p:sp>
      <p:sp>
        <p:nvSpPr>
          <p:cNvPr id="4" name="Rectangle 3">
            <a:extLst>
              <a:ext uri="{FF2B5EF4-FFF2-40B4-BE49-F238E27FC236}">
                <a16:creationId xmlns:a16="http://schemas.microsoft.com/office/drawing/2014/main" id="{61622F50-1AB0-4A48-855D-9ABE4F629BC1}"/>
              </a:ext>
            </a:extLst>
          </p:cNvPr>
          <p:cNvSpPr/>
          <p:nvPr/>
        </p:nvSpPr>
        <p:spPr>
          <a:xfrm>
            <a:off x="1066800" y="1600200"/>
            <a:ext cx="8382000" cy="4278094"/>
          </a:xfrm>
          <a:prstGeom prst="rect">
            <a:avLst/>
          </a:prstGeom>
        </p:spPr>
        <p:txBody>
          <a:bodyPr wrap="square">
            <a:spAutoFit/>
          </a:bodyPr>
          <a:lstStyle/>
          <a:p>
            <a:r>
              <a:rPr lang="en-MY" sz="1600" b="1" dirty="0">
                <a:latin typeface="Courier New" panose="02070309020205020404" pitchFamily="49" charset="0"/>
                <a:cs typeface="Courier New" panose="02070309020205020404" pitchFamily="49" charset="0"/>
              </a:rPr>
              <a:t>operatorovr2.py</a:t>
            </a:r>
          </a:p>
          <a:p>
            <a:r>
              <a:rPr lang="en-MY" sz="1600" dirty="0">
                <a:latin typeface="Courier New" panose="02070309020205020404" pitchFamily="49" charset="0"/>
                <a:cs typeface="Courier New" panose="02070309020205020404" pitchFamily="49" charset="0"/>
              </a:rPr>
              <a:t>class </a:t>
            </a:r>
            <a:r>
              <a:rPr lang="en-MY" sz="1600" dirty="0" err="1">
                <a:latin typeface="Courier New" panose="02070309020205020404" pitchFamily="49" charset="0"/>
                <a:cs typeface="Courier New" panose="02070309020205020404" pitchFamily="49" charset="0"/>
              </a:rPr>
              <a:t>rect</a:t>
            </a:r>
            <a:r>
              <a:rPr lang="en-MY" sz="1600" dirty="0">
                <a:latin typeface="Courier New" panose="02070309020205020404" pitchFamily="49" charset="0"/>
                <a:cs typeface="Courier New" panose="02070309020205020404" pitchFamily="49" charset="0"/>
              </a:rPr>
              <a:t>:</a:t>
            </a:r>
          </a:p>
          <a:p>
            <a:r>
              <a:rPr lang="en-MY" sz="1600" dirty="0">
                <a:latin typeface="Courier New" panose="02070309020205020404" pitchFamily="49" charset="0"/>
                <a:cs typeface="Courier New" panose="02070309020205020404" pitchFamily="49" charset="0"/>
              </a:rPr>
              <a:t>  def __</a:t>
            </a:r>
            <a:r>
              <a:rPr lang="en-MY" sz="1600" dirty="0" err="1">
                <a:latin typeface="Courier New" panose="02070309020205020404" pitchFamily="49" charset="0"/>
                <a:cs typeface="Courier New" panose="02070309020205020404" pitchFamily="49" charset="0"/>
              </a:rPr>
              <a:t>init</a:t>
            </a:r>
            <a:r>
              <a:rPr lang="en-MY" sz="1600" dirty="0">
                <a:latin typeface="Courier New" panose="02070309020205020404" pitchFamily="49" charset="0"/>
                <a:cs typeface="Courier New" panose="02070309020205020404" pitchFamily="49" charset="0"/>
              </a:rPr>
              <a:t>__(self, </a:t>
            </a:r>
            <a:r>
              <a:rPr lang="en-MY" sz="1600" dirty="0" err="1">
                <a:latin typeface="Courier New" panose="02070309020205020404" pitchFamily="49" charset="0"/>
                <a:cs typeface="Courier New" panose="02070309020205020404" pitchFamily="49" charset="0"/>
              </a:rPr>
              <a:t>x,y</a:t>
            </a:r>
            <a:r>
              <a:rPr lang="en-MY" sz="1600" dirty="0">
                <a:latin typeface="Courier New" panose="02070309020205020404" pitchFamily="49" charset="0"/>
                <a:cs typeface="Courier New" panose="02070309020205020404" pitchFamily="49" charset="0"/>
              </a:rPr>
              <a:t>):</a:t>
            </a:r>
          </a:p>
          <a:p>
            <a:r>
              <a:rPr lang="en-MY" sz="1600" dirty="0">
                <a:latin typeface="Courier New" panose="02070309020205020404" pitchFamily="49" charset="0"/>
                <a:cs typeface="Courier New" panose="02070309020205020404" pitchFamily="49" charset="0"/>
              </a:rPr>
              <a:t>    </a:t>
            </a:r>
            <a:r>
              <a:rPr lang="en-MY" sz="1600" dirty="0" err="1">
                <a:latin typeface="Courier New" panose="02070309020205020404" pitchFamily="49" charset="0"/>
                <a:cs typeface="Courier New" panose="02070309020205020404" pitchFamily="49" charset="0"/>
              </a:rPr>
              <a:t>self.l</a:t>
            </a:r>
            <a:r>
              <a:rPr lang="en-MY" sz="1600" dirty="0">
                <a:latin typeface="Courier New" panose="02070309020205020404" pitchFamily="49" charset="0"/>
                <a:cs typeface="Courier New" panose="02070309020205020404" pitchFamily="49" charset="0"/>
              </a:rPr>
              <a:t> = x</a:t>
            </a:r>
          </a:p>
          <a:p>
            <a:r>
              <a:rPr lang="en-MY" sz="1600" dirty="0">
                <a:latin typeface="Courier New" panose="02070309020205020404" pitchFamily="49" charset="0"/>
                <a:cs typeface="Courier New" panose="02070309020205020404" pitchFamily="49" charset="0"/>
              </a:rPr>
              <a:t>    </a:t>
            </a:r>
            <a:r>
              <a:rPr lang="en-MY" sz="1600" dirty="0" err="1">
                <a:latin typeface="Courier New" panose="02070309020205020404" pitchFamily="49" charset="0"/>
                <a:cs typeface="Courier New" panose="02070309020205020404" pitchFamily="49" charset="0"/>
              </a:rPr>
              <a:t>self.b</a:t>
            </a:r>
            <a:r>
              <a:rPr lang="en-MY" sz="1600" dirty="0">
                <a:latin typeface="Courier New" panose="02070309020205020404" pitchFamily="49" charset="0"/>
                <a:cs typeface="Courier New" panose="02070309020205020404" pitchFamily="49" charset="0"/>
              </a:rPr>
              <a:t> = y</a:t>
            </a:r>
          </a:p>
          <a:p>
            <a:r>
              <a:rPr lang="en-MY" sz="1600" dirty="0">
                <a:latin typeface="Courier New" panose="02070309020205020404" pitchFamily="49" charset="0"/>
                <a:cs typeface="Courier New" panose="02070309020205020404" pitchFamily="49" charset="0"/>
              </a:rPr>
              <a:t>  def __str__(self):</a:t>
            </a:r>
          </a:p>
          <a:p>
            <a:r>
              <a:rPr lang="en-MY" sz="1600" dirty="0">
                <a:latin typeface="Courier New" panose="02070309020205020404" pitchFamily="49" charset="0"/>
                <a:cs typeface="Courier New" panose="02070309020205020404" pitchFamily="49" charset="0"/>
              </a:rPr>
              <a:t>    return 'Length is %d, Breadth is %d' %(</a:t>
            </a:r>
            <a:r>
              <a:rPr lang="en-MY" sz="1600" dirty="0" err="1">
                <a:latin typeface="Courier New" panose="02070309020205020404" pitchFamily="49" charset="0"/>
                <a:cs typeface="Courier New" panose="02070309020205020404" pitchFamily="49" charset="0"/>
              </a:rPr>
              <a:t>self.l</a:t>
            </a:r>
            <a:r>
              <a:rPr lang="en-MY" sz="1600" dirty="0">
                <a:latin typeface="Courier New" panose="02070309020205020404" pitchFamily="49" charset="0"/>
                <a:cs typeface="Courier New" panose="02070309020205020404" pitchFamily="49" charset="0"/>
              </a:rPr>
              <a:t>, </a:t>
            </a:r>
            <a:r>
              <a:rPr lang="en-MY" sz="1600" dirty="0" err="1">
                <a:latin typeface="Courier New" panose="02070309020205020404" pitchFamily="49" charset="0"/>
                <a:cs typeface="Courier New" panose="02070309020205020404" pitchFamily="49" charset="0"/>
              </a:rPr>
              <a:t>self.b</a:t>
            </a:r>
            <a:r>
              <a:rPr lang="en-MY" sz="1600" dirty="0">
                <a:latin typeface="Courier New" panose="02070309020205020404" pitchFamily="49" charset="0"/>
                <a:cs typeface="Courier New" panose="02070309020205020404" pitchFamily="49" charset="0"/>
              </a:rPr>
              <a:t>)</a:t>
            </a:r>
          </a:p>
          <a:p>
            <a:r>
              <a:rPr lang="en-MY" sz="1600" dirty="0">
                <a:latin typeface="Courier New" panose="02070309020205020404" pitchFamily="49" charset="0"/>
                <a:cs typeface="Courier New" panose="02070309020205020404" pitchFamily="49" charset="0"/>
              </a:rPr>
              <a:t>  def __</a:t>
            </a:r>
            <a:r>
              <a:rPr lang="en-MY" sz="1600" dirty="0" err="1">
                <a:latin typeface="Courier New" panose="02070309020205020404" pitchFamily="49" charset="0"/>
                <a:cs typeface="Courier New" panose="02070309020205020404" pitchFamily="49" charset="0"/>
              </a:rPr>
              <a:t>eq</a:t>
            </a:r>
            <a:r>
              <a:rPr lang="en-MY" sz="1600" dirty="0">
                <a:latin typeface="Courier New" panose="02070309020205020404" pitchFamily="49" charset="0"/>
                <a:cs typeface="Courier New" panose="02070309020205020404" pitchFamily="49" charset="0"/>
              </a:rPr>
              <a:t>__(self, other):</a:t>
            </a:r>
          </a:p>
          <a:p>
            <a:r>
              <a:rPr lang="en-MY" sz="1600" dirty="0">
                <a:latin typeface="Courier New" panose="02070309020205020404" pitchFamily="49" charset="0"/>
                <a:cs typeface="Courier New" panose="02070309020205020404" pitchFamily="49" charset="0"/>
              </a:rPr>
              <a:t>    return ((</a:t>
            </a:r>
            <a:r>
              <a:rPr lang="en-MY" sz="1600" dirty="0" err="1">
                <a:latin typeface="Courier New" panose="02070309020205020404" pitchFamily="49" charset="0"/>
                <a:cs typeface="Courier New" panose="02070309020205020404" pitchFamily="49" charset="0"/>
              </a:rPr>
              <a:t>self.l</a:t>
            </a:r>
            <a:r>
              <a:rPr lang="en-MY" sz="1600" dirty="0">
                <a:latin typeface="Courier New" panose="02070309020205020404" pitchFamily="49" charset="0"/>
                <a:cs typeface="Courier New" panose="02070309020205020404" pitchFamily="49" charset="0"/>
              </a:rPr>
              <a:t>== </a:t>
            </a:r>
            <a:r>
              <a:rPr lang="en-MY" sz="1600" dirty="0" err="1">
                <a:latin typeface="Courier New" panose="02070309020205020404" pitchFamily="49" charset="0"/>
                <a:cs typeface="Courier New" panose="02070309020205020404" pitchFamily="49" charset="0"/>
              </a:rPr>
              <a:t>other.l</a:t>
            </a:r>
            <a:r>
              <a:rPr lang="en-MY" sz="1600" dirty="0">
                <a:latin typeface="Courier New" panose="02070309020205020404" pitchFamily="49" charset="0"/>
                <a:cs typeface="Courier New" panose="02070309020205020404" pitchFamily="49" charset="0"/>
              </a:rPr>
              <a:t>) and (</a:t>
            </a:r>
            <a:r>
              <a:rPr lang="en-MY" sz="1600" dirty="0" err="1">
                <a:latin typeface="Courier New" panose="02070309020205020404" pitchFamily="49" charset="0"/>
                <a:cs typeface="Courier New" panose="02070309020205020404" pitchFamily="49" charset="0"/>
              </a:rPr>
              <a:t>self.b</a:t>
            </a:r>
            <a:r>
              <a:rPr lang="en-MY" sz="1600" dirty="0">
                <a:latin typeface="Courier New" panose="02070309020205020404" pitchFamily="49" charset="0"/>
                <a:cs typeface="Courier New" panose="02070309020205020404" pitchFamily="49" charset="0"/>
              </a:rPr>
              <a:t>==</a:t>
            </a:r>
            <a:r>
              <a:rPr lang="en-MY" sz="1600" dirty="0" err="1">
                <a:latin typeface="Courier New" panose="02070309020205020404" pitchFamily="49" charset="0"/>
                <a:cs typeface="Courier New" panose="02070309020205020404" pitchFamily="49" charset="0"/>
              </a:rPr>
              <a:t>other.b</a:t>
            </a:r>
            <a:r>
              <a:rPr lang="en-MY" sz="1600" dirty="0">
                <a:latin typeface="Courier New" panose="02070309020205020404" pitchFamily="49" charset="0"/>
                <a:cs typeface="Courier New" panose="02070309020205020404" pitchFamily="49" charset="0"/>
              </a:rPr>
              <a:t>))</a:t>
            </a:r>
          </a:p>
          <a:p>
            <a:r>
              <a:rPr lang="en-MY" sz="1600" dirty="0">
                <a:latin typeface="Courier New" panose="02070309020205020404" pitchFamily="49" charset="0"/>
                <a:cs typeface="Courier New" panose="02070309020205020404" pitchFamily="49" charset="0"/>
              </a:rPr>
              <a:t>  def </a:t>
            </a:r>
            <a:r>
              <a:rPr lang="en-MY" sz="1600" dirty="0" err="1">
                <a:latin typeface="Courier New" panose="02070309020205020404" pitchFamily="49" charset="0"/>
                <a:cs typeface="Courier New" panose="02070309020205020404" pitchFamily="49" charset="0"/>
              </a:rPr>
              <a:t>rectarea</a:t>
            </a:r>
            <a:r>
              <a:rPr lang="en-MY" sz="1600" dirty="0">
                <a:latin typeface="Courier New" panose="02070309020205020404" pitchFamily="49" charset="0"/>
                <a:cs typeface="Courier New" panose="02070309020205020404" pitchFamily="49" charset="0"/>
              </a:rPr>
              <a:t>(self):</a:t>
            </a:r>
          </a:p>
          <a:p>
            <a:r>
              <a:rPr lang="en-MY" sz="1600" dirty="0">
                <a:latin typeface="Courier New" panose="02070309020205020404" pitchFamily="49" charset="0"/>
                <a:cs typeface="Courier New" panose="02070309020205020404" pitchFamily="49" charset="0"/>
              </a:rPr>
              <a:t>    return </a:t>
            </a:r>
            <a:r>
              <a:rPr lang="en-MY" sz="1600" dirty="0" err="1">
                <a:latin typeface="Courier New" panose="02070309020205020404" pitchFamily="49" charset="0"/>
                <a:cs typeface="Courier New" panose="02070309020205020404" pitchFamily="49" charset="0"/>
              </a:rPr>
              <a:t>self.l</a:t>
            </a:r>
            <a:r>
              <a:rPr lang="en-MY" sz="1600" dirty="0">
                <a:latin typeface="Courier New" panose="02070309020205020404" pitchFamily="49" charset="0"/>
                <a:cs typeface="Courier New" panose="02070309020205020404" pitchFamily="49" charset="0"/>
              </a:rPr>
              <a:t> * </a:t>
            </a:r>
            <a:r>
              <a:rPr lang="en-MY" sz="1600" dirty="0" err="1">
                <a:latin typeface="Courier New" panose="02070309020205020404" pitchFamily="49" charset="0"/>
                <a:cs typeface="Courier New" panose="02070309020205020404" pitchFamily="49" charset="0"/>
              </a:rPr>
              <a:t>self.b</a:t>
            </a:r>
            <a:endParaRPr lang="en-MY" sz="1600" dirty="0">
              <a:latin typeface="Courier New" panose="02070309020205020404" pitchFamily="49" charset="0"/>
              <a:cs typeface="Courier New" panose="02070309020205020404" pitchFamily="49" charset="0"/>
            </a:endParaRPr>
          </a:p>
          <a:p>
            <a:r>
              <a:rPr lang="en-MY" sz="1600" dirty="0">
                <a:latin typeface="Courier New" panose="02070309020205020404" pitchFamily="49" charset="0"/>
                <a:cs typeface="Courier New" panose="02070309020205020404" pitchFamily="49" charset="0"/>
              </a:rPr>
              <a:t>r1=</a:t>
            </a:r>
            <a:r>
              <a:rPr lang="en-MY" sz="1600" dirty="0" err="1">
                <a:latin typeface="Courier New" panose="02070309020205020404" pitchFamily="49" charset="0"/>
                <a:cs typeface="Courier New" panose="02070309020205020404" pitchFamily="49" charset="0"/>
              </a:rPr>
              <a:t>rect</a:t>
            </a:r>
            <a:r>
              <a:rPr lang="en-MY" sz="1600" dirty="0">
                <a:latin typeface="Courier New" panose="02070309020205020404" pitchFamily="49" charset="0"/>
                <a:cs typeface="Courier New" panose="02070309020205020404" pitchFamily="49" charset="0"/>
              </a:rPr>
              <a:t>(5,8)</a:t>
            </a:r>
          </a:p>
          <a:p>
            <a:r>
              <a:rPr lang="en-MY" sz="1600" dirty="0">
                <a:latin typeface="Courier New" panose="02070309020205020404" pitchFamily="49" charset="0"/>
                <a:cs typeface="Courier New" panose="02070309020205020404" pitchFamily="49" charset="0"/>
              </a:rPr>
              <a:t>r2=</a:t>
            </a:r>
            <a:r>
              <a:rPr lang="en-MY" sz="1600" dirty="0" err="1">
                <a:latin typeface="Courier New" panose="02070309020205020404" pitchFamily="49" charset="0"/>
                <a:cs typeface="Courier New" panose="02070309020205020404" pitchFamily="49" charset="0"/>
              </a:rPr>
              <a:t>rect</a:t>
            </a:r>
            <a:r>
              <a:rPr lang="en-MY" sz="1600" dirty="0">
                <a:latin typeface="Courier New" panose="02070309020205020404" pitchFamily="49" charset="0"/>
                <a:cs typeface="Courier New" panose="02070309020205020404" pitchFamily="49" charset="0"/>
              </a:rPr>
              <a:t>(10,20)</a:t>
            </a:r>
          </a:p>
          <a:p>
            <a:r>
              <a:rPr lang="en-MY" sz="1600" dirty="0">
                <a:latin typeface="Courier New" panose="02070309020205020404" pitchFamily="49" charset="0"/>
                <a:cs typeface="Courier New" panose="02070309020205020404" pitchFamily="49" charset="0"/>
              </a:rPr>
              <a:t>if r1==r2 :</a:t>
            </a:r>
          </a:p>
          <a:p>
            <a:r>
              <a:rPr lang="en-MY" sz="1600" dirty="0">
                <a:latin typeface="Courier New" panose="02070309020205020404" pitchFamily="49" charset="0"/>
                <a:cs typeface="Courier New" panose="02070309020205020404" pitchFamily="49" charset="0"/>
              </a:rPr>
              <a:t>  print('The two instances are equal')</a:t>
            </a:r>
          </a:p>
          <a:p>
            <a:r>
              <a:rPr lang="en-MY" sz="1600" dirty="0">
                <a:latin typeface="Courier New" panose="02070309020205020404" pitchFamily="49" charset="0"/>
                <a:cs typeface="Courier New" panose="02070309020205020404" pitchFamily="49" charset="0"/>
              </a:rPr>
              <a:t>else:</a:t>
            </a:r>
          </a:p>
          <a:p>
            <a:r>
              <a:rPr lang="en-MY" sz="1600" dirty="0">
                <a:latin typeface="Courier New" panose="02070309020205020404" pitchFamily="49" charset="0"/>
                <a:cs typeface="Courier New" panose="02070309020205020404" pitchFamily="49" charset="0"/>
              </a:rPr>
              <a:t>  print('The two instances are not equal')</a:t>
            </a:r>
          </a:p>
        </p:txBody>
      </p:sp>
    </p:spTree>
    <p:extLst>
      <p:ext uri="{BB962C8B-B14F-4D97-AF65-F5344CB8AC3E}">
        <p14:creationId xmlns:p14="http://schemas.microsoft.com/office/powerpoint/2010/main" val="3579745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01D2-9D96-4A4B-96DC-98A05560D66E}"/>
              </a:ext>
            </a:extLst>
          </p:cNvPr>
          <p:cNvSpPr>
            <a:spLocks noGrp="1"/>
          </p:cNvSpPr>
          <p:nvPr>
            <p:ph type="title"/>
          </p:nvPr>
        </p:nvSpPr>
        <p:spPr/>
        <p:txBody>
          <a:bodyPr/>
          <a:lstStyle/>
          <a:p>
            <a:r>
              <a:rPr lang="en-MY" dirty="0"/>
              <a:t>Polymorphism</a:t>
            </a:r>
          </a:p>
        </p:txBody>
      </p:sp>
      <p:sp>
        <p:nvSpPr>
          <p:cNvPr id="3" name="Content Placeholder 2">
            <a:extLst>
              <a:ext uri="{FF2B5EF4-FFF2-40B4-BE49-F238E27FC236}">
                <a16:creationId xmlns:a16="http://schemas.microsoft.com/office/drawing/2014/main" id="{80EFADD3-564D-4C78-BF27-7D6333B0798D}"/>
              </a:ext>
            </a:extLst>
          </p:cNvPr>
          <p:cNvSpPr>
            <a:spLocks noGrp="1"/>
          </p:cNvSpPr>
          <p:nvPr>
            <p:ph idx="1"/>
          </p:nvPr>
        </p:nvSpPr>
        <p:spPr/>
        <p:txBody>
          <a:bodyPr/>
          <a:lstStyle/>
          <a:p>
            <a:pPr algn="just"/>
            <a:r>
              <a:rPr lang="en-MY" dirty="0"/>
              <a:t>To implement polymorphism, you define a number of classes or subclasses that have method(s) with the same name. </a:t>
            </a:r>
          </a:p>
          <a:p>
            <a:pPr algn="just"/>
            <a:r>
              <a:rPr lang="en-MY" dirty="0"/>
              <a:t>These classes or subclasses are polymorphic.</a:t>
            </a:r>
          </a:p>
          <a:p>
            <a:pPr algn="just"/>
            <a:r>
              <a:rPr lang="en-MY" dirty="0"/>
              <a:t>You can access the polymorphic methods without knowing which class or subclass is invoked.</a:t>
            </a:r>
          </a:p>
        </p:txBody>
      </p:sp>
    </p:spTree>
    <p:extLst>
      <p:ext uri="{BB962C8B-B14F-4D97-AF65-F5344CB8AC3E}">
        <p14:creationId xmlns:p14="http://schemas.microsoft.com/office/powerpoint/2010/main" val="554302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Inheritance</a:t>
            </a:r>
          </a:p>
        </p:txBody>
      </p:sp>
      <p:sp>
        <p:nvSpPr>
          <p:cNvPr id="3" name="Content Placeholder 2"/>
          <p:cNvSpPr>
            <a:spLocks noGrp="1"/>
          </p:cNvSpPr>
          <p:nvPr>
            <p:ph idx="1"/>
          </p:nvPr>
        </p:nvSpPr>
        <p:spPr/>
        <p:txBody>
          <a:bodyPr>
            <a:normAutofit fontScale="77500" lnSpcReduction="20000"/>
          </a:bodyPr>
          <a:lstStyle/>
          <a:p>
            <a:pPr algn="just"/>
            <a:r>
              <a:rPr lang="en-US" dirty="0"/>
              <a:t>This is the simplest type of inheritance, where one class is derived from another single class</a:t>
            </a:r>
          </a:p>
          <a:p>
            <a:pPr algn="just"/>
            <a:r>
              <a:rPr lang="en-US" dirty="0"/>
              <a:t>A derived class has to identify the class from which it is derived. </a:t>
            </a:r>
          </a:p>
          <a:p>
            <a:pPr algn="just"/>
            <a:r>
              <a:rPr lang="en-US" dirty="0"/>
              <a:t>Suppose, for example, you want to derive the </a:t>
            </a:r>
            <a:r>
              <a:rPr lang="en-US" sz="3000" dirty="0">
                <a:latin typeface="Courier New" pitchFamily="49" charset="0"/>
                <a:cs typeface="Courier New" pitchFamily="49" charset="0"/>
              </a:rPr>
              <a:t>triangle</a:t>
            </a:r>
            <a:r>
              <a:rPr lang="en-US" dirty="0"/>
              <a:t> class from the </a:t>
            </a:r>
            <a:r>
              <a:rPr lang="en-US" sz="3000" dirty="0" err="1">
                <a:latin typeface="Courier New" pitchFamily="49" charset="0"/>
                <a:cs typeface="Courier New" pitchFamily="49" charset="0"/>
              </a:rPr>
              <a:t>rect</a:t>
            </a:r>
            <a:r>
              <a:rPr lang="en-US" dirty="0"/>
              <a:t> class. </a:t>
            </a:r>
          </a:p>
          <a:p>
            <a:pPr algn="just"/>
            <a:r>
              <a:rPr lang="en-US" dirty="0"/>
              <a:t>The class definition of triangle will appear like this:</a:t>
            </a:r>
          </a:p>
          <a:p>
            <a:pPr algn="just">
              <a:buNone/>
            </a:pPr>
            <a:r>
              <a:rPr lang="en-US" dirty="0">
                <a:latin typeface="Courier New" pitchFamily="49" charset="0"/>
                <a:cs typeface="Courier New" pitchFamily="49" charset="0"/>
              </a:rPr>
              <a:t>	</a:t>
            </a:r>
          </a:p>
          <a:p>
            <a:pPr algn="just">
              <a:buNone/>
            </a:pPr>
            <a:r>
              <a:rPr lang="en-US" dirty="0">
                <a:latin typeface="Courier New" pitchFamily="49" charset="0"/>
                <a:cs typeface="Courier New" pitchFamily="49" charset="0"/>
              </a:rPr>
              <a:t>	class triangle(</a:t>
            </a:r>
            <a:r>
              <a:rPr lang="en-US" dirty="0" err="1">
                <a:latin typeface="Courier New" pitchFamily="49" charset="0"/>
                <a:cs typeface="Courier New" pitchFamily="49" charset="0"/>
              </a:rPr>
              <a:t>rect</a:t>
            </a:r>
            <a:r>
              <a:rPr lang="en-US" dirty="0">
                <a:latin typeface="Courier New" pitchFamily="49" charset="0"/>
                <a:cs typeface="Courier New" pitchFamily="49" charset="0"/>
              </a:rPr>
              <a:t>):</a:t>
            </a:r>
            <a:endParaRPr lang="en-US" dirty="0"/>
          </a:p>
          <a:p>
            <a:pPr algn="just"/>
            <a:endParaRPr lang="en-US" dirty="0"/>
          </a:p>
          <a:p>
            <a:pPr algn="just"/>
            <a:r>
              <a:rPr lang="en-US" dirty="0"/>
              <a:t>This statement indicates that </a:t>
            </a:r>
            <a:r>
              <a:rPr lang="en-US" sz="3100" dirty="0" err="1">
                <a:latin typeface="Courier New" pitchFamily="49" charset="0"/>
                <a:cs typeface="Courier New" pitchFamily="49" charset="0"/>
              </a:rPr>
              <a:t>rect</a:t>
            </a:r>
            <a:r>
              <a:rPr lang="en-US" dirty="0"/>
              <a:t> is a base class, and </a:t>
            </a:r>
            <a:r>
              <a:rPr lang="en-US" sz="3100" dirty="0">
                <a:latin typeface="Courier New" pitchFamily="49" charset="0"/>
                <a:cs typeface="Courier New" pitchFamily="49" charset="0"/>
              </a:rPr>
              <a:t>triangle</a:t>
            </a:r>
            <a:r>
              <a:rPr lang="en-US" dirty="0"/>
              <a:t> is a derived class.		</a:t>
            </a:r>
            <a:endParaRPr lang="en-US" sz="3000" dirty="0">
              <a:latin typeface="Courier New" pitchFamily="49" charset="0"/>
              <a:cs typeface="Courier New" pitchFamily="49" charset="0"/>
            </a:endParaRPr>
          </a:p>
          <a:p>
            <a:pPr algn="just">
              <a:buNone/>
            </a:pPr>
            <a:endParaRPr lang="en-US" sz="3000" dirty="0">
              <a:latin typeface="Courier New" pitchFamily="49" charset="0"/>
              <a:cs typeface="Courier New" pitchFamily="49"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3B3292-46EC-4111-81BC-2C7BCF7056D9}"/>
              </a:ext>
            </a:extLst>
          </p:cNvPr>
          <p:cNvSpPr/>
          <p:nvPr/>
        </p:nvSpPr>
        <p:spPr>
          <a:xfrm>
            <a:off x="533400" y="838200"/>
            <a:ext cx="8686800" cy="4801314"/>
          </a:xfrm>
          <a:prstGeom prst="rect">
            <a:avLst/>
          </a:prstGeom>
        </p:spPr>
        <p:txBody>
          <a:bodyPr wrap="square">
            <a:spAutoFit/>
          </a:bodyPr>
          <a:lstStyle/>
          <a:p>
            <a:r>
              <a:rPr lang="en-MY" b="1" dirty="0">
                <a:latin typeface="Courier New" panose="02070309020205020404" pitchFamily="49" charset="0"/>
                <a:cs typeface="Courier New" panose="02070309020205020404" pitchFamily="49" charset="0"/>
              </a:rPr>
              <a:t>polymorphism.py</a:t>
            </a:r>
          </a:p>
          <a:p>
            <a:r>
              <a:rPr lang="en-MY" dirty="0">
                <a:latin typeface="Courier New" panose="02070309020205020404" pitchFamily="49" charset="0"/>
                <a:cs typeface="Courier New" panose="02070309020205020404" pitchFamily="49" charset="0"/>
              </a:rPr>
              <a:t>class book:</a:t>
            </a:r>
          </a:p>
          <a:p>
            <a:r>
              <a:rPr lang="en-MY" dirty="0">
                <a:latin typeface="Courier New" panose="02070309020205020404" pitchFamily="49" charset="0"/>
                <a:cs typeface="Courier New" panose="02070309020205020404" pitchFamily="49" charset="0"/>
              </a:rPr>
              <a:t>  def __</a:t>
            </a:r>
            <a:r>
              <a:rPr lang="en-MY" dirty="0" err="1">
                <a:latin typeface="Courier New" panose="02070309020205020404" pitchFamily="49" charset="0"/>
                <a:cs typeface="Courier New" panose="02070309020205020404" pitchFamily="49" charset="0"/>
              </a:rPr>
              <a:t>init</a:t>
            </a:r>
            <a:r>
              <a:rPr lang="en-MY" dirty="0">
                <a:latin typeface="Courier New" panose="02070309020205020404" pitchFamily="49" charset="0"/>
                <a:cs typeface="Courier New" panose="02070309020205020404" pitchFamily="49" charset="0"/>
              </a:rPr>
              <a:t>__(</a:t>
            </a:r>
            <a:r>
              <a:rPr lang="en-MY" dirty="0" err="1">
                <a:latin typeface="Courier New" panose="02070309020205020404" pitchFamily="49" charset="0"/>
                <a:cs typeface="Courier New" panose="02070309020205020404" pitchFamily="49" charset="0"/>
              </a:rPr>
              <a:t>self,x</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    </a:t>
            </a:r>
            <a:r>
              <a:rPr lang="en-MY" dirty="0" err="1">
                <a:latin typeface="Courier New" panose="02070309020205020404" pitchFamily="49" charset="0"/>
                <a:cs typeface="Courier New" panose="02070309020205020404" pitchFamily="49" charset="0"/>
              </a:rPr>
              <a:t>self.price</a:t>
            </a:r>
            <a:r>
              <a:rPr lang="en-MY" dirty="0">
                <a:latin typeface="Courier New" panose="02070309020205020404" pitchFamily="49" charset="0"/>
                <a:cs typeface="Courier New" panose="02070309020205020404" pitchFamily="49" charset="0"/>
              </a:rPr>
              <a:t> = x</a:t>
            </a:r>
          </a:p>
          <a:p>
            <a:r>
              <a:rPr lang="en-MY" dirty="0">
                <a:latin typeface="Courier New" panose="02070309020205020404" pitchFamily="49" charset="0"/>
                <a:cs typeface="Courier New" panose="02070309020205020404" pitchFamily="49" charset="0"/>
              </a:rPr>
              <a:t>class stockist(book):</a:t>
            </a:r>
          </a:p>
          <a:p>
            <a:r>
              <a:rPr lang="en-MY" dirty="0">
                <a:latin typeface="Courier New" panose="02070309020205020404" pitchFamily="49" charset="0"/>
                <a:cs typeface="Courier New" panose="02070309020205020404" pitchFamily="49" charset="0"/>
              </a:rPr>
              <a:t>  def __</a:t>
            </a:r>
            <a:r>
              <a:rPr lang="en-MY" dirty="0" err="1">
                <a:latin typeface="Courier New" panose="02070309020205020404" pitchFamily="49" charset="0"/>
                <a:cs typeface="Courier New" panose="02070309020205020404" pitchFamily="49" charset="0"/>
              </a:rPr>
              <a:t>init</a:t>
            </a:r>
            <a:r>
              <a:rPr lang="en-MY" dirty="0">
                <a:latin typeface="Courier New" panose="02070309020205020404" pitchFamily="49" charset="0"/>
                <a:cs typeface="Courier New" panose="02070309020205020404" pitchFamily="49" charset="0"/>
              </a:rPr>
              <a:t>__(</a:t>
            </a:r>
            <a:r>
              <a:rPr lang="en-MY" dirty="0" err="1">
                <a:latin typeface="Courier New" panose="02070309020205020404" pitchFamily="49" charset="0"/>
                <a:cs typeface="Courier New" panose="02070309020205020404" pitchFamily="49" charset="0"/>
              </a:rPr>
              <a:t>self,x</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    book.__</a:t>
            </a:r>
            <a:r>
              <a:rPr lang="en-MY" dirty="0" err="1">
                <a:latin typeface="Courier New" panose="02070309020205020404" pitchFamily="49" charset="0"/>
                <a:cs typeface="Courier New" panose="02070309020205020404" pitchFamily="49" charset="0"/>
              </a:rPr>
              <a:t>init</a:t>
            </a:r>
            <a:r>
              <a:rPr lang="en-MY" dirty="0">
                <a:latin typeface="Courier New" panose="02070309020205020404" pitchFamily="49" charset="0"/>
                <a:cs typeface="Courier New" panose="02070309020205020404" pitchFamily="49" charset="0"/>
              </a:rPr>
              <a:t>__(</a:t>
            </a:r>
            <a:r>
              <a:rPr lang="en-MY" dirty="0" err="1">
                <a:latin typeface="Courier New" panose="02070309020205020404" pitchFamily="49" charset="0"/>
                <a:cs typeface="Courier New" panose="02070309020205020404" pitchFamily="49" charset="0"/>
              </a:rPr>
              <a:t>self,x</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  def commission(self):</a:t>
            </a:r>
          </a:p>
          <a:p>
            <a:r>
              <a:rPr lang="en-MY" dirty="0">
                <a:latin typeface="Courier New" panose="02070309020205020404" pitchFamily="49" charset="0"/>
                <a:cs typeface="Courier New" panose="02070309020205020404" pitchFamily="49" charset="0"/>
              </a:rPr>
              <a:t>    </a:t>
            </a:r>
            <a:r>
              <a:rPr lang="en-MY" dirty="0" err="1">
                <a:latin typeface="Courier New" panose="02070309020205020404" pitchFamily="49" charset="0"/>
                <a:cs typeface="Courier New" panose="02070309020205020404" pitchFamily="49" charset="0"/>
              </a:rPr>
              <a:t>self.comm</a:t>
            </a:r>
            <a:r>
              <a:rPr lang="en-MY" dirty="0">
                <a:latin typeface="Courier New" panose="02070309020205020404" pitchFamily="49" charset="0"/>
                <a:cs typeface="Courier New" panose="02070309020205020404" pitchFamily="49" charset="0"/>
              </a:rPr>
              <a:t>=</a:t>
            </a:r>
            <a:r>
              <a:rPr lang="en-MY" dirty="0" err="1">
                <a:latin typeface="Courier New" panose="02070309020205020404" pitchFamily="49" charset="0"/>
                <a:cs typeface="Courier New" panose="02070309020205020404" pitchFamily="49" charset="0"/>
              </a:rPr>
              <a:t>self.price</a:t>
            </a:r>
            <a:r>
              <a:rPr lang="en-MY" dirty="0">
                <a:latin typeface="Courier New" panose="02070309020205020404" pitchFamily="49" charset="0"/>
                <a:cs typeface="Courier New" panose="02070309020205020404" pitchFamily="49" charset="0"/>
              </a:rPr>
              <a:t>*5/100</a:t>
            </a:r>
          </a:p>
          <a:p>
            <a:r>
              <a:rPr lang="en-MY" dirty="0">
                <a:latin typeface="Courier New" panose="02070309020205020404" pitchFamily="49" charset="0"/>
                <a:cs typeface="Courier New" panose="02070309020205020404" pitchFamily="49" charset="0"/>
              </a:rPr>
              <a:t>    print ("Commission of Stockist is %.2f" %</a:t>
            </a:r>
            <a:r>
              <a:rPr lang="en-MY" dirty="0" err="1">
                <a:latin typeface="Courier New" panose="02070309020205020404" pitchFamily="49" charset="0"/>
                <a:cs typeface="Courier New" panose="02070309020205020404" pitchFamily="49" charset="0"/>
              </a:rPr>
              <a:t>self.comm</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class distributor(book):</a:t>
            </a:r>
          </a:p>
          <a:p>
            <a:r>
              <a:rPr lang="en-MY" dirty="0">
                <a:latin typeface="Courier New" panose="02070309020205020404" pitchFamily="49" charset="0"/>
                <a:cs typeface="Courier New" panose="02070309020205020404" pitchFamily="49" charset="0"/>
              </a:rPr>
              <a:t>  def __</a:t>
            </a:r>
            <a:r>
              <a:rPr lang="en-MY" dirty="0" err="1">
                <a:latin typeface="Courier New" panose="02070309020205020404" pitchFamily="49" charset="0"/>
                <a:cs typeface="Courier New" panose="02070309020205020404" pitchFamily="49" charset="0"/>
              </a:rPr>
              <a:t>init</a:t>
            </a:r>
            <a:r>
              <a:rPr lang="en-MY" dirty="0">
                <a:latin typeface="Courier New" panose="02070309020205020404" pitchFamily="49" charset="0"/>
                <a:cs typeface="Courier New" panose="02070309020205020404" pitchFamily="49" charset="0"/>
              </a:rPr>
              <a:t>__(</a:t>
            </a:r>
            <a:r>
              <a:rPr lang="en-MY" dirty="0" err="1">
                <a:latin typeface="Courier New" panose="02070309020205020404" pitchFamily="49" charset="0"/>
                <a:cs typeface="Courier New" panose="02070309020205020404" pitchFamily="49" charset="0"/>
              </a:rPr>
              <a:t>self,x</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    book.__</a:t>
            </a:r>
            <a:r>
              <a:rPr lang="en-MY" dirty="0" err="1">
                <a:latin typeface="Courier New" panose="02070309020205020404" pitchFamily="49" charset="0"/>
                <a:cs typeface="Courier New" panose="02070309020205020404" pitchFamily="49" charset="0"/>
              </a:rPr>
              <a:t>init</a:t>
            </a:r>
            <a:r>
              <a:rPr lang="en-MY" dirty="0">
                <a:latin typeface="Courier New" panose="02070309020205020404" pitchFamily="49" charset="0"/>
                <a:cs typeface="Courier New" panose="02070309020205020404" pitchFamily="49" charset="0"/>
              </a:rPr>
              <a:t>__(</a:t>
            </a:r>
            <a:r>
              <a:rPr lang="en-MY" dirty="0" err="1">
                <a:latin typeface="Courier New" panose="02070309020205020404" pitchFamily="49" charset="0"/>
                <a:cs typeface="Courier New" panose="02070309020205020404" pitchFamily="49" charset="0"/>
              </a:rPr>
              <a:t>self,x</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  def commission(self):</a:t>
            </a:r>
          </a:p>
          <a:p>
            <a:r>
              <a:rPr lang="en-MY" dirty="0">
                <a:latin typeface="Courier New" panose="02070309020205020404" pitchFamily="49" charset="0"/>
                <a:cs typeface="Courier New" panose="02070309020205020404" pitchFamily="49" charset="0"/>
              </a:rPr>
              <a:t>    </a:t>
            </a:r>
            <a:r>
              <a:rPr lang="en-MY" dirty="0" err="1">
                <a:latin typeface="Courier New" panose="02070309020205020404" pitchFamily="49" charset="0"/>
                <a:cs typeface="Courier New" panose="02070309020205020404" pitchFamily="49" charset="0"/>
              </a:rPr>
              <a:t>self.comm</a:t>
            </a:r>
            <a:r>
              <a:rPr lang="en-MY" dirty="0">
                <a:latin typeface="Courier New" panose="02070309020205020404" pitchFamily="49" charset="0"/>
                <a:cs typeface="Courier New" panose="02070309020205020404" pitchFamily="49" charset="0"/>
              </a:rPr>
              <a:t>=</a:t>
            </a:r>
            <a:r>
              <a:rPr lang="en-MY" dirty="0" err="1">
                <a:latin typeface="Courier New" panose="02070309020205020404" pitchFamily="49" charset="0"/>
                <a:cs typeface="Courier New" panose="02070309020205020404" pitchFamily="49" charset="0"/>
              </a:rPr>
              <a:t>self.price</a:t>
            </a:r>
            <a:r>
              <a:rPr lang="en-MY" dirty="0">
                <a:latin typeface="Courier New" panose="02070309020205020404" pitchFamily="49" charset="0"/>
                <a:cs typeface="Courier New" panose="02070309020205020404" pitchFamily="49" charset="0"/>
              </a:rPr>
              <a:t>*8/100</a:t>
            </a:r>
          </a:p>
          <a:p>
            <a:r>
              <a:rPr lang="en-MY" dirty="0">
                <a:latin typeface="Courier New" panose="02070309020205020404" pitchFamily="49" charset="0"/>
                <a:cs typeface="Courier New" panose="02070309020205020404" pitchFamily="49" charset="0"/>
              </a:rPr>
              <a:t>    print ("Commission of Distributor is %.2f" %</a:t>
            </a:r>
            <a:r>
              <a:rPr lang="en-MY" dirty="0" err="1">
                <a:latin typeface="Courier New" panose="02070309020205020404" pitchFamily="49" charset="0"/>
                <a:cs typeface="Courier New" panose="02070309020205020404" pitchFamily="49" charset="0"/>
              </a:rPr>
              <a:t>self.comm</a:t>
            </a:r>
            <a:r>
              <a:rPr lang="en-MY" dirty="0">
                <a:latin typeface="Courier New" panose="02070309020205020404" pitchFamily="49" charset="0"/>
                <a:cs typeface="Courier New" panose="02070309020205020404" pitchFamily="49" charset="0"/>
              </a:rPr>
              <a:t>)</a:t>
            </a:r>
          </a:p>
          <a:p>
            <a:endParaRPr lang="en-MY" dirty="0"/>
          </a:p>
        </p:txBody>
      </p:sp>
    </p:spTree>
    <p:extLst>
      <p:ext uri="{BB962C8B-B14F-4D97-AF65-F5344CB8AC3E}">
        <p14:creationId xmlns:p14="http://schemas.microsoft.com/office/powerpoint/2010/main" val="664769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F229FA-30E3-407E-B8CF-C04DDF4C5F00}"/>
              </a:ext>
            </a:extLst>
          </p:cNvPr>
          <p:cNvSpPr/>
          <p:nvPr/>
        </p:nvSpPr>
        <p:spPr>
          <a:xfrm>
            <a:off x="685800" y="1371600"/>
            <a:ext cx="8458200" cy="3416320"/>
          </a:xfrm>
          <a:prstGeom prst="rect">
            <a:avLst/>
          </a:prstGeom>
        </p:spPr>
        <p:txBody>
          <a:bodyPr wrap="square">
            <a:spAutoFit/>
          </a:bodyPr>
          <a:lstStyle/>
          <a:p>
            <a:r>
              <a:rPr lang="en-MY" dirty="0">
                <a:latin typeface="Courier New" panose="02070309020205020404" pitchFamily="49" charset="0"/>
                <a:cs typeface="Courier New" panose="02070309020205020404" pitchFamily="49" charset="0"/>
              </a:rPr>
              <a:t>class retailer(book):</a:t>
            </a:r>
          </a:p>
          <a:p>
            <a:r>
              <a:rPr lang="en-MY" dirty="0">
                <a:latin typeface="Courier New" panose="02070309020205020404" pitchFamily="49" charset="0"/>
                <a:cs typeface="Courier New" panose="02070309020205020404" pitchFamily="49" charset="0"/>
              </a:rPr>
              <a:t>  def __</a:t>
            </a:r>
            <a:r>
              <a:rPr lang="en-MY" dirty="0" err="1">
                <a:latin typeface="Courier New" panose="02070309020205020404" pitchFamily="49" charset="0"/>
                <a:cs typeface="Courier New" panose="02070309020205020404" pitchFamily="49" charset="0"/>
              </a:rPr>
              <a:t>init</a:t>
            </a:r>
            <a:r>
              <a:rPr lang="en-MY" dirty="0">
                <a:latin typeface="Courier New" panose="02070309020205020404" pitchFamily="49" charset="0"/>
                <a:cs typeface="Courier New" panose="02070309020205020404" pitchFamily="49" charset="0"/>
              </a:rPr>
              <a:t>__(</a:t>
            </a:r>
            <a:r>
              <a:rPr lang="en-MY" dirty="0" err="1">
                <a:latin typeface="Courier New" panose="02070309020205020404" pitchFamily="49" charset="0"/>
                <a:cs typeface="Courier New" panose="02070309020205020404" pitchFamily="49" charset="0"/>
              </a:rPr>
              <a:t>self,x</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    book.__</a:t>
            </a:r>
            <a:r>
              <a:rPr lang="en-MY" dirty="0" err="1">
                <a:latin typeface="Courier New" panose="02070309020205020404" pitchFamily="49" charset="0"/>
                <a:cs typeface="Courier New" panose="02070309020205020404" pitchFamily="49" charset="0"/>
              </a:rPr>
              <a:t>init</a:t>
            </a:r>
            <a:r>
              <a:rPr lang="en-MY" dirty="0">
                <a:latin typeface="Courier New" panose="02070309020205020404" pitchFamily="49" charset="0"/>
                <a:cs typeface="Courier New" panose="02070309020205020404" pitchFamily="49" charset="0"/>
              </a:rPr>
              <a:t>__(</a:t>
            </a:r>
            <a:r>
              <a:rPr lang="en-MY" dirty="0" err="1">
                <a:latin typeface="Courier New" panose="02070309020205020404" pitchFamily="49" charset="0"/>
                <a:cs typeface="Courier New" panose="02070309020205020404" pitchFamily="49" charset="0"/>
              </a:rPr>
              <a:t>self,x</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  def commission(self):</a:t>
            </a:r>
          </a:p>
          <a:p>
            <a:r>
              <a:rPr lang="en-MY" dirty="0">
                <a:latin typeface="Courier New" panose="02070309020205020404" pitchFamily="49" charset="0"/>
                <a:cs typeface="Courier New" panose="02070309020205020404" pitchFamily="49" charset="0"/>
              </a:rPr>
              <a:t>    </a:t>
            </a:r>
            <a:r>
              <a:rPr lang="en-MY" dirty="0" err="1">
                <a:latin typeface="Courier New" panose="02070309020205020404" pitchFamily="49" charset="0"/>
                <a:cs typeface="Courier New" panose="02070309020205020404" pitchFamily="49" charset="0"/>
              </a:rPr>
              <a:t>self.comm</a:t>
            </a:r>
            <a:r>
              <a:rPr lang="en-MY" dirty="0">
                <a:latin typeface="Courier New" panose="02070309020205020404" pitchFamily="49" charset="0"/>
                <a:cs typeface="Courier New" panose="02070309020205020404" pitchFamily="49" charset="0"/>
              </a:rPr>
              <a:t>=</a:t>
            </a:r>
            <a:r>
              <a:rPr lang="en-MY" dirty="0" err="1">
                <a:latin typeface="Courier New" panose="02070309020205020404" pitchFamily="49" charset="0"/>
                <a:cs typeface="Courier New" panose="02070309020205020404" pitchFamily="49" charset="0"/>
              </a:rPr>
              <a:t>self.price</a:t>
            </a:r>
            <a:r>
              <a:rPr lang="en-MY" dirty="0">
                <a:latin typeface="Courier New" panose="02070309020205020404" pitchFamily="49" charset="0"/>
                <a:cs typeface="Courier New" panose="02070309020205020404" pitchFamily="49" charset="0"/>
              </a:rPr>
              <a:t>*10/100</a:t>
            </a:r>
          </a:p>
          <a:p>
            <a:r>
              <a:rPr lang="en-MY" dirty="0">
                <a:latin typeface="Courier New" panose="02070309020205020404" pitchFamily="49" charset="0"/>
                <a:cs typeface="Courier New" panose="02070309020205020404" pitchFamily="49" charset="0"/>
              </a:rPr>
              <a:t>    print ("Commission of Retailer is %.2f" %</a:t>
            </a:r>
            <a:r>
              <a:rPr lang="en-MY" dirty="0" err="1">
                <a:latin typeface="Courier New" panose="02070309020205020404" pitchFamily="49" charset="0"/>
                <a:cs typeface="Courier New" panose="02070309020205020404" pitchFamily="49" charset="0"/>
              </a:rPr>
              <a:t>self.comm</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r = stockist(100)</a:t>
            </a:r>
          </a:p>
          <a:p>
            <a:r>
              <a:rPr lang="en-MY" dirty="0">
                <a:latin typeface="Courier New" panose="02070309020205020404" pitchFamily="49" charset="0"/>
                <a:cs typeface="Courier New" panose="02070309020205020404" pitchFamily="49" charset="0"/>
              </a:rPr>
              <a:t>s = distributor(100)</a:t>
            </a:r>
          </a:p>
          <a:p>
            <a:r>
              <a:rPr lang="en-MY" dirty="0">
                <a:latin typeface="Courier New" panose="02070309020205020404" pitchFamily="49" charset="0"/>
                <a:cs typeface="Courier New" panose="02070309020205020404" pitchFamily="49" charset="0"/>
              </a:rPr>
              <a:t>t = retailer(100)</a:t>
            </a:r>
          </a:p>
          <a:p>
            <a:r>
              <a:rPr lang="en-MY" dirty="0" err="1">
                <a:latin typeface="Courier New" panose="02070309020205020404" pitchFamily="49" charset="0"/>
                <a:cs typeface="Courier New" panose="02070309020205020404" pitchFamily="49" charset="0"/>
              </a:rPr>
              <a:t>prncomm</a:t>
            </a:r>
            <a:r>
              <a:rPr lang="en-MY" dirty="0">
                <a:latin typeface="Courier New" panose="02070309020205020404" pitchFamily="49" charset="0"/>
                <a:cs typeface="Courier New" panose="02070309020205020404" pitchFamily="49" charset="0"/>
              </a:rPr>
              <a:t> = [</a:t>
            </a:r>
            <a:r>
              <a:rPr lang="en-MY" dirty="0" err="1">
                <a:latin typeface="Courier New" panose="02070309020205020404" pitchFamily="49" charset="0"/>
                <a:cs typeface="Courier New" panose="02070309020205020404" pitchFamily="49" charset="0"/>
              </a:rPr>
              <a:t>r,s,t</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for c in </a:t>
            </a:r>
            <a:r>
              <a:rPr lang="en-MY" dirty="0" err="1">
                <a:latin typeface="Courier New" panose="02070309020205020404" pitchFamily="49" charset="0"/>
                <a:cs typeface="Courier New" panose="02070309020205020404" pitchFamily="49" charset="0"/>
              </a:rPr>
              <a:t>prncomm</a:t>
            </a:r>
            <a:r>
              <a:rPr lang="en-MY" dirty="0">
                <a:latin typeface="Courier New" panose="02070309020205020404" pitchFamily="49" charset="0"/>
                <a:cs typeface="Courier New" panose="02070309020205020404" pitchFamily="49" charset="0"/>
              </a:rPr>
              <a:t>:</a:t>
            </a:r>
          </a:p>
          <a:p>
            <a:r>
              <a:rPr lang="en-MY" dirty="0">
                <a:latin typeface="Courier New" panose="02070309020205020404" pitchFamily="49" charset="0"/>
                <a:cs typeface="Courier New" panose="02070309020205020404" pitchFamily="49" charset="0"/>
              </a:rPr>
              <a:t>   </a:t>
            </a:r>
            <a:r>
              <a:rPr lang="en-MY" dirty="0" err="1">
                <a:latin typeface="Courier New" panose="02070309020205020404" pitchFamily="49" charset="0"/>
                <a:cs typeface="Courier New" panose="02070309020205020404" pitchFamily="49" charset="0"/>
              </a:rPr>
              <a:t>c.commission</a:t>
            </a:r>
            <a:r>
              <a:rPr lang="en-MY"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86194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lgn="just"/>
            <a:r>
              <a:rPr lang="en-US" sz="2000" dirty="0"/>
              <a:t>In this program, a </a:t>
            </a:r>
            <a:r>
              <a:rPr lang="en-US" sz="1800" dirty="0">
                <a:latin typeface="Courier New" pitchFamily="49" charset="0"/>
                <a:cs typeface="Courier New" pitchFamily="49" charset="0"/>
              </a:rPr>
              <a:t>triangle</a:t>
            </a:r>
            <a:r>
              <a:rPr lang="en-US" sz="2000" dirty="0"/>
              <a:t> class inherits the base class, </a:t>
            </a:r>
            <a:r>
              <a:rPr lang="en-US" sz="1800" dirty="0" err="1">
                <a:latin typeface="Courier New" pitchFamily="49" charset="0"/>
                <a:cs typeface="Courier New" pitchFamily="49" charset="0"/>
              </a:rPr>
              <a:t>rect</a:t>
            </a:r>
            <a:r>
              <a:rPr lang="en-US" sz="2000" dirty="0"/>
              <a:t>, as a result of which the instance of the </a:t>
            </a:r>
            <a:r>
              <a:rPr lang="en-US" sz="1800" dirty="0">
                <a:latin typeface="Courier New" pitchFamily="49" charset="0"/>
                <a:cs typeface="Courier New" pitchFamily="49" charset="0"/>
              </a:rPr>
              <a:t>triangle</a:t>
            </a:r>
            <a:r>
              <a:rPr lang="en-US" sz="2000" dirty="0"/>
              <a:t> class can access the public member functions of the </a:t>
            </a:r>
            <a:r>
              <a:rPr lang="en-US" sz="1800" dirty="0" err="1">
                <a:latin typeface="Courier New" pitchFamily="49" charset="0"/>
                <a:cs typeface="Courier New" pitchFamily="49" charset="0"/>
              </a:rPr>
              <a:t>rect</a:t>
            </a:r>
            <a:r>
              <a:rPr lang="en-US" sz="2000" dirty="0"/>
              <a:t> class (beside its own member functions).</a:t>
            </a:r>
          </a:p>
        </p:txBody>
      </p:sp>
      <p:sp>
        <p:nvSpPr>
          <p:cNvPr id="4" name="Rectangle 3"/>
          <p:cNvSpPr/>
          <p:nvPr/>
        </p:nvSpPr>
        <p:spPr>
          <a:xfrm>
            <a:off x="1295400" y="1447800"/>
            <a:ext cx="6019800" cy="4832092"/>
          </a:xfrm>
          <a:prstGeom prst="rect">
            <a:avLst/>
          </a:prstGeom>
        </p:spPr>
        <p:txBody>
          <a:bodyPr wrap="square">
            <a:spAutoFit/>
          </a:bodyPr>
          <a:lstStyle/>
          <a:p>
            <a:r>
              <a:rPr lang="en-US" sz="1400" b="1" dirty="0">
                <a:latin typeface="Courier New" pitchFamily="49" charset="0"/>
                <a:cs typeface="Courier New" pitchFamily="49" charset="0"/>
              </a:rPr>
              <a:t>inherit1.py</a:t>
            </a:r>
          </a:p>
          <a:p>
            <a:r>
              <a:rPr lang="en-US" sz="1400" dirty="0">
                <a:latin typeface="Courier New" pitchFamily="49" charset="0"/>
                <a:cs typeface="Courier New" pitchFamily="49" charset="0"/>
              </a:rPr>
              <a:t>from __future__ import division</a:t>
            </a:r>
          </a:p>
          <a:p>
            <a:r>
              <a:rPr lang="en-US" sz="1400" dirty="0">
                <a:latin typeface="Courier New" pitchFamily="49" charset="0"/>
                <a:cs typeface="Courier New" pitchFamily="49" charset="0"/>
              </a:rPr>
              <a:t>class </a:t>
            </a:r>
            <a:r>
              <a:rPr lang="en-US" sz="1400" dirty="0" err="1">
                <a:latin typeface="Courier New" pitchFamily="49" charset="0"/>
                <a:cs typeface="Courier New" pitchFamily="49" charset="0"/>
              </a:rPr>
              <a:t>rect</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def __init__(self):</a:t>
            </a: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self.l</a:t>
            </a:r>
            <a:r>
              <a:rPr lang="en-US" sz="1400" dirty="0">
                <a:latin typeface="Courier New" pitchFamily="49" charset="0"/>
                <a:cs typeface="Courier New" pitchFamily="49" charset="0"/>
              </a:rPr>
              <a:t> = 8</a:t>
            </a: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self.b</a:t>
            </a:r>
            <a:r>
              <a:rPr lang="en-US" sz="1400" dirty="0">
                <a:latin typeface="Courier New" pitchFamily="49" charset="0"/>
                <a:cs typeface="Courier New" pitchFamily="49" charset="0"/>
              </a:rPr>
              <a:t> = 5</a:t>
            </a:r>
          </a:p>
          <a:p>
            <a:r>
              <a:rPr lang="en-US" sz="1400" dirty="0">
                <a:latin typeface="Courier New" pitchFamily="49" charset="0"/>
                <a:cs typeface="Courier New" pitchFamily="49" charset="0"/>
              </a:rPr>
              <a:t>  def </a:t>
            </a:r>
            <a:r>
              <a:rPr lang="en-US" sz="1400" dirty="0" err="1">
                <a:latin typeface="Courier New" pitchFamily="49" charset="0"/>
                <a:cs typeface="Courier New" pitchFamily="49" charset="0"/>
              </a:rPr>
              <a:t>rectarea</a:t>
            </a:r>
            <a:r>
              <a:rPr lang="en-US" sz="1400" dirty="0">
                <a:latin typeface="Courier New" pitchFamily="49" charset="0"/>
                <a:cs typeface="Courier New" pitchFamily="49" charset="0"/>
              </a:rPr>
              <a:t>(self):</a:t>
            </a:r>
          </a:p>
          <a:p>
            <a:r>
              <a:rPr lang="en-US" sz="1400" dirty="0">
                <a:latin typeface="Courier New" pitchFamily="49" charset="0"/>
                <a:cs typeface="Courier New" pitchFamily="49" charset="0"/>
              </a:rPr>
              <a:t>    return </a:t>
            </a:r>
            <a:r>
              <a:rPr lang="en-US" sz="1400" dirty="0" err="1">
                <a:latin typeface="Courier New" pitchFamily="49" charset="0"/>
                <a:cs typeface="Courier New" pitchFamily="49" charset="0"/>
              </a:rPr>
              <a:t>self.l</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self.b</a:t>
            </a:r>
            <a:endParaRPr lang="en-US" sz="1400" dirty="0">
              <a:latin typeface="Courier New" pitchFamily="49" charset="0"/>
              <a:cs typeface="Courier New" pitchFamily="49" charset="0"/>
            </a:endParaRPr>
          </a:p>
          <a:p>
            <a:r>
              <a:rPr lang="en-US" sz="1400" dirty="0">
                <a:latin typeface="Courier New" pitchFamily="49" charset="0"/>
                <a:cs typeface="Courier New" pitchFamily="49" charset="0"/>
              </a:rPr>
              <a:t>class triangle(</a:t>
            </a:r>
            <a:r>
              <a:rPr lang="en-US" sz="1400" dirty="0" err="1">
                <a:latin typeface="Courier New" pitchFamily="49" charset="0"/>
                <a:cs typeface="Courier New" pitchFamily="49" charset="0"/>
              </a:rPr>
              <a:t>rect</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def __init__(self):</a:t>
            </a: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rect.__init</a:t>
            </a:r>
            <a:r>
              <a:rPr lang="en-US" sz="1400" dirty="0">
                <a:latin typeface="Courier New" pitchFamily="49" charset="0"/>
                <a:cs typeface="Courier New" pitchFamily="49" charset="0"/>
              </a:rPr>
              <a:t>__(self)</a:t>
            </a: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self.x</a:t>
            </a:r>
            <a:r>
              <a:rPr lang="en-US" sz="1400" dirty="0">
                <a:latin typeface="Courier New" pitchFamily="49" charset="0"/>
                <a:cs typeface="Courier New" pitchFamily="49" charset="0"/>
              </a:rPr>
              <a:t> = 17</a:t>
            </a: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self.y</a:t>
            </a:r>
            <a:r>
              <a:rPr lang="en-US" sz="1400" dirty="0">
                <a:latin typeface="Courier New" pitchFamily="49" charset="0"/>
                <a:cs typeface="Courier New" pitchFamily="49" charset="0"/>
              </a:rPr>
              <a:t> = 13</a:t>
            </a:r>
          </a:p>
          <a:p>
            <a:r>
              <a:rPr lang="en-US" sz="1400" dirty="0">
                <a:latin typeface="Courier New" pitchFamily="49" charset="0"/>
                <a:cs typeface="Courier New" pitchFamily="49" charset="0"/>
              </a:rPr>
              <a:t>  def </a:t>
            </a:r>
            <a:r>
              <a:rPr lang="en-US" sz="1400" dirty="0" err="1">
                <a:latin typeface="Courier New" pitchFamily="49" charset="0"/>
                <a:cs typeface="Courier New" pitchFamily="49" charset="0"/>
              </a:rPr>
              <a:t>trigarea</a:t>
            </a:r>
            <a:r>
              <a:rPr lang="en-US" sz="1400" dirty="0">
                <a:latin typeface="Courier New" pitchFamily="49" charset="0"/>
                <a:cs typeface="Courier New" pitchFamily="49" charset="0"/>
              </a:rPr>
              <a:t>(self):</a:t>
            </a:r>
          </a:p>
          <a:p>
            <a:r>
              <a:rPr lang="en-US" sz="1400" dirty="0">
                <a:latin typeface="Courier New" pitchFamily="49" charset="0"/>
                <a:cs typeface="Courier New" pitchFamily="49" charset="0"/>
              </a:rPr>
              <a:t>    return 1/2*</a:t>
            </a:r>
            <a:r>
              <a:rPr lang="en-US" sz="1400" dirty="0" err="1">
                <a:latin typeface="Courier New" pitchFamily="49" charset="0"/>
                <a:cs typeface="Courier New" pitchFamily="49" charset="0"/>
              </a:rPr>
              <a:t>self.x</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self.y</a:t>
            </a:r>
            <a:endParaRPr lang="en-US" sz="1400" dirty="0">
              <a:latin typeface="Courier New" pitchFamily="49" charset="0"/>
              <a:cs typeface="Courier New" pitchFamily="49" charset="0"/>
            </a:endParaRPr>
          </a:p>
          <a:p>
            <a:r>
              <a:rPr lang="en-US" sz="1400" dirty="0">
                <a:latin typeface="Courier New" pitchFamily="49" charset="0"/>
                <a:cs typeface="Courier New" pitchFamily="49" charset="0"/>
              </a:rPr>
              <a:t>r=triangle()</a:t>
            </a:r>
          </a:p>
          <a:p>
            <a:r>
              <a:rPr lang="en-US" sz="1400" dirty="0">
                <a:latin typeface="Courier New" pitchFamily="49" charset="0"/>
                <a:cs typeface="Courier New" pitchFamily="49" charset="0"/>
              </a:rPr>
              <a:t>print ("Area of rectangle is ", </a:t>
            </a:r>
            <a:r>
              <a:rPr lang="en-US" sz="1400" dirty="0" err="1">
                <a:latin typeface="Courier New" pitchFamily="49" charset="0"/>
                <a:cs typeface="Courier New" pitchFamily="49" charset="0"/>
              </a:rPr>
              <a:t>r.rectarea</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print ("Area of triangle is ", </a:t>
            </a:r>
            <a:r>
              <a:rPr lang="en-US" sz="1400" dirty="0" err="1">
                <a:latin typeface="Courier New" pitchFamily="49" charset="0"/>
                <a:cs typeface="Courier New" pitchFamily="49" charset="0"/>
              </a:rPr>
              <a:t>r.trigarea</a:t>
            </a:r>
            <a:r>
              <a:rPr lang="en-US" sz="1400" dirty="0">
                <a:latin typeface="Courier New" pitchFamily="49" charset="0"/>
                <a:cs typeface="Courier New" pitchFamily="49" charset="0"/>
              </a:rPr>
              <a:t>())</a:t>
            </a:r>
          </a:p>
          <a:p>
            <a:endParaRPr lang="en-US" sz="1400" dirty="0">
              <a:latin typeface="Courier New" pitchFamily="49" charset="0"/>
              <a:cs typeface="Courier New" pitchFamily="49" charset="0"/>
            </a:endParaRPr>
          </a:p>
          <a:p>
            <a:r>
              <a:rPr lang="en-US" sz="1400" b="1" dirty="0">
                <a:latin typeface="Courier New" pitchFamily="49" charset="0"/>
                <a:cs typeface="Courier New" pitchFamily="49" charset="0"/>
              </a:rPr>
              <a:t>Output:</a:t>
            </a:r>
          </a:p>
          <a:p>
            <a:r>
              <a:rPr lang="en-US" sz="1400" dirty="0">
                <a:latin typeface="Courier New" pitchFamily="49" charset="0"/>
                <a:cs typeface="Courier New" pitchFamily="49" charset="0"/>
              </a:rPr>
              <a:t>Area of rectangle is 40</a:t>
            </a:r>
          </a:p>
          <a:p>
            <a:r>
              <a:rPr lang="en-US" sz="1400" dirty="0">
                <a:latin typeface="Courier New" pitchFamily="49" charset="0"/>
                <a:cs typeface="Courier New" pitchFamily="49" charset="0"/>
              </a:rPr>
              <a:t>Area of triangle is 110.5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dirty="0"/>
              <a:t>Recall that the </a:t>
            </a:r>
            <a:r>
              <a:rPr lang="en-US" sz="3000" dirty="0">
                <a:latin typeface="Courier New" pitchFamily="49" charset="0"/>
                <a:cs typeface="Courier New" pitchFamily="49" charset="0"/>
              </a:rPr>
              <a:t>__init__ </a:t>
            </a:r>
            <a:r>
              <a:rPr lang="en-US" dirty="0"/>
              <a:t>method must explicitly call the ancestor’s </a:t>
            </a:r>
            <a:r>
              <a:rPr lang="en-US" sz="3000" dirty="0">
                <a:latin typeface="Courier New" pitchFamily="49" charset="0"/>
                <a:cs typeface="Courier New" pitchFamily="49" charset="0"/>
              </a:rPr>
              <a:t>__init__ </a:t>
            </a:r>
            <a:r>
              <a:rPr lang="en-US" dirty="0"/>
              <a:t>method if it is there. </a:t>
            </a:r>
          </a:p>
          <a:p>
            <a:pPr algn="just"/>
            <a:r>
              <a:rPr lang="en-US" dirty="0"/>
              <a:t>The </a:t>
            </a:r>
            <a:r>
              <a:rPr lang="en-US" sz="3000" dirty="0">
                <a:latin typeface="Courier New" pitchFamily="49" charset="0"/>
                <a:cs typeface="Courier New" pitchFamily="49" charset="0"/>
              </a:rPr>
              <a:t>__init__ </a:t>
            </a:r>
            <a:r>
              <a:rPr lang="en-US" dirty="0"/>
              <a:t>method of the </a:t>
            </a:r>
            <a:r>
              <a:rPr lang="en-US" sz="3000" dirty="0" err="1">
                <a:latin typeface="Courier New" pitchFamily="49" charset="0"/>
                <a:cs typeface="Courier New" pitchFamily="49" charset="0"/>
              </a:rPr>
              <a:t>rect</a:t>
            </a:r>
            <a:r>
              <a:rPr lang="en-US" dirty="0"/>
              <a:t> class initializes the values of the instance variables </a:t>
            </a:r>
            <a:r>
              <a:rPr lang="en-US" sz="3000" dirty="0">
                <a:latin typeface="Courier New" pitchFamily="49" charset="0"/>
                <a:cs typeface="Courier New" pitchFamily="49" charset="0"/>
              </a:rPr>
              <a:t>l</a:t>
            </a:r>
            <a:r>
              <a:rPr lang="en-US" dirty="0"/>
              <a:t> and </a:t>
            </a:r>
            <a:r>
              <a:rPr lang="en-US" sz="3000" dirty="0">
                <a:latin typeface="Courier New" pitchFamily="49" charset="0"/>
                <a:cs typeface="Courier New" pitchFamily="49" charset="0"/>
              </a:rPr>
              <a:t>b</a:t>
            </a:r>
            <a:r>
              <a:rPr lang="en-US" dirty="0"/>
              <a:t> to 8 and 5. </a:t>
            </a:r>
          </a:p>
          <a:p>
            <a:pPr algn="just"/>
            <a:r>
              <a:rPr lang="en-US" dirty="0"/>
              <a:t>After the execution of the </a:t>
            </a:r>
            <a:r>
              <a:rPr lang="en-US" sz="3000" dirty="0">
                <a:latin typeface="Courier New" pitchFamily="49" charset="0"/>
                <a:cs typeface="Courier New" pitchFamily="49" charset="0"/>
              </a:rPr>
              <a:t>__init__ </a:t>
            </a:r>
            <a:r>
              <a:rPr lang="en-US" dirty="0"/>
              <a:t>method of the </a:t>
            </a:r>
            <a:r>
              <a:rPr lang="en-US" sz="3000" dirty="0" err="1">
                <a:latin typeface="Courier New" pitchFamily="49" charset="0"/>
                <a:cs typeface="Courier New" pitchFamily="49" charset="0"/>
              </a:rPr>
              <a:t>rect</a:t>
            </a:r>
            <a:r>
              <a:rPr lang="en-US" dirty="0"/>
              <a:t> class, the </a:t>
            </a:r>
            <a:r>
              <a:rPr lang="en-US" sz="3000" dirty="0">
                <a:latin typeface="Courier New" pitchFamily="49" charset="0"/>
                <a:cs typeface="Courier New" pitchFamily="49" charset="0"/>
              </a:rPr>
              <a:t>__init__ </a:t>
            </a:r>
            <a:r>
              <a:rPr lang="en-US" dirty="0"/>
              <a:t>method of the </a:t>
            </a:r>
            <a:r>
              <a:rPr lang="en-US" sz="3000" dirty="0">
                <a:latin typeface="Courier New" pitchFamily="49" charset="0"/>
                <a:cs typeface="Courier New" pitchFamily="49" charset="0"/>
              </a:rPr>
              <a:t>triangle</a:t>
            </a:r>
            <a:r>
              <a:rPr lang="en-US" dirty="0"/>
              <a:t> class will be executed, which initializes the values of the instance variables </a:t>
            </a:r>
            <a:r>
              <a:rPr lang="en-US" sz="3000" dirty="0">
                <a:latin typeface="Courier New" pitchFamily="49" charset="0"/>
                <a:cs typeface="Courier New" pitchFamily="49" charset="0"/>
              </a:rPr>
              <a:t>x</a:t>
            </a:r>
            <a:r>
              <a:rPr lang="en-US" dirty="0"/>
              <a:t> and </a:t>
            </a:r>
            <a:r>
              <a:rPr lang="en-US" sz="3000" dirty="0">
                <a:latin typeface="Courier New" pitchFamily="49" charset="0"/>
                <a:cs typeface="Courier New" pitchFamily="49" charset="0"/>
              </a:rPr>
              <a:t>y</a:t>
            </a:r>
            <a:r>
              <a:rPr lang="en-US" dirty="0"/>
              <a:t> to 17 and 13.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a:t>
            </a:r>
            <a:r>
              <a:rPr lang="en-US" dirty="0" err="1"/>
              <a:t>Specifiers</a:t>
            </a:r>
            <a:endParaRPr lang="en-US" dirty="0"/>
          </a:p>
        </p:txBody>
      </p:sp>
      <p:sp>
        <p:nvSpPr>
          <p:cNvPr id="3" name="Content Placeholder 2"/>
          <p:cNvSpPr>
            <a:spLocks noGrp="1"/>
          </p:cNvSpPr>
          <p:nvPr>
            <p:ph idx="1"/>
          </p:nvPr>
        </p:nvSpPr>
        <p:spPr/>
        <p:txBody>
          <a:bodyPr>
            <a:normAutofit/>
          </a:bodyPr>
          <a:lstStyle/>
          <a:p>
            <a:pPr algn="just"/>
            <a:r>
              <a:rPr lang="en-US" dirty="0"/>
              <a:t>Access control </a:t>
            </a:r>
            <a:r>
              <a:rPr lang="en-US" dirty="0" err="1"/>
              <a:t>specifiers</a:t>
            </a:r>
            <a:r>
              <a:rPr lang="en-US" dirty="0"/>
              <a:t> define the visibility of the members of the class.</a:t>
            </a:r>
          </a:p>
          <a:p>
            <a:pPr algn="just"/>
            <a:r>
              <a:rPr lang="en-US" dirty="0"/>
              <a:t>There are two keywords, public and private.</a:t>
            </a:r>
          </a:p>
          <a:p>
            <a:pPr lvl="1" algn="just"/>
            <a:r>
              <a:rPr lang="en-US" dirty="0"/>
              <a:t>Public member—Accessed from inside as well as outside of the class.</a:t>
            </a:r>
          </a:p>
          <a:p>
            <a:pPr lvl="1" algn="just"/>
            <a:r>
              <a:rPr lang="en-US" dirty="0"/>
              <a:t>Private member—Cannot be accessed from outside the body of the class. A private member is preceded by a double underscore (__).</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Accessing public Members</a:t>
            </a:r>
          </a:p>
        </p:txBody>
      </p:sp>
      <p:sp>
        <p:nvSpPr>
          <p:cNvPr id="3" name="Content Placeholder 2"/>
          <p:cNvSpPr>
            <a:spLocks noGrp="1"/>
          </p:cNvSpPr>
          <p:nvPr>
            <p:ph idx="1"/>
          </p:nvPr>
        </p:nvSpPr>
        <p:spPr>
          <a:xfrm>
            <a:off x="457200" y="1219200"/>
            <a:ext cx="8229600" cy="4525963"/>
          </a:xfrm>
        </p:spPr>
        <p:txBody>
          <a:bodyPr>
            <a:normAutofit/>
          </a:bodyPr>
          <a:lstStyle/>
          <a:p>
            <a:pPr algn="just"/>
            <a:r>
              <a:rPr lang="en-US" sz="2400" dirty="0"/>
              <a:t>The following program shows how to define and access public members</a:t>
            </a:r>
          </a:p>
        </p:txBody>
      </p:sp>
      <p:sp>
        <p:nvSpPr>
          <p:cNvPr id="4" name="Rectangle 3"/>
          <p:cNvSpPr/>
          <p:nvPr/>
        </p:nvSpPr>
        <p:spPr>
          <a:xfrm>
            <a:off x="1447800" y="2057400"/>
            <a:ext cx="6553200" cy="3970318"/>
          </a:xfrm>
          <a:prstGeom prst="rect">
            <a:avLst/>
          </a:prstGeom>
        </p:spPr>
        <p:txBody>
          <a:bodyPr wrap="square">
            <a:spAutoFit/>
          </a:bodyPr>
          <a:lstStyle/>
          <a:p>
            <a:r>
              <a:rPr lang="en-US" b="1" dirty="0">
                <a:latin typeface="Courier New" pitchFamily="49" charset="0"/>
                <a:cs typeface="Courier New" pitchFamily="49" charset="0"/>
              </a:rPr>
              <a:t>publicaccess.py</a:t>
            </a:r>
          </a:p>
          <a:p>
            <a:r>
              <a:rPr lang="en-US" dirty="0">
                <a:latin typeface="Courier New" pitchFamily="49" charset="0"/>
                <a:cs typeface="Courier New" pitchFamily="49" charset="0"/>
              </a:rPr>
              <a:t>class </a:t>
            </a:r>
            <a:r>
              <a:rPr lang="en-US" dirty="0" err="1">
                <a:latin typeface="Courier New" pitchFamily="49" charset="0"/>
                <a:cs typeface="Courier New" pitchFamily="49" charset="0"/>
              </a:rPr>
              <a:t>rect</a:t>
            </a:r>
            <a:r>
              <a:rPr lang="en-US" dirty="0">
                <a:latin typeface="Courier New" pitchFamily="49" charset="0"/>
                <a:cs typeface="Courier New" pitchFamily="49" charset="0"/>
              </a:rPr>
              <a:t>:</a:t>
            </a:r>
          </a:p>
          <a:p>
            <a:r>
              <a:rPr lang="en-US" dirty="0">
                <a:latin typeface="Courier New" pitchFamily="49" charset="0"/>
                <a:cs typeface="Courier New" pitchFamily="49" charset="0"/>
              </a:rPr>
              <a:t>  def __init__(self, </a:t>
            </a:r>
            <a:r>
              <a:rPr lang="en-US" dirty="0" err="1">
                <a:latin typeface="Courier New" pitchFamily="49" charset="0"/>
                <a:cs typeface="Courier New" pitchFamily="49" charset="0"/>
              </a:rPr>
              <a:t>x,y</a:t>
            </a:r>
            <a:r>
              <a:rPr lang="en-US" dirty="0">
                <a:latin typeface="Courier New" pitchFamily="49" charset="0"/>
                <a:cs typeface="Courier New" pitchFamily="49" charset="0"/>
              </a:rPr>
              <a: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self.l</a:t>
            </a:r>
            <a:r>
              <a:rPr lang="en-US" dirty="0">
                <a:latin typeface="Courier New" pitchFamily="49" charset="0"/>
                <a:cs typeface="Courier New" pitchFamily="49" charset="0"/>
              </a:rPr>
              <a:t> = x</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self.b</a:t>
            </a:r>
            <a:r>
              <a:rPr lang="en-US" dirty="0">
                <a:latin typeface="Courier New" pitchFamily="49" charset="0"/>
                <a:cs typeface="Courier New" pitchFamily="49" charset="0"/>
              </a:rPr>
              <a:t> = y</a:t>
            </a:r>
          </a:p>
          <a:p>
            <a:r>
              <a:rPr lang="en-US" dirty="0">
                <a:latin typeface="Courier New" pitchFamily="49" charset="0"/>
                <a:cs typeface="Courier New" pitchFamily="49" charset="0"/>
              </a:rPr>
              <a:t>  def </a:t>
            </a:r>
            <a:r>
              <a:rPr lang="en-US" dirty="0" err="1">
                <a:latin typeface="Courier New" pitchFamily="49" charset="0"/>
                <a:cs typeface="Courier New" pitchFamily="49" charset="0"/>
              </a:rPr>
              <a:t>rectarea</a:t>
            </a:r>
            <a:r>
              <a:rPr lang="en-US" dirty="0">
                <a:latin typeface="Courier New" pitchFamily="49" charset="0"/>
                <a:cs typeface="Courier New" pitchFamily="49" charset="0"/>
              </a:rPr>
              <a:t>(self):</a:t>
            </a:r>
          </a:p>
          <a:p>
            <a:r>
              <a:rPr lang="en-US" dirty="0">
                <a:latin typeface="Courier New" pitchFamily="49" charset="0"/>
                <a:cs typeface="Courier New" pitchFamily="49" charset="0"/>
              </a:rPr>
              <a:t>    return </a:t>
            </a:r>
            <a:r>
              <a:rPr lang="en-US" dirty="0" err="1">
                <a:latin typeface="Courier New" pitchFamily="49" charset="0"/>
                <a:cs typeface="Courier New" pitchFamily="49" charset="0"/>
              </a:rPr>
              <a:t>self.l</a:t>
            </a:r>
            <a:r>
              <a:rPr lang="en-US" dirty="0">
                <a:latin typeface="Courier New" pitchFamily="49" charset="0"/>
                <a:cs typeface="Courier New" pitchFamily="49" charset="0"/>
              </a:rPr>
              <a:t> * </a:t>
            </a:r>
            <a:r>
              <a:rPr lang="en-US" dirty="0" err="1">
                <a:latin typeface="Courier New" pitchFamily="49" charset="0"/>
                <a:cs typeface="Courier New" pitchFamily="49" charset="0"/>
              </a:rPr>
              <a:t>self.b</a:t>
            </a:r>
            <a:endParaRPr lang="en-US" dirty="0">
              <a:latin typeface="Courier New" pitchFamily="49" charset="0"/>
              <a:cs typeface="Courier New" pitchFamily="49" charset="0"/>
            </a:endParaRPr>
          </a:p>
          <a:p>
            <a:r>
              <a:rPr lang="en-US" dirty="0">
                <a:latin typeface="Courier New" pitchFamily="49" charset="0"/>
                <a:cs typeface="Courier New" pitchFamily="49" charset="0"/>
              </a:rPr>
              <a:t>r=</a:t>
            </a:r>
            <a:r>
              <a:rPr lang="en-US" dirty="0" err="1">
                <a:latin typeface="Courier New" pitchFamily="49" charset="0"/>
                <a:cs typeface="Courier New" pitchFamily="49" charset="0"/>
              </a:rPr>
              <a:t>rect</a:t>
            </a:r>
            <a:r>
              <a:rPr lang="en-US" dirty="0">
                <a:latin typeface="Courier New" pitchFamily="49" charset="0"/>
                <a:cs typeface="Courier New" pitchFamily="49" charset="0"/>
              </a:rPr>
              <a:t>(5,8)</a:t>
            </a:r>
          </a:p>
          <a:p>
            <a:r>
              <a:rPr lang="en-US" dirty="0">
                <a:latin typeface="Courier New" pitchFamily="49" charset="0"/>
                <a:cs typeface="Courier New" pitchFamily="49" charset="0"/>
              </a:rPr>
              <a:t>print ("Area of rectangle is ", </a:t>
            </a:r>
            <a:r>
              <a:rPr lang="en-US" dirty="0" err="1">
                <a:latin typeface="Courier New" pitchFamily="49" charset="0"/>
                <a:cs typeface="Courier New" pitchFamily="49" charset="0"/>
              </a:rPr>
              <a:t>r.rectarea</a:t>
            </a:r>
            <a:r>
              <a:rPr lang="en-US" dirty="0">
                <a:latin typeface="Courier New" pitchFamily="49" charset="0"/>
                <a:cs typeface="Courier New" pitchFamily="49" charset="0"/>
              </a:rPr>
              <a:t>())</a:t>
            </a:r>
          </a:p>
          <a:p>
            <a:r>
              <a:rPr lang="en-US" dirty="0">
                <a:latin typeface="Courier New" pitchFamily="49" charset="0"/>
                <a:cs typeface="Courier New" pitchFamily="49" charset="0"/>
              </a:rPr>
              <a:t>print ("Area of rectangle is ", </a:t>
            </a:r>
            <a:r>
              <a:rPr lang="en-US" dirty="0" err="1">
                <a:latin typeface="Courier New" pitchFamily="49" charset="0"/>
                <a:cs typeface="Courier New" pitchFamily="49" charset="0"/>
              </a:rPr>
              <a:t>r.l</a:t>
            </a:r>
            <a:r>
              <a:rPr lang="en-US" dirty="0">
                <a:latin typeface="Courier New" pitchFamily="49" charset="0"/>
                <a:cs typeface="Courier New" pitchFamily="49" charset="0"/>
              </a:rPr>
              <a:t>* </a:t>
            </a:r>
            <a:r>
              <a:rPr lang="en-US" dirty="0" err="1">
                <a:latin typeface="Courier New" pitchFamily="49" charset="0"/>
                <a:cs typeface="Courier New" pitchFamily="49" charset="0"/>
              </a:rPr>
              <a:t>r.b</a:t>
            </a:r>
            <a:r>
              <a:rPr lang="en-US" dirty="0">
                <a:latin typeface="Courier New" pitchFamily="49" charset="0"/>
                <a:cs typeface="Courier New" pitchFamily="49" charset="0"/>
              </a:rPr>
              <a:t>)</a:t>
            </a:r>
          </a:p>
          <a:p>
            <a:endParaRPr lang="en-US" dirty="0">
              <a:latin typeface="Courier New" pitchFamily="49" charset="0"/>
              <a:cs typeface="Courier New" pitchFamily="49" charset="0"/>
            </a:endParaRPr>
          </a:p>
          <a:p>
            <a:r>
              <a:rPr lang="en-US" b="1" dirty="0">
                <a:latin typeface="Courier New" pitchFamily="49" charset="0"/>
                <a:cs typeface="Courier New" pitchFamily="49" charset="0"/>
              </a:rPr>
              <a:t>Output:</a:t>
            </a:r>
          </a:p>
          <a:p>
            <a:r>
              <a:rPr lang="en-US" dirty="0">
                <a:latin typeface="Courier New" pitchFamily="49" charset="0"/>
                <a:cs typeface="Courier New" pitchFamily="49" charset="0"/>
              </a:rPr>
              <a:t>Area of rectangle is 40</a:t>
            </a:r>
          </a:p>
          <a:p>
            <a:r>
              <a:rPr lang="en-US" dirty="0">
                <a:latin typeface="Courier New" pitchFamily="49" charset="0"/>
                <a:cs typeface="Courier New" pitchFamily="49" charset="0"/>
              </a:rPr>
              <a:t>Area of rectangle is 40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private Members</a:t>
            </a:r>
          </a:p>
        </p:txBody>
      </p:sp>
      <p:sp>
        <p:nvSpPr>
          <p:cNvPr id="3" name="Content Placeholder 2"/>
          <p:cNvSpPr>
            <a:spLocks noGrp="1"/>
          </p:cNvSpPr>
          <p:nvPr>
            <p:ph idx="1"/>
          </p:nvPr>
        </p:nvSpPr>
        <p:spPr/>
        <p:txBody>
          <a:bodyPr/>
          <a:lstStyle/>
          <a:p>
            <a:pPr algn="just"/>
            <a:r>
              <a:rPr lang="en-US" dirty="0"/>
              <a:t>When in a method of a class body, an identifier is defined starting with </a:t>
            </a:r>
            <a:r>
              <a:rPr lang="en-US" b="1" dirty="0"/>
              <a:t>two underscores but not ending with underscores</a:t>
            </a:r>
            <a:r>
              <a:rPr lang="en-US" dirty="0"/>
              <a:t>, it is considered a private identifier of the class. </a:t>
            </a:r>
          </a:p>
          <a:p>
            <a:pPr algn="just"/>
            <a:r>
              <a:rPr lang="en-US" dirty="0"/>
              <a:t>The private identifiers cannot be accessed from outside the body of the class.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lgn="just"/>
            <a:r>
              <a:rPr lang="en-US" sz="2800" dirty="0"/>
              <a:t>The following program demonstrates how to define private accessible variables in a class:</a:t>
            </a:r>
          </a:p>
        </p:txBody>
      </p:sp>
      <p:sp>
        <p:nvSpPr>
          <p:cNvPr id="4" name="Rectangle 3"/>
          <p:cNvSpPr/>
          <p:nvPr/>
        </p:nvSpPr>
        <p:spPr>
          <a:xfrm>
            <a:off x="1524000" y="1828800"/>
            <a:ext cx="6781800" cy="4247317"/>
          </a:xfrm>
          <a:prstGeom prst="rect">
            <a:avLst/>
          </a:prstGeom>
        </p:spPr>
        <p:txBody>
          <a:bodyPr wrap="square">
            <a:spAutoFit/>
          </a:bodyPr>
          <a:lstStyle/>
          <a:p>
            <a:r>
              <a:rPr lang="en-US" b="1" dirty="0">
                <a:latin typeface="Courier New" pitchFamily="49" charset="0"/>
                <a:cs typeface="Courier New" pitchFamily="49" charset="0"/>
              </a:rPr>
              <a:t>privateaccess.py</a:t>
            </a:r>
          </a:p>
          <a:p>
            <a:r>
              <a:rPr lang="en-US" dirty="0">
                <a:latin typeface="Courier New" pitchFamily="49" charset="0"/>
                <a:cs typeface="Courier New" pitchFamily="49" charset="0"/>
              </a:rPr>
              <a:t>class </a:t>
            </a:r>
            <a:r>
              <a:rPr lang="en-US" dirty="0" err="1">
                <a:latin typeface="Courier New" pitchFamily="49" charset="0"/>
                <a:cs typeface="Courier New" pitchFamily="49" charset="0"/>
              </a:rPr>
              <a:t>rect</a:t>
            </a:r>
            <a:r>
              <a:rPr lang="en-US" dirty="0">
                <a:latin typeface="Courier New" pitchFamily="49" charset="0"/>
                <a:cs typeface="Courier New" pitchFamily="49" charset="0"/>
              </a:rPr>
              <a:t>:</a:t>
            </a:r>
          </a:p>
          <a:p>
            <a:r>
              <a:rPr lang="en-US" dirty="0">
                <a:latin typeface="Courier New" pitchFamily="49" charset="0"/>
                <a:cs typeface="Courier New" pitchFamily="49" charset="0"/>
              </a:rPr>
              <a:t>  def __init__(self, </a:t>
            </a:r>
            <a:r>
              <a:rPr lang="en-US" dirty="0" err="1">
                <a:latin typeface="Courier New" pitchFamily="49" charset="0"/>
                <a:cs typeface="Courier New" pitchFamily="49" charset="0"/>
              </a:rPr>
              <a:t>x,y</a:t>
            </a:r>
            <a:r>
              <a:rPr lang="en-US" dirty="0">
                <a:latin typeface="Courier New" pitchFamily="49" charset="0"/>
                <a:cs typeface="Courier New" pitchFamily="49" charset="0"/>
              </a:rPr>
              <a: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self.__l</a:t>
            </a:r>
            <a:r>
              <a:rPr lang="en-US" dirty="0">
                <a:latin typeface="Courier New" pitchFamily="49" charset="0"/>
                <a:cs typeface="Courier New" pitchFamily="49" charset="0"/>
              </a:rPr>
              <a:t> = x</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self.__b</a:t>
            </a:r>
            <a:r>
              <a:rPr lang="en-US" dirty="0">
                <a:latin typeface="Courier New" pitchFamily="49" charset="0"/>
                <a:cs typeface="Courier New" pitchFamily="49" charset="0"/>
              </a:rPr>
              <a:t> = y</a:t>
            </a:r>
          </a:p>
          <a:p>
            <a:r>
              <a:rPr lang="en-US" dirty="0">
                <a:latin typeface="Courier New" pitchFamily="49" charset="0"/>
                <a:cs typeface="Courier New" pitchFamily="49" charset="0"/>
              </a:rPr>
              <a:t>  def </a:t>
            </a:r>
            <a:r>
              <a:rPr lang="en-US" dirty="0" err="1">
                <a:latin typeface="Courier New" pitchFamily="49" charset="0"/>
                <a:cs typeface="Courier New" pitchFamily="49" charset="0"/>
              </a:rPr>
              <a:t>rectarea</a:t>
            </a:r>
            <a:r>
              <a:rPr lang="en-US" dirty="0">
                <a:latin typeface="Courier New" pitchFamily="49" charset="0"/>
                <a:cs typeface="Courier New" pitchFamily="49" charset="0"/>
              </a:rPr>
              <a:t>(self):</a:t>
            </a:r>
          </a:p>
          <a:p>
            <a:r>
              <a:rPr lang="en-US" dirty="0">
                <a:latin typeface="Courier New" pitchFamily="49" charset="0"/>
                <a:cs typeface="Courier New" pitchFamily="49" charset="0"/>
              </a:rPr>
              <a:t>    return </a:t>
            </a:r>
            <a:r>
              <a:rPr lang="en-US" dirty="0" err="1">
                <a:latin typeface="Courier New" pitchFamily="49" charset="0"/>
                <a:cs typeface="Courier New" pitchFamily="49" charset="0"/>
              </a:rPr>
              <a:t>self.__l</a:t>
            </a:r>
            <a:r>
              <a:rPr lang="en-US" dirty="0">
                <a:latin typeface="Courier New" pitchFamily="49" charset="0"/>
                <a:cs typeface="Courier New" pitchFamily="49" charset="0"/>
              </a:rPr>
              <a:t> * </a:t>
            </a:r>
            <a:r>
              <a:rPr lang="en-US" dirty="0" err="1">
                <a:latin typeface="Courier New" pitchFamily="49" charset="0"/>
                <a:cs typeface="Courier New" pitchFamily="49" charset="0"/>
              </a:rPr>
              <a:t>self.__b</a:t>
            </a:r>
            <a:endParaRPr lang="en-US" dirty="0">
              <a:latin typeface="Courier New" pitchFamily="49" charset="0"/>
              <a:cs typeface="Courier New" pitchFamily="49" charset="0"/>
            </a:endParaRPr>
          </a:p>
          <a:p>
            <a:r>
              <a:rPr lang="en-US" dirty="0">
                <a:latin typeface="Courier New" pitchFamily="49" charset="0"/>
                <a:cs typeface="Courier New" pitchFamily="49" charset="0"/>
              </a:rPr>
              <a:t>r=</a:t>
            </a:r>
            <a:r>
              <a:rPr lang="en-US" dirty="0" err="1">
                <a:latin typeface="Courier New" pitchFamily="49" charset="0"/>
                <a:cs typeface="Courier New" pitchFamily="49" charset="0"/>
              </a:rPr>
              <a:t>rect</a:t>
            </a:r>
            <a:r>
              <a:rPr lang="en-US" dirty="0">
                <a:latin typeface="Courier New" pitchFamily="49" charset="0"/>
                <a:cs typeface="Courier New" pitchFamily="49" charset="0"/>
              </a:rPr>
              <a:t>(5,8)</a:t>
            </a:r>
          </a:p>
          <a:p>
            <a:r>
              <a:rPr lang="en-US" dirty="0">
                <a:latin typeface="Courier New" pitchFamily="49" charset="0"/>
                <a:cs typeface="Courier New" pitchFamily="49" charset="0"/>
              </a:rPr>
              <a:t>print ("Area of rectangle is ", </a:t>
            </a:r>
            <a:r>
              <a:rPr lang="en-US" dirty="0" err="1">
                <a:latin typeface="Courier New" pitchFamily="49" charset="0"/>
                <a:cs typeface="Courier New" pitchFamily="49" charset="0"/>
              </a:rPr>
              <a:t>r.rectarea</a:t>
            </a:r>
            <a:r>
              <a:rPr lang="en-US" dirty="0">
                <a:latin typeface="Courier New" pitchFamily="49" charset="0"/>
                <a:cs typeface="Courier New" pitchFamily="49" charset="0"/>
              </a:rPr>
              <a:t>())</a:t>
            </a:r>
          </a:p>
          <a:p>
            <a:r>
              <a:rPr lang="en-US" dirty="0">
                <a:latin typeface="Courier New" pitchFamily="49" charset="0"/>
                <a:cs typeface="Courier New" pitchFamily="49" charset="0"/>
              </a:rPr>
              <a:t>print ("Area of rectangle is ", </a:t>
            </a:r>
            <a:r>
              <a:rPr lang="en-US" dirty="0" err="1">
                <a:latin typeface="Courier New" pitchFamily="49" charset="0"/>
                <a:cs typeface="Courier New" pitchFamily="49" charset="0"/>
              </a:rPr>
              <a:t>r._rect__l</a:t>
            </a:r>
            <a:r>
              <a:rPr lang="en-US" dirty="0">
                <a:latin typeface="Courier New" pitchFamily="49" charset="0"/>
                <a:cs typeface="Courier New" pitchFamily="49" charset="0"/>
              </a:rPr>
              <a:t>* </a:t>
            </a:r>
            <a:r>
              <a:rPr lang="en-US" dirty="0" err="1">
                <a:latin typeface="Courier New" pitchFamily="49" charset="0"/>
                <a:cs typeface="Courier New" pitchFamily="49" charset="0"/>
              </a:rPr>
              <a:t>r._rect__b</a:t>
            </a:r>
            <a:r>
              <a:rPr lang="en-US" dirty="0">
                <a:latin typeface="Courier New" pitchFamily="49" charset="0"/>
                <a:cs typeface="Courier New" pitchFamily="49" charset="0"/>
              </a:rPr>
              <a:t>)</a:t>
            </a:r>
          </a:p>
          <a:p>
            <a:endParaRPr lang="en-US" dirty="0">
              <a:latin typeface="Courier New" pitchFamily="49" charset="0"/>
              <a:cs typeface="Courier New" pitchFamily="49" charset="0"/>
            </a:endParaRPr>
          </a:p>
          <a:p>
            <a:r>
              <a:rPr lang="en-US" b="1" dirty="0">
                <a:latin typeface="Courier New" pitchFamily="49" charset="0"/>
                <a:cs typeface="Courier New" pitchFamily="49" charset="0"/>
              </a:rPr>
              <a:t>Output:</a:t>
            </a:r>
          </a:p>
          <a:p>
            <a:r>
              <a:rPr lang="en-US" dirty="0">
                <a:latin typeface="Courier New" pitchFamily="49" charset="0"/>
                <a:cs typeface="Courier New" pitchFamily="49" charset="0"/>
              </a:rPr>
              <a:t>Area of rectangle is 40</a:t>
            </a:r>
          </a:p>
          <a:p>
            <a:r>
              <a:rPr lang="en-US" dirty="0">
                <a:latin typeface="Courier New" pitchFamily="49" charset="0"/>
                <a:cs typeface="Courier New" pitchFamily="49" charset="0"/>
              </a:rPr>
              <a:t>Area of rectangle is 40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1142</TotalTime>
  <Words>2825</Words>
  <Application>Microsoft Macintosh PowerPoint</Application>
  <PresentationFormat>On-screen Show (4:3)</PresentationFormat>
  <Paragraphs>344</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Courier New</vt:lpstr>
      <vt:lpstr>Office Theme</vt:lpstr>
      <vt:lpstr>Classes : Inheritance</vt:lpstr>
      <vt:lpstr>Inheritance</vt:lpstr>
      <vt:lpstr>Single Inheritance</vt:lpstr>
      <vt:lpstr>PowerPoint Presentation</vt:lpstr>
      <vt:lpstr>PowerPoint Presentation</vt:lpstr>
      <vt:lpstr>Access Control Specifiers</vt:lpstr>
      <vt:lpstr>Accessing public Members</vt:lpstr>
      <vt:lpstr>Accessing private Members</vt:lpstr>
      <vt:lpstr>PowerPoint Presentation</vt:lpstr>
      <vt:lpstr>PowerPoint Presentation</vt:lpstr>
      <vt:lpstr>Method Overriding</vt:lpstr>
      <vt:lpstr>PowerPoint Presentation</vt:lpstr>
      <vt:lpstr>Accessing Methods of a Base Class from a Derived Class</vt:lpstr>
      <vt:lpstr>PowerPoint Presentation</vt:lpstr>
      <vt:lpstr>Multilevel Inheritance</vt:lpstr>
      <vt:lpstr>PowerPoint Presentation</vt:lpstr>
      <vt:lpstr>PowerPoint Presentation</vt:lpstr>
      <vt:lpstr>Two Classes Inheriting from the Same Base Class</vt:lpstr>
      <vt:lpstr>PowerPoint Presentation</vt:lpstr>
      <vt:lpstr>PowerPoint Presentation</vt:lpstr>
      <vt:lpstr>Multiple Inheritance</vt:lpstr>
      <vt:lpstr>PowerPoint Presentation</vt:lpstr>
      <vt:lpstr>PowerPoint Presentation</vt:lpstr>
      <vt:lpstr>PowerPoint Presentation</vt:lpstr>
      <vt:lpstr>PowerPoint Presentation</vt:lpstr>
      <vt:lpstr>Operator Overloading</vt:lpstr>
      <vt:lpstr>PowerPoint Presentation</vt:lpstr>
      <vt:lpstr>Overloading the Comparison Operator (==)</vt:lpstr>
      <vt:lpstr>Polymorphism</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dc:title>
  <dc:creator>User</dc:creator>
  <cp:lastModifiedBy>MHZ</cp:lastModifiedBy>
  <cp:revision>42</cp:revision>
  <dcterms:created xsi:type="dcterms:W3CDTF">2018-10-29T02:31:00Z</dcterms:created>
  <dcterms:modified xsi:type="dcterms:W3CDTF">2018-11-29T02:34:57Z</dcterms:modified>
</cp:coreProperties>
</file>