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70" r:id="rId4"/>
    <p:sldId id="271" r:id="rId5"/>
    <p:sldId id="259" r:id="rId6"/>
    <p:sldId id="260" r:id="rId7"/>
    <p:sldId id="261" r:id="rId8"/>
    <p:sldId id="262" r:id="rId9"/>
    <p:sldId id="263" r:id="rId10"/>
    <p:sldId id="264" r:id="rId11"/>
    <p:sldId id="265" r:id="rId12"/>
    <p:sldId id="267" r:id="rId13"/>
    <p:sldId id="268"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61" autoAdjust="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853A-1E98-4FBC-AC0E-DB231EAC02C4}"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648B-F877-43AA-A6A6-4B00F3227B8F}" type="slidenum">
              <a:rPr lang="en-US" smtClean="0"/>
              <a:t>‹#›</a:t>
            </a:fld>
            <a:endParaRPr lang="en-US"/>
          </a:p>
        </p:txBody>
      </p:sp>
    </p:spTree>
    <p:extLst>
      <p:ext uri="{BB962C8B-B14F-4D97-AF65-F5344CB8AC3E}">
        <p14:creationId xmlns:p14="http://schemas.microsoft.com/office/powerpoint/2010/main" val="187049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 good morning every one we are group 14 here to present our project which is job overflow database team members Harsha </a:t>
            </a:r>
            <a:r>
              <a:rPr lang="en-US" dirty="0" err="1"/>
              <a:t>Navin</a:t>
            </a:r>
            <a:r>
              <a:rPr lang="en-US" dirty="0"/>
              <a:t> and </a:t>
            </a:r>
            <a:r>
              <a:rPr lang="en-US" dirty="0" err="1"/>
              <a:t>ganesh</a:t>
            </a:r>
            <a:r>
              <a:rPr lang="en-US" dirty="0"/>
              <a:t>.</a:t>
            </a:r>
          </a:p>
        </p:txBody>
      </p:sp>
      <p:sp>
        <p:nvSpPr>
          <p:cNvPr id="4" name="Slide Number Placeholder 3"/>
          <p:cNvSpPr>
            <a:spLocks noGrp="1"/>
          </p:cNvSpPr>
          <p:nvPr>
            <p:ph type="sldNum" sz="quarter" idx="5"/>
          </p:nvPr>
        </p:nvSpPr>
        <p:spPr/>
        <p:txBody>
          <a:bodyPr/>
          <a:lstStyle/>
          <a:p>
            <a:fld id="{1F22648B-F877-43AA-A6A6-4B00F3227B8F}" type="slidenum">
              <a:rPr lang="en-US" smtClean="0"/>
              <a:t>1</a:t>
            </a:fld>
            <a:endParaRPr lang="en-US"/>
          </a:p>
        </p:txBody>
      </p:sp>
    </p:spTree>
    <p:extLst>
      <p:ext uri="{BB962C8B-B14F-4D97-AF65-F5344CB8AC3E}">
        <p14:creationId xmlns:p14="http://schemas.microsoft.com/office/powerpoint/2010/main" val="2682176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to the reports.</a:t>
            </a:r>
          </a:p>
        </p:txBody>
      </p:sp>
      <p:sp>
        <p:nvSpPr>
          <p:cNvPr id="4" name="Slide Number Placeholder 3"/>
          <p:cNvSpPr>
            <a:spLocks noGrp="1"/>
          </p:cNvSpPr>
          <p:nvPr>
            <p:ph type="sldNum" sz="quarter" idx="5"/>
          </p:nvPr>
        </p:nvSpPr>
        <p:spPr/>
        <p:txBody>
          <a:bodyPr/>
          <a:lstStyle/>
          <a:p>
            <a:fld id="{1F22648B-F877-43AA-A6A6-4B00F3227B8F}" type="slidenum">
              <a:rPr lang="en-US" smtClean="0"/>
              <a:t>12</a:t>
            </a:fld>
            <a:endParaRPr lang="en-US"/>
          </a:p>
        </p:txBody>
      </p:sp>
    </p:spTree>
    <p:extLst>
      <p:ext uri="{BB962C8B-B14F-4D97-AF65-F5344CB8AC3E}">
        <p14:creationId xmlns:p14="http://schemas.microsoft.com/office/powerpoint/2010/main" val="397633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visualization the table represents the report of the students details, which is generated by a view explained earlier and the first graph represents country where each students live by city and the pie chart represents the count of students that register from each country.</a:t>
            </a:r>
          </a:p>
        </p:txBody>
      </p:sp>
      <p:sp>
        <p:nvSpPr>
          <p:cNvPr id="4" name="Slide Number Placeholder 3"/>
          <p:cNvSpPr>
            <a:spLocks noGrp="1"/>
          </p:cNvSpPr>
          <p:nvPr>
            <p:ph type="sldNum" sz="quarter" idx="5"/>
          </p:nvPr>
        </p:nvSpPr>
        <p:spPr/>
        <p:txBody>
          <a:bodyPr/>
          <a:lstStyle/>
          <a:p>
            <a:fld id="{1F22648B-F877-43AA-A6A6-4B00F3227B8F}" type="slidenum">
              <a:rPr lang="en-US" smtClean="0"/>
              <a:t>13</a:t>
            </a:fld>
            <a:endParaRPr lang="en-US"/>
          </a:p>
        </p:txBody>
      </p:sp>
    </p:spTree>
    <p:extLst>
      <p:ext uri="{BB962C8B-B14F-4D97-AF65-F5344CB8AC3E}">
        <p14:creationId xmlns:p14="http://schemas.microsoft.com/office/powerpoint/2010/main" val="29738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represents the crux of our business logic. This represents the job and their skills required in horizontal format. The first stacked graph represents the number of students who have opted for a particular job this is useful for analyzing the present job trends. The 2</a:t>
            </a:r>
            <a:r>
              <a:rPr lang="en-US" baseline="30000" dirty="0"/>
              <a:t>nd</a:t>
            </a:r>
            <a:r>
              <a:rPr lang="en-US" dirty="0"/>
              <a:t> graph represents the skills vs job name to analyze the common skill name and also to keep track of the skills stack of each job.</a:t>
            </a:r>
          </a:p>
        </p:txBody>
      </p:sp>
      <p:sp>
        <p:nvSpPr>
          <p:cNvPr id="4" name="Slide Number Placeholder 3"/>
          <p:cNvSpPr>
            <a:spLocks noGrp="1"/>
          </p:cNvSpPr>
          <p:nvPr>
            <p:ph type="sldNum" sz="quarter" idx="5"/>
          </p:nvPr>
        </p:nvSpPr>
        <p:spPr/>
        <p:txBody>
          <a:bodyPr/>
          <a:lstStyle/>
          <a:p>
            <a:fld id="{1F22648B-F877-43AA-A6A6-4B00F3227B8F}" type="slidenum">
              <a:rPr lang="en-US" smtClean="0"/>
              <a:t>14</a:t>
            </a:fld>
            <a:endParaRPr lang="en-US"/>
          </a:p>
        </p:txBody>
      </p:sp>
    </p:spTree>
    <p:extLst>
      <p:ext uri="{BB962C8B-B14F-4D97-AF65-F5344CB8AC3E}">
        <p14:creationId xmlns:p14="http://schemas.microsoft.com/office/powerpoint/2010/main" val="2734594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please feel free to ask any questions.</a:t>
            </a:r>
          </a:p>
        </p:txBody>
      </p:sp>
      <p:sp>
        <p:nvSpPr>
          <p:cNvPr id="4" name="Slide Number Placeholder 3"/>
          <p:cNvSpPr>
            <a:spLocks noGrp="1"/>
          </p:cNvSpPr>
          <p:nvPr>
            <p:ph type="sldNum" sz="quarter" idx="5"/>
          </p:nvPr>
        </p:nvSpPr>
        <p:spPr/>
        <p:txBody>
          <a:bodyPr/>
          <a:lstStyle/>
          <a:p>
            <a:fld id="{1F22648B-F877-43AA-A6A6-4B00F3227B8F}" type="slidenum">
              <a:rPr lang="en-US" smtClean="0"/>
              <a:t>15</a:t>
            </a:fld>
            <a:endParaRPr lang="en-US"/>
          </a:p>
        </p:txBody>
      </p:sp>
    </p:spTree>
    <p:extLst>
      <p:ext uri="{BB962C8B-B14F-4D97-AF65-F5344CB8AC3E}">
        <p14:creationId xmlns:p14="http://schemas.microsoft.com/office/powerpoint/2010/main" val="427330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time to time students doesn’t know what are their career options available, even if they know the destination they don’t know what skills to develop, so enter our database </a:t>
            </a:r>
            <a:r>
              <a:rPr lang="en-US" dirty="0" err="1"/>
              <a:t>JOB_Overflow</a:t>
            </a:r>
            <a:r>
              <a:rPr lang="en-US" dirty="0"/>
              <a:t>. Students provide their desired job and students a pathway to their desired job by giving them a stack of skills that they have to equip to meet the demands of the competitive job market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career advisors to generate descriptive reports and to analyze the skill sets of the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present trends of the job market and constantly update the database based on the skills requirements provided by organizations.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F22648B-F877-43AA-A6A6-4B00F3227B8F}" type="slidenum">
              <a:rPr lang="en-US" smtClean="0"/>
              <a:t>2</a:t>
            </a:fld>
            <a:endParaRPr lang="en-US"/>
          </a:p>
        </p:txBody>
      </p:sp>
    </p:spTree>
    <p:extLst>
      <p:ext uri="{BB962C8B-B14F-4D97-AF65-F5344CB8AC3E}">
        <p14:creationId xmlns:p14="http://schemas.microsoft.com/office/powerpoint/2010/main" val="11062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use of 15 tables and 4 views to achieve our goals. The database could be divided into 4 parts. The first column represents students and his location details. The 2</a:t>
            </a:r>
            <a:r>
              <a:rPr lang="en-US" baseline="30000" dirty="0"/>
              <a:t>nd</a:t>
            </a:r>
            <a:r>
              <a:rPr lang="en-US" dirty="0"/>
              <a:t> column represents jobs and its career database. The third columns represents academic details and skills, jobs and course that teach that particular skills. This also includes 4 reports, which will be explained in detailed later.</a:t>
            </a:r>
          </a:p>
        </p:txBody>
      </p:sp>
      <p:sp>
        <p:nvSpPr>
          <p:cNvPr id="4" name="Slide Number Placeholder 3"/>
          <p:cNvSpPr>
            <a:spLocks noGrp="1"/>
          </p:cNvSpPr>
          <p:nvPr>
            <p:ph type="sldNum" sz="quarter" idx="5"/>
          </p:nvPr>
        </p:nvSpPr>
        <p:spPr/>
        <p:txBody>
          <a:bodyPr/>
          <a:lstStyle/>
          <a:p>
            <a:fld id="{1F22648B-F877-43AA-A6A6-4B00F3227B8F}" type="slidenum">
              <a:rPr lang="en-US" smtClean="0"/>
              <a:t>5</a:t>
            </a:fld>
            <a:endParaRPr lang="en-US"/>
          </a:p>
        </p:txBody>
      </p:sp>
    </p:spTree>
    <p:extLst>
      <p:ext uri="{BB962C8B-B14F-4D97-AF65-F5344CB8AC3E}">
        <p14:creationId xmlns:p14="http://schemas.microsoft.com/office/powerpoint/2010/main" val="199825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DDL </a:t>
            </a:r>
            <a:r>
              <a:rPr lang="en-US" sz="1200" b="0" i="0" kern="1200" dirty="0">
                <a:solidFill>
                  <a:schemeClr val="tx1"/>
                </a:solidFill>
                <a:effectLst/>
                <a:latin typeface="+mn-lt"/>
                <a:ea typeface="+mn-ea"/>
                <a:cs typeface="+mn-cs"/>
              </a:rPr>
              <a:t>Data Definition Language actually consists of the </a:t>
            </a:r>
            <a:r>
              <a:rPr lang="en-US" sz="1200" b="1" i="0" kern="1200" dirty="0">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commands that can be used to define the database schema. </a:t>
            </a:r>
            <a:endParaRPr lang="en-US" dirty="0"/>
          </a:p>
        </p:txBody>
      </p:sp>
      <p:sp>
        <p:nvSpPr>
          <p:cNvPr id="4" name="Slide Number Placeholder 3"/>
          <p:cNvSpPr>
            <a:spLocks noGrp="1"/>
          </p:cNvSpPr>
          <p:nvPr>
            <p:ph type="sldNum" sz="quarter" idx="5"/>
          </p:nvPr>
        </p:nvSpPr>
        <p:spPr/>
        <p:txBody>
          <a:bodyPr/>
          <a:lstStyle/>
          <a:p>
            <a:fld id="{1F22648B-F877-43AA-A6A6-4B00F3227B8F}" type="slidenum">
              <a:rPr lang="en-US" smtClean="0"/>
              <a:t>6</a:t>
            </a:fld>
            <a:endParaRPr lang="en-US"/>
          </a:p>
        </p:txBody>
      </p:sp>
    </p:spTree>
    <p:extLst>
      <p:ext uri="{BB962C8B-B14F-4D97-AF65-F5344CB8AC3E}">
        <p14:creationId xmlns:p14="http://schemas.microsoft.com/office/powerpoint/2010/main" val="282098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2 computed columns 1 to calc age and another to calculate the performance of the student to keep track of their academic standings.</a:t>
            </a:r>
          </a:p>
        </p:txBody>
      </p:sp>
      <p:sp>
        <p:nvSpPr>
          <p:cNvPr id="4" name="Slide Number Placeholder 3"/>
          <p:cNvSpPr>
            <a:spLocks noGrp="1"/>
          </p:cNvSpPr>
          <p:nvPr>
            <p:ph type="sldNum" sz="quarter" idx="5"/>
          </p:nvPr>
        </p:nvSpPr>
        <p:spPr/>
        <p:txBody>
          <a:bodyPr/>
          <a:lstStyle/>
          <a:p>
            <a:fld id="{1F22648B-F877-43AA-A6A6-4B00F3227B8F}" type="slidenum">
              <a:rPr lang="en-US" smtClean="0"/>
              <a:t>7</a:t>
            </a:fld>
            <a:endParaRPr lang="en-US"/>
          </a:p>
        </p:txBody>
      </p:sp>
    </p:spTree>
    <p:extLst>
      <p:ext uri="{BB962C8B-B14F-4D97-AF65-F5344CB8AC3E}">
        <p14:creationId xmlns:p14="http://schemas.microsoft.com/office/powerpoint/2010/main" val="236880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encryption to encrypt the average salary offered by various companies.</a:t>
            </a:r>
          </a:p>
        </p:txBody>
      </p:sp>
      <p:sp>
        <p:nvSpPr>
          <p:cNvPr id="4" name="Slide Number Placeholder 3"/>
          <p:cNvSpPr>
            <a:spLocks noGrp="1"/>
          </p:cNvSpPr>
          <p:nvPr>
            <p:ph type="sldNum" sz="quarter" idx="5"/>
          </p:nvPr>
        </p:nvSpPr>
        <p:spPr/>
        <p:txBody>
          <a:bodyPr/>
          <a:lstStyle/>
          <a:p>
            <a:fld id="{1F22648B-F877-43AA-A6A6-4B00F3227B8F}" type="slidenum">
              <a:rPr lang="en-US" smtClean="0"/>
              <a:t>8</a:t>
            </a:fld>
            <a:endParaRPr lang="en-US"/>
          </a:p>
        </p:txBody>
      </p:sp>
    </p:spTree>
    <p:extLst>
      <p:ext uri="{BB962C8B-B14F-4D97-AF65-F5344CB8AC3E}">
        <p14:creationId xmlns:p14="http://schemas.microsoft.com/office/powerpoint/2010/main" val="511327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encrypted column.</a:t>
            </a:r>
          </a:p>
        </p:txBody>
      </p:sp>
      <p:sp>
        <p:nvSpPr>
          <p:cNvPr id="4" name="Slide Number Placeholder 3"/>
          <p:cNvSpPr>
            <a:spLocks noGrp="1"/>
          </p:cNvSpPr>
          <p:nvPr>
            <p:ph type="sldNum" sz="quarter" idx="5"/>
          </p:nvPr>
        </p:nvSpPr>
        <p:spPr/>
        <p:txBody>
          <a:bodyPr/>
          <a:lstStyle/>
          <a:p>
            <a:fld id="{1F22648B-F877-43AA-A6A6-4B00F3227B8F}" type="slidenum">
              <a:rPr lang="en-US" smtClean="0"/>
              <a:t>9</a:t>
            </a:fld>
            <a:endParaRPr lang="en-US"/>
          </a:p>
        </p:txBody>
      </p:sp>
    </p:spTree>
    <p:extLst>
      <p:ext uri="{BB962C8B-B14F-4D97-AF65-F5344CB8AC3E}">
        <p14:creationId xmlns:p14="http://schemas.microsoft.com/office/powerpoint/2010/main" val="201204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views our database consists of 4 of them. 1. It is the student report which gives a detailed view of student including his DOB, </a:t>
            </a:r>
            <a:r>
              <a:rPr lang="en-US" dirty="0" err="1"/>
              <a:t>PHoneno</a:t>
            </a:r>
            <a:r>
              <a:rPr lang="en-US" dirty="0"/>
              <a:t> and place of stay</a:t>
            </a:r>
          </a:p>
          <a:p>
            <a:endParaRPr lang="en-US" dirty="0"/>
          </a:p>
          <a:p>
            <a:r>
              <a:rPr lang="en-US" dirty="0"/>
              <a:t>2. The second view gives the report of the students academic details including student Degree major dept</a:t>
            </a:r>
          </a:p>
        </p:txBody>
      </p:sp>
      <p:sp>
        <p:nvSpPr>
          <p:cNvPr id="4" name="Slide Number Placeholder 3"/>
          <p:cNvSpPr>
            <a:spLocks noGrp="1"/>
          </p:cNvSpPr>
          <p:nvPr>
            <p:ph type="sldNum" sz="quarter" idx="5"/>
          </p:nvPr>
        </p:nvSpPr>
        <p:spPr/>
        <p:txBody>
          <a:bodyPr/>
          <a:lstStyle/>
          <a:p>
            <a:fld id="{1F22648B-F877-43AA-A6A6-4B00F3227B8F}" type="slidenum">
              <a:rPr lang="en-US" smtClean="0"/>
              <a:t>10</a:t>
            </a:fld>
            <a:endParaRPr lang="en-US"/>
          </a:p>
        </p:txBody>
      </p:sp>
    </p:spTree>
    <p:extLst>
      <p:ext uri="{BB962C8B-B14F-4D97-AF65-F5344CB8AC3E}">
        <p14:creationId xmlns:p14="http://schemas.microsoft.com/office/powerpoint/2010/main" val="396100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view and 4</a:t>
            </a:r>
            <a:r>
              <a:rPr lang="en-US" baseline="30000" dirty="0"/>
              <a:t>th</a:t>
            </a:r>
            <a:r>
              <a:rPr lang="en-US" dirty="0"/>
              <a:t> view are identical except we made use of horizontal format to make the view pleasing for eyes. The views gives a report of the jobname and the list of skills required in vertical format and horizontal format.</a:t>
            </a:r>
          </a:p>
        </p:txBody>
      </p:sp>
      <p:sp>
        <p:nvSpPr>
          <p:cNvPr id="4" name="Slide Number Placeholder 3"/>
          <p:cNvSpPr>
            <a:spLocks noGrp="1"/>
          </p:cNvSpPr>
          <p:nvPr>
            <p:ph type="sldNum" sz="quarter" idx="5"/>
          </p:nvPr>
        </p:nvSpPr>
        <p:spPr/>
        <p:txBody>
          <a:bodyPr/>
          <a:lstStyle/>
          <a:p>
            <a:fld id="{1F22648B-F877-43AA-A6A6-4B00F3227B8F}" type="slidenum">
              <a:rPr lang="en-US" smtClean="0"/>
              <a:t>11</a:t>
            </a:fld>
            <a:endParaRPr lang="en-US"/>
          </a:p>
        </p:txBody>
      </p:sp>
    </p:spTree>
    <p:extLst>
      <p:ext uri="{BB962C8B-B14F-4D97-AF65-F5344CB8AC3E}">
        <p14:creationId xmlns:p14="http://schemas.microsoft.com/office/powerpoint/2010/main" val="187757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3875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1C6B2-7F19-43B8-817F-10AE13C3407A}"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21698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4223299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F21C6B2-7F19-43B8-817F-10AE13C3407A}"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48362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212525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36496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344752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1C6B2-7F19-43B8-817F-10AE13C3407A}"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31685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1C6B2-7F19-43B8-817F-10AE13C3407A}"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268762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1C6B2-7F19-43B8-817F-10AE13C3407A}"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9288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21C6B2-7F19-43B8-817F-10AE13C3407A}"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206468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1C6B2-7F19-43B8-817F-10AE13C3407A}"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324067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1C6B2-7F19-43B8-817F-10AE13C3407A}"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209183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F21C6B2-7F19-43B8-817F-10AE13C3407A}" type="datetimeFigureOut">
              <a:rPr lang="en-US" smtClean="0"/>
              <a:t>12/8/2019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F39EA4F-AABA-4B89-85A7-1997AC3BF1F5}" type="slidenum">
              <a:rPr lang="en-US" smtClean="0"/>
              <a:t>‹#›</a:t>
            </a:fld>
            <a:endParaRPr lang="en-US"/>
          </a:p>
        </p:txBody>
      </p:sp>
    </p:spTree>
    <p:extLst>
      <p:ext uri="{BB962C8B-B14F-4D97-AF65-F5344CB8AC3E}">
        <p14:creationId xmlns:p14="http://schemas.microsoft.com/office/powerpoint/2010/main" val="9105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F21C6B2-7F19-43B8-817F-10AE13C3407A}" type="datetimeFigureOut">
              <a:rPr lang="en-US" smtClean="0"/>
              <a:t>12/8/2019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F39EA4F-AABA-4B89-85A7-1997AC3BF1F5}" type="slidenum">
              <a:rPr lang="en-US" smtClean="0"/>
              <a:t>‹#›</a:t>
            </a:fld>
            <a:endParaRPr lang="en-US"/>
          </a:p>
        </p:txBody>
      </p:sp>
    </p:spTree>
    <p:extLst>
      <p:ext uri="{BB962C8B-B14F-4D97-AF65-F5344CB8AC3E}">
        <p14:creationId xmlns:p14="http://schemas.microsoft.com/office/powerpoint/2010/main" val="126152306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2446-A9B3-475F-B0B5-D840750C6D8E}"/>
              </a:ext>
            </a:extLst>
          </p:cNvPr>
          <p:cNvSpPr>
            <a:spLocks noGrp="1"/>
          </p:cNvSpPr>
          <p:nvPr>
            <p:ph type="ctrTitle"/>
          </p:nvPr>
        </p:nvSpPr>
        <p:spPr>
          <a:xfrm>
            <a:off x="1153696" y="2171904"/>
            <a:ext cx="7273128" cy="813343"/>
          </a:xfrm>
        </p:spPr>
        <p:txBody>
          <a:bodyPr vert="horz" lIns="91440" tIns="45720" rIns="91440" bIns="45720" rtlCol="0" anchor="t">
            <a:normAutofit/>
          </a:bodyPr>
          <a:lstStyle/>
          <a:p>
            <a:r>
              <a:rPr lang="en-US" sz="4200" dirty="0"/>
              <a:t>JOB_OVERFLOW DATABASE</a:t>
            </a:r>
          </a:p>
        </p:txBody>
      </p:sp>
      <p:sp>
        <p:nvSpPr>
          <p:cNvPr id="3" name="Subtitle 2">
            <a:extLst>
              <a:ext uri="{FF2B5EF4-FFF2-40B4-BE49-F238E27FC236}">
                <a16:creationId xmlns:a16="http://schemas.microsoft.com/office/drawing/2014/main" id="{986D24FB-C158-4E15-B5E5-4EDE4C60A421}"/>
              </a:ext>
            </a:extLst>
          </p:cNvPr>
          <p:cNvSpPr>
            <a:spLocks noGrp="1"/>
          </p:cNvSpPr>
          <p:nvPr>
            <p:ph type="subTitle" idx="1"/>
          </p:nvPr>
        </p:nvSpPr>
        <p:spPr>
          <a:xfrm>
            <a:off x="2456780" y="3137647"/>
            <a:ext cx="9493173" cy="2814917"/>
          </a:xfrm>
        </p:spPr>
        <p:txBody>
          <a:bodyPr vert="horz" lIns="91440" tIns="45720" rIns="91440" bIns="45720" rtlCol="0">
            <a:normAutofit/>
          </a:bodyPr>
          <a:lstStyle/>
          <a:p>
            <a:r>
              <a:rPr lang="en-US" b="1" dirty="0">
                <a:solidFill>
                  <a:schemeClr val="tx1"/>
                </a:solidFill>
              </a:rPr>
              <a:t>By,</a:t>
            </a:r>
          </a:p>
          <a:p>
            <a:pPr marL="342900" indent="-342900">
              <a:buFont typeface="Arial" panose="020B0604020202020204" pitchFamily="34" charset="0"/>
              <a:buChar char="•"/>
            </a:pPr>
            <a:r>
              <a:rPr lang="en-US" b="1" dirty="0">
                <a:solidFill>
                  <a:schemeClr val="tx1"/>
                </a:solidFill>
              </a:rPr>
              <a:t>HARSHA VARDHANRAM KALYANARAMAN  	: 001472407                                                                            </a:t>
            </a:r>
          </a:p>
          <a:p>
            <a:pPr marL="342900" indent="-342900">
              <a:buFont typeface="Arial" panose="020B0604020202020204" pitchFamily="34" charset="0"/>
              <a:buChar char="•"/>
            </a:pPr>
            <a:endParaRPr lang="en-US" dirty="0">
              <a:solidFill>
                <a:schemeClr val="tx1"/>
              </a:solidFill>
            </a:endParaRPr>
          </a:p>
          <a:p>
            <a:r>
              <a:rPr lang="en-US" dirty="0">
                <a:solidFill>
                  <a:schemeClr val="tx1"/>
                </a:solidFill>
              </a:rPr>
              <a:t>                                                                          FALL 2019 – INFO 6210             </a:t>
            </a:r>
          </a:p>
        </p:txBody>
      </p:sp>
    </p:spTree>
    <p:extLst>
      <p:ext uri="{BB962C8B-B14F-4D97-AF65-F5344CB8AC3E}">
        <p14:creationId xmlns:p14="http://schemas.microsoft.com/office/powerpoint/2010/main" val="258198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19B9-A8D9-42BA-8111-5C56E1E1A8AE}"/>
              </a:ext>
            </a:extLst>
          </p:cNvPr>
          <p:cNvSpPr>
            <a:spLocks noGrp="1"/>
          </p:cNvSpPr>
          <p:nvPr>
            <p:ph type="title"/>
          </p:nvPr>
        </p:nvSpPr>
        <p:spPr>
          <a:xfrm>
            <a:off x="1393638" y="126230"/>
            <a:ext cx="9404723" cy="785532"/>
          </a:xfrm>
        </p:spPr>
        <p:txBody>
          <a:bodyPr/>
          <a:lstStyle/>
          <a:p>
            <a:r>
              <a:rPr lang="en-US" sz="3600"/>
              <a:t>STUDENTVIEW &amp; STUDENTACADEMICVIEW</a:t>
            </a:r>
            <a:endParaRPr lang="en-US" sz="3600" dirty="0"/>
          </a:p>
        </p:txBody>
      </p:sp>
      <p:pic>
        <p:nvPicPr>
          <p:cNvPr id="8" name="Content Placeholder 7">
            <a:extLst>
              <a:ext uri="{FF2B5EF4-FFF2-40B4-BE49-F238E27FC236}">
                <a16:creationId xmlns:a16="http://schemas.microsoft.com/office/drawing/2014/main" id="{BF3A9CFA-1FB7-439B-AE70-2E01054B8AE3}"/>
              </a:ext>
            </a:extLst>
          </p:cNvPr>
          <p:cNvPicPr>
            <a:picLocks noGrp="1" noChangeAspect="1"/>
          </p:cNvPicPr>
          <p:nvPr>
            <p:ph idx="1"/>
          </p:nvPr>
        </p:nvPicPr>
        <p:blipFill>
          <a:blip r:embed="rId3"/>
          <a:stretch>
            <a:fillRect/>
          </a:stretch>
        </p:blipFill>
        <p:spPr>
          <a:xfrm>
            <a:off x="1437176" y="1097333"/>
            <a:ext cx="9317648" cy="5634437"/>
          </a:xfrm>
          <a:prstGeom prst="rect">
            <a:avLst/>
          </a:prstGeom>
        </p:spPr>
      </p:pic>
    </p:spTree>
    <p:extLst>
      <p:ext uri="{BB962C8B-B14F-4D97-AF65-F5344CB8AC3E}">
        <p14:creationId xmlns:p14="http://schemas.microsoft.com/office/powerpoint/2010/main" val="395128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56BFB2-8140-499F-AB6A-AB5CB8B77A06}"/>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Skill_Jobs view</a:t>
            </a:r>
          </a:p>
        </p:txBody>
      </p:sp>
      <p:pic>
        <p:nvPicPr>
          <p:cNvPr id="4" name="Content Placeholder 3" descr="A screenshot of a social media post&#10;&#10;Description automatically generated">
            <a:extLst>
              <a:ext uri="{FF2B5EF4-FFF2-40B4-BE49-F238E27FC236}">
                <a16:creationId xmlns:a16="http://schemas.microsoft.com/office/drawing/2014/main" id="{C97B0E73-486F-48AD-BF90-3A3F223C091C}"/>
              </a:ext>
            </a:extLst>
          </p:cNvPr>
          <p:cNvPicPr>
            <a:picLocks noGrp="1" noChangeAspect="1"/>
          </p:cNvPicPr>
          <p:nvPr>
            <p:ph idx="1"/>
          </p:nvPr>
        </p:nvPicPr>
        <p:blipFill>
          <a:blip r:embed="rId4"/>
          <a:stretch>
            <a:fillRect/>
          </a:stretch>
        </p:blipFill>
        <p:spPr>
          <a:xfrm>
            <a:off x="643467" y="882202"/>
            <a:ext cx="6268060" cy="4920426"/>
          </a:xfrm>
          <a:prstGeom prst="roundRect">
            <a:avLst>
              <a:gd name="adj" fmla="val 0"/>
            </a:avLst>
          </a:prstGeom>
          <a:ln>
            <a:solidFill>
              <a:schemeClr val="accent1"/>
            </a:solidFill>
          </a:ln>
          <a:effectLst/>
        </p:spPr>
      </p:pic>
    </p:spTree>
    <p:extLst>
      <p:ext uri="{BB962C8B-B14F-4D97-AF65-F5344CB8AC3E}">
        <p14:creationId xmlns:p14="http://schemas.microsoft.com/office/powerpoint/2010/main" val="14420410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DB06B1-8796-41CB-9D2E-91CC4095F404}"/>
              </a:ext>
            </a:extLst>
          </p:cNvPr>
          <p:cNvSpPr>
            <a:spLocks noGrp="1"/>
          </p:cNvSpPr>
          <p:nvPr>
            <p:ph type="title"/>
          </p:nvPr>
        </p:nvSpPr>
        <p:spPr>
          <a:xfrm>
            <a:off x="1194200" y="947606"/>
            <a:ext cx="4389427" cy="4962786"/>
          </a:xfrm>
        </p:spPr>
        <p:txBody>
          <a:bodyPr vert="horz" lIns="91440" tIns="45720" rIns="91440" bIns="45720" rtlCol="0" anchor="ctr">
            <a:normAutofit/>
          </a:bodyPr>
          <a:lstStyle/>
          <a:p>
            <a:r>
              <a:rPr lang="en-US" sz="5400" dirty="0"/>
              <a:t>Reports</a:t>
            </a:r>
          </a:p>
        </p:txBody>
      </p:sp>
      <p:sp>
        <p:nvSpPr>
          <p:cNvPr id="3" name="Content Placeholder 2">
            <a:extLst>
              <a:ext uri="{FF2B5EF4-FFF2-40B4-BE49-F238E27FC236}">
                <a16:creationId xmlns:a16="http://schemas.microsoft.com/office/drawing/2014/main" id="{E273773C-8234-44CE-AD21-39A585E820D1}"/>
              </a:ext>
            </a:extLst>
          </p:cNvPr>
          <p:cNvSpPr>
            <a:spLocks noGrp="1"/>
          </p:cNvSpPr>
          <p:nvPr>
            <p:ph idx="1"/>
          </p:nvPr>
        </p:nvSpPr>
        <p:spPr>
          <a:xfrm>
            <a:off x="7229345" y="947607"/>
            <a:ext cx="4152655" cy="4962785"/>
          </a:xfrm>
          <a:effectLst/>
        </p:spPr>
        <p:txBody>
          <a:bodyPr vert="horz" lIns="91440" tIns="45720" rIns="91440" bIns="45720" rtlCol="0" anchor="ctr">
            <a:normAutofit/>
          </a:bodyPr>
          <a:lstStyle/>
          <a:p>
            <a:pPr marL="0" indent="0">
              <a:buNone/>
            </a:pPr>
            <a:r>
              <a:rPr lang="en-US" sz="2800"/>
              <a:t>Created using PowerBI</a:t>
            </a:r>
          </a:p>
        </p:txBody>
      </p:sp>
    </p:spTree>
    <p:extLst>
      <p:ext uri="{BB962C8B-B14F-4D97-AF65-F5344CB8AC3E}">
        <p14:creationId xmlns:p14="http://schemas.microsoft.com/office/powerpoint/2010/main" val="100445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A823-7C22-4534-9DDA-FB48925CCC1A}"/>
              </a:ext>
            </a:extLst>
          </p:cNvPr>
          <p:cNvSpPr>
            <a:spLocks noGrp="1"/>
          </p:cNvSpPr>
          <p:nvPr>
            <p:ph type="title"/>
          </p:nvPr>
        </p:nvSpPr>
        <p:spPr>
          <a:xfrm>
            <a:off x="2785268" y="348677"/>
            <a:ext cx="6621464" cy="709332"/>
          </a:xfrm>
        </p:spPr>
        <p:txBody>
          <a:bodyPr/>
          <a:lstStyle/>
          <a:p>
            <a:r>
              <a:rPr lang="en-US" dirty="0"/>
              <a:t>Student Info Visualization</a:t>
            </a:r>
          </a:p>
        </p:txBody>
      </p:sp>
      <p:pic>
        <p:nvPicPr>
          <p:cNvPr id="4" name="Content Placeholder 3">
            <a:extLst>
              <a:ext uri="{FF2B5EF4-FFF2-40B4-BE49-F238E27FC236}">
                <a16:creationId xmlns:a16="http://schemas.microsoft.com/office/drawing/2014/main" id="{3293D15D-6B9E-435D-8C09-69F14D98CF3C}"/>
              </a:ext>
            </a:extLst>
          </p:cNvPr>
          <p:cNvPicPr>
            <a:picLocks noGrp="1" noChangeAspect="1"/>
          </p:cNvPicPr>
          <p:nvPr>
            <p:ph idx="1"/>
          </p:nvPr>
        </p:nvPicPr>
        <p:blipFill>
          <a:blip r:embed="rId3"/>
          <a:stretch>
            <a:fillRect/>
          </a:stretch>
        </p:blipFill>
        <p:spPr>
          <a:xfrm>
            <a:off x="1254048" y="1155828"/>
            <a:ext cx="9683903" cy="5424651"/>
          </a:xfrm>
          <a:prstGeom prst="rect">
            <a:avLst/>
          </a:prstGeom>
        </p:spPr>
      </p:pic>
    </p:spTree>
    <p:extLst>
      <p:ext uri="{BB962C8B-B14F-4D97-AF65-F5344CB8AC3E}">
        <p14:creationId xmlns:p14="http://schemas.microsoft.com/office/powerpoint/2010/main" val="304065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52B2-E68A-4C6B-9EF7-92AA592B5574}"/>
              </a:ext>
            </a:extLst>
          </p:cNvPr>
          <p:cNvSpPr>
            <a:spLocks noGrp="1"/>
          </p:cNvSpPr>
          <p:nvPr>
            <p:ph type="title"/>
          </p:nvPr>
        </p:nvSpPr>
        <p:spPr>
          <a:xfrm>
            <a:off x="1466063" y="102087"/>
            <a:ext cx="9259873" cy="852120"/>
          </a:xfrm>
        </p:spPr>
        <p:txBody>
          <a:bodyPr/>
          <a:lstStyle/>
          <a:p>
            <a:pPr algn="ctr"/>
            <a:r>
              <a:rPr lang="en-US" sz="3200" dirty="0" err="1"/>
              <a:t>Job:Skills</a:t>
            </a:r>
            <a:r>
              <a:rPr lang="en-US" sz="3200" dirty="0"/>
              <a:t> &amp; </a:t>
            </a:r>
            <a:r>
              <a:rPr lang="en-US" sz="3200" dirty="0" err="1"/>
              <a:t>Student:Skills</a:t>
            </a:r>
            <a:r>
              <a:rPr lang="en-US" sz="3200" dirty="0"/>
              <a:t> Visualization</a:t>
            </a:r>
          </a:p>
        </p:txBody>
      </p:sp>
      <p:pic>
        <p:nvPicPr>
          <p:cNvPr id="4" name="Content Placeholder 3">
            <a:extLst>
              <a:ext uri="{FF2B5EF4-FFF2-40B4-BE49-F238E27FC236}">
                <a16:creationId xmlns:a16="http://schemas.microsoft.com/office/drawing/2014/main" id="{0203447D-2507-4A14-918B-51C4F0AF8BC9}"/>
              </a:ext>
            </a:extLst>
          </p:cNvPr>
          <p:cNvPicPr>
            <a:picLocks noGrp="1" noChangeAspect="1"/>
          </p:cNvPicPr>
          <p:nvPr>
            <p:ph idx="1"/>
          </p:nvPr>
        </p:nvPicPr>
        <p:blipFill>
          <a:blip r:embed="rId3"/>
          <a:stretch>
            <a:fillRect/>
          </a:stretch>
        </p:blipFill>
        <p:spPr>
          <a:xfrm>
            <a:off x="1125545" y="1167701"/>
            <a:ext cx="9940910" cy="5588212"/>
          </a:xfrm>
          <a:prstGeom prst="rect">
            <a:avLst/>
          </a:prstGeom>
        </p:spPr>
      </p:pic>
    </p:spTree>
    <p:extLst>
      <p:ext uri="{BB962C8B-B14F-4D97-AF65-F5344CB8AC3E}">
        <p14:creationId xmlns:p14="http://schemas.microsoft.com/office/powerpoint/2010/main" val="147068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DFC8D5-652B-4467-8B30-7A3E4148F424}"/>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a:t>
            </a:r>
          </a:p>
        </p:txBody>
      </p:sp>
      <p:sp>
        <p:nvSpPr>
          <p:cNvPr id="3" name="Content Placeholder 2">
            <a:extLst>
              <a:ext uri="{FF2B5EF4-FFF2-40B4-BE49-F238E27FC236}">
                <a16:creationId xmlns:a16="http://schemas.microsoft.com/office/drawing/2014/main" id="{47AE9576-9305-4BCD-BCDD-7060C1159B9B}"/>
              </a:ext>
            </a:extLst>
          </p:cNvPr>
          <p:cNvSpPr>
            <a:spLocks noGrp="1"/>
          </p:cNvSpPr>
          <p:nvPr>
            <p:ph idx="1"/>
          </p:nvPr>
        </p:nvSpPr>
        <p:spPr>
          <a:xfrm>
            <a:off x="1280559" y="4116179"/>
            <a:ext cx="9638153" cy="1599642"/>
          </a:xfrm>
          <a:effectLst/>
        </p:spPr>
        <p:txBody>
          <a:bodyPr vert="horz" lIns="91440" tIns="45720" rIns="91440" bIns="45720" rtlCol="0" anchor="t">
            <a:normAutofit/>
          </a:bodyPr>
          <a:lstStyle/>
          <a:p>
            <a:pPr marL="0" indent="0" algn="ctr">
              <a:buNone/>
            </a:pPr>
            <a:r>
              <a:rPr lang="en-US" dirty="0"/>
              <a:t>ANY QUESTIONS OR COMMENTS !!!!!!!</a:t>
            </a:r>
            <a:endParaRPr lang="en-US"/>
          </a:p>
        </p:txBody>
      </p:sp>
    </p:spTree>
    <p:extLst>
      <p:ext uri="{BB962C8B-B14F-4D97-AF65-F5344CB8AC3E}">
        <p14:creationId xmlns:p14="http://schemas.microsoft.com/office/powerpoint/2010/main" val="120359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1291-E134-4026-8F00-253C6AD2235B}"/>
              </a:ext>
            </a:extLst>
          </p:cNvPr>
          <p:cNvSpPr>
            <a:spLocks noGrp="1"/>
          </p:cNvSpPr>
          <p:nvPr>
            <p:ph type="title"/>
          </p:nvPr>
        </p:nvSpPr>
        <p:spPr>
          <a:xfrm>
            <a:off x="646111" y="452718"/>
            <a:ext cx="10448609" cy="1400530"/>
          </a:xfrm>
        </p:spPr>
        <p:txBody>
          <a:bodyPr/>
          <a:lstStyle/>
          <a:p>
            <a:r>
              <a:rPr lang="en-US" dirty="0"/>
              <a:t>BUSSINESS PROBLEMS ADDRESSED IN THIS PROJECT </a:t>
            </a:r>
          </a:p>
        </p:txBody>
      </p:sp>
      <p:sp>
        <p:nvSpPr>
          <p:cNvPr id="3" name="Content Placeholder 2">
            <a:extLst>
              <a:ext uri="{FF2B5EF4-FFF2-40B4-BE49-F238E27FC236}">
                <a16:creationId xmlns:a16="http://schemas.microsoft.com/office/drawing/2014/main" id="{3B325A2F-C37B-4FD2-B1B9-D86488A6FB9B}"/>
              </a:ext>
            </a:extLst>
          </p:cNvPr>
          <p:cNvSpPr>
            <a:spLocks noGrp="1"/>
          </p:cNvSpPr>
          <p:nvPr>
            <p:ph idx="1"/>
          </p:nvPr>
        </p:nvSpPr>
        <p:spPr>
          <a:xfrm>
            <a:off x="1004700" y="2611177"/>
            <a:ext cx="9897762" cy="2910392"/>
          </a:xfrm>
        </p:spPr>
        <p:txBody>
          <a:bodyPr>
            <a:normAutofit/>
          </a:bodyPr>
          <a:lstStyle/>
          <a:p>
            <a:pPr marL="0" indent="0">
              <a:buNone/>
            </a:pPr>
            <a:endParaRPr lang="en-US" dirty="0"/>
          </a:p>
          <a:p>
            <a:r>
              <a:rPr lang="en-US" dirty="0"/>
              <a:t>Provide students a pathway to their desired job by giving them a stack of skills that they have to equip to meet the demands of the competitive job market.</a:t>
            </a:r>
          </a:p>
          <a:p>
            <a:r>
              <a:rPr lang="en-US" dirty="0"/>
              <a:t>Allows career advisors to generate descriptive reports and to analyze the skill sets of the students.</a:t>
            </a:r>
          </a:p>
          <a:p>
            <a:r>
              <a:rPr lang="en-US" dirty="0"/>
              <a:t>Analyze the present trends of the job market and constantly update the database based on the skills requirements provided by organizations.</a:t>
            </a:r>
          </a:p>
          <a:p>
            <a:pPr marL="0" indent="0">
              <a:buNone/>
            </a:pPr>
            <a:endParaRPr lang="en-US" dirty="0"/>
          </a:p>
        </p:txBody>
      </p:sp>
    </p:spTree>
    <p:extLst>
      <p:ext uri="{BB962C8B-B14F-4D97-AF65-F5344CB8AC3E}">
        <p14:creationId xmlns:p14="http://schemas.microsoft.com/office/powerpoint/2010/main" val="390015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1BBB-DD14-4555-B507-2CF5B84377FE}"/>
              </a:ext>
            </a:extLst>
          </p:cNvPr>
          <p:cNvSpPr>
            <a:spLocks noGrp="1"/>
          </p:cNvSpPr>
          <p:nvPr>
            <p:ph type="title"/>
          </p:nvPr>
        </p:nvSpPr>
        <p:spPr/>
        <p:txBody>
          <a:bodyPr/>
          <a:lstStyle/>
          <a:p>
            <a:r>
              <a:rPr lang="en-US" dirty="0"/>
              <a:t>Design Document</a:t>
            </a:r>
          </a:p>
        </p:txBody>
      </p:sp>
      <p:pic>
        <p:nvPicPr>
          <p:cNvPr id="4" name="Content Placeholder 3">
            <a:extLst>
              <a:ext uri="{FF2B5EF4-FFF2-40B4-BE49-F238E27FC236}">
                <a16:creationId xmlns:a16="http://schemas.microsoft.com/office/drawing/2014/main" id="{E5F189A1-6FA5-40BB-9CF8-5A7F3B613390}"/>
              </a:ext>
            </a:extLst>
          </p:cNvPr>
          <p:cNvPicPr>
            <a:picLocks noGrp="1" noChangeAspect="1"/>
          </p:cNvPicPr>
          <p:nvPr>
            <p:ph idx="1"/>
          </p:nvPr>
        </p:nvPicPr>
        <p:blipFill>
          <a:blip r:embed="rId2"/>
          <a:stretch>
            <a:fillRect/>
          </a:stretch>
        </p:blipFill>
        <p:spPr>
          <a:xfrm>
            <a:off x="2138767" y="1974607"/>
            <a:ext cx="7914465" cy="4883393"/>
          </a:xfrm>
          <a:prstGeom prst="rect">
            <a:avLst/>
          </a:prstGeom>
        </p:spPr>
      </p:pic>
    </p:spTree>
    <p:extLst>
      <p:ext uri="{BB962C8B-B14F-4D97-AF65-F5344CB8AC3E}">
        <p14:creationId xmlns:p14="http://schemas.microsoft.com/office/powerpoint/2010/main" val="324847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3EEB-DC28-47BD-8CFE-46739ED105B7}"/>
              </a:ext>
            </a:extLst>
          </p:cNvPr>
          <p:cNvSpPr>
            <a:spLocks noGrp="1"/>
          </p:cNvSpPr>
          <p:nvPr>
            <p:ph type="title"/>
          </p:nvPr>
        </p:nvSpPr>
        <p:spPr/>
        <p:txBody>
          <a:bodyPr/>
          <a:lstStyle/>
          <a:p>
            <a:r>
              <a:rPr lang="en-US" dirty="0"/>
              <a:t>Design Document contd.</a:t>
            </a:r>
          </a:p>
        </p:txBody>
      </p:sp>
      <p:pic>
        <p:nvPicPr>
          <p:cNvPr id="4" name="Content Placeholder 3">
            <a:extLst>
              <a:ext uri="{FF2B5EF4-FFF2-40B4-BE49-F238E27FC236}">
                <a16:creationId xmlns:a16="http://schemas.microsoft.com/office/drawing/2014/main" id="{B0729247-9C0B-4FA5-AEF7-7D1C42DA5CE1}"/>
              </a:ext>
            </a:extLst>
          </p:cNvPr>
          <p:cNvPicPr>
            <a:picLocks noGrp="1" noChangeAspect="1"/>
          </p:cNvPicPr>
          <p:nvPr>
            <p:ph idx="1"/>
          </p:nvPr>
        </p:nvPicPr>
        <p:blipFill>
          <a:blip r:embed="rId2"/>
          <a:stretch>
            <a:fillRect/>
          </a:stretch>
        </p:blipFill>
        <p:spPr>
          <a:xfrm>
            <a:off x="1893853" y="1982961"/>
            <a:ext cx="8404293" cy="4875039"/>
          </a:xfrm>
          <a:prstGeom prst="rect">
            <a:avLst/>
          </a:prstGeom>
        </p:spPr>
      </p:pic>
    </p:spTree>
    <p:extLst>
      <p:ext uri="{BB962C8B-B14F-4D97-AF65-F5344CB8AC3E}">
        <p14:creationId xmlns:p14="http://schemas.microsoft.com/office/powerpoint/2010/main" val="406227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26F-7551-41BE-8CFF-966E7F768B40}"/>
              </a:ext>
            </a:extLst>
          </p:cNvPr>
          <p:cNvSpPr>
            <a:spLocks noGrp="1"/>
          </p:cNvSpPr>
          <p:nvPr>
            <p:ph type="title"/>
          </p:nvPr>
        </p:nvSpPr>
        <p:spPr>
          <a:xfrm>
            <a:off x="8475662" y="97997"/>
            <a:ext cx="3342462" cy="3331002"/>
          </a:xfrm>
        </p:spPr>
        <p:txBody>
          <a:bodyPr vert="horz" lIns="91440" tIns="45720" rIns="91440" bIns="45720" rtlCol="0" anchor="b">
            <a:normAutofit/>
          </a:bodyPr>
          <a:lstStyle/>
          <a:p>
            <a:pPr>
              <a:lnSpc>
                <a:spcPct val="90000"/>
              </a:lnSpc>
            </a:pPr>
            <a:r>
              <a:rPr lang="en-US" sz="3300" dirty="0"/>
              <a:t>ENTITY RELATIONSHIP DIAGRAM </a:t>
            </a:r>
            <a:br>
              <a:rPr lang="en-US" sz="3300" dirty="0"/>
            </a:br>
            <a:br>
              <a:rPr lang="en-US" sz="3300" dirty="0"/>
            </a:br>
            <a:r>
              <a:rPr lang="en-US" sz="3300" i="1" dirty="0"/>
              <a:t>for </a:t>
            </a:r>
            <a:r>
              <a:rPr lang="en-US" sz="2800" i="1" dirty="0"/>
              <a:t>JOB_OVERFLOW DATABASE</a:t>
            </a:r>
            <a:endParaRPr lang="en-US" sz="3300" i="1" dirty="0"/>
          </a:p>
        </p:txBody>
      </p:sp>
      <p:pic>
        <p:nvPicPr>
          <p:cNvPr id="10" name="Content Placeholder 9">
            <a:extLst>
              <a:ext uri="{FF2B5EF4-FFF2-40B4-BE49-F238E27FC236}">
                <a16:creationId xmlns:a16="http://schemas.microsoft.com/office/drawing/2014/main" id="{77939B80-71D3-43DA-8A1E-CED527FEF8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20" b="2"/>
          <a:stretch/>
        </p:blipFill>
        <p:spPr>
          <a:xfrm>
            <a:off x="112057" y="116541"/>
            <a:ext cx="8161064" cy="662491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3333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960-179F-40C4-907E-675A3110E14D}"/>
              </a:ext>
            </a:extLst>
          </p:cNvPr>
          <p:cNvSpPr>
            <a:spLocks noGrp="1"/>
          </p:cNvSpPr>
          <p:nvPr>
            <p:ph type="title"/>
          </p:nvPr>
        </p:nvSpPr>
        <p:spPr>
          <a:xfrm>
            <a:off x="564944" y="200641"/>
            <a:ext cx="3330328" cy="1641986"/>
          </a:xfrm>
        </p:spPr>
        <p:txBody>
          <a:bodyPr>
            <a:normAutofit/>
          </a:bodyPr>
          <a:lstStyle/>
          <a:p>
            <a:pPr>
              <a:lnSpc>
                <a:spcPct val="90000"/>
              </a:lnSpc>
            </a:pPr>
            <a:r>
              <a:rPr lang="en-US" sz="3600" dirty="0"/>
              <a:t>SQL DDL STATEMENTS USED</a:t>
            </a:r>
          </a:p>
        </p:txBody>
      </p:sp>
      <p:sp>
        <p:nvSpPr>
          <p:cNvPr id="26" name="Content Placeholder 25">
            <a:extLst>
              <a:ext uri="{FF2B5EF4-FFF2-40B4-BE49-F238E27FC236}">
                <a16:creationId xmlns:a16="http://schemas.microsoft.com/office/drawing/2014/main" id="{E81E2474-EF6F-4AA2-A1EE-59911E7078EB}"/>
              </a:ext>
            </a:extLst>
          </p:cNvPr>
          <p:cNvSpPr>
            <a:spLocks noGrp="1"/>
          </p:cNvSpPr>
          <p:nvPr>
            <p:ph idx="1"/>
          </p:nvPr>
        </p:nvSpPr>
        <p:spPr>
          <a:xfrm>
            <a:off x="564944" y="3181351"/>
            <a:ext cx="3330328" cy="2724150"/>
          </a:xfrm>
        </p:spPr>
        <p:txBody>
          <a:bodyPr>
            <a:normAutofit/>
          </a:bodyPr>
          <a:lstStyle/>
          <a:p>
            <a:r>
              <a:rPr lang="en-US" dirty="0"/>
              <a:t>CREATE :  Creates an object</a:t>
            </a:r>
          </a:p>
          <a:p>
            <a:r>
              <a:rPr lang="en-US" dirty="0"/>
              <a:t>DROP : This DDL commands helps to delete objects</a:t>
            </a:r>
          </a:p>
          <a:p>
            <a:r>
              <a:rPr lang="en-US" dirty="0"/>
              <a:t>ALTER : Used to alter the existing database or its object structure</a:t>
            </a:r>
          </a:p>
        </p:txBody>
      </p:sp>
      <p:pic>
        <p:nvPicPr>
          <p:cNvPr id="13" name="Content Placeholder 12">
            <a:extLst>
              <a:ext uri="{FF2B5EF4-FFF2-40B4-BE49-F238E27FC236}">
                <a16:creationId xmlns:a16="http://schemas.microsoft.com/office/drawing/2014/main" id="{1061A48C-98C7-4E97-8330-261EB2C022E4}"/>
              </a:ext>
            </a:extLst>
          </p:cNvPr>
          <p:cNvPicPr>
            <a:picLocks noChangeAspect="1"/>
          </p:cNvPicPr>
          <p:nvPr/>
        </p:nvPicPr>
        <p:blipFill rotWithShape="1">
          <a:blip r:embed="rId3">
            <a:extLst>
              <a:ext uri="{28A0092B-C50C-407E-A947-70E740481C1C}">
                <a14:useLocalDpi xmlns:a14="http://schemas.microsoft.com/office/drawing/2010/main" val="0"/>
              </a:ext>
            </a:extLst>
          </a:blip>
          <a:srcRect r="19802"/>
          <a:stretch/>
        </p:blipFill>
        <p:spPr>
          <a:xfrm>
            <a:off x="4634680" y="10"/>
            <a:ext cx="7560130" cy="6857990"/>
          </a:xfrm>
          <a:prstGeom prst="rect">
            <a:avLst/>
          </a:prstGeom>
        </p:spPr>
      </p:pic>
    </p:spTree>
    <p:extLst>
      <p:ext uri="{BB962C8B-B14F-4D97-AF65-F5344CB8AC3E}">
        <p14:creationId xmlns:p14="http://schemas.microsoft.com/office/powerpoint/2010/main" val="135544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94FD55-FC4B-4433-BE8D-CEBB52F28FFC}"/>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Computed Columns based on a function</a:t>
            </a:r>
          </a:p>
        </p:txBody>
      </p:sp>
      <p:pic>
        <p:nvPicPr>
          <p:cNvPr id="4" name="Content Placeholder 3">
            <a:extLst>
              <a:ext uri="{FF2B5EF4-FFF2-40B4-BE49-F238E27FC236}">
                <a16:creationId xmlns:a16="http://schemas.microsoft.com/office/drawing/2014/main" id="{CCFF925A-9629-4280-B679-97C3E1C4C0E5}"/>
              </a:ext>
            </a:extLst>
          </p:cNvPr>
          <p:cNvPicPr>
            <a:picLocks noGrp="1" noChangeAspect="1"/>
          </p:cNvPicPr>
          <p:nvPr>
            <p:ph idx="1"/>
          </p:nvPr>
        </p:nvPicPr>
        <p:blipFill>
          <a:blip r:embed="rId4"/>
          <a:stretch>
            <a:fillRect/>
          </a:stretch>
        </p:blipFill>
        <p:spPr>
          <a:xfrm>
            <a:off x="243756" y="734523"/>
            <a:ext cx="7067483" cy="538895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280996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CADBB9-DFB7-4BAD-AA19-EA4E063D55A1}"/>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Column Data Encryption</a:t>
            </a:r>
          </a:p>
        </p:txBody>
      </p:sp>
      <p:pic>
        <p:nvPicPr>
          <p:cNvPr id="5" name="Content Placeholder 4">
            <a:extLst>
              <a:ext uri="{FF2B5EF4-FFF2-40B4-BE49-F238E27FC236}">
                <a16:creationId xmlns:a16="http://schemas.microsoft.com/office/drawing/2014/main" id="{1FD99833-C551-499F-954F-97C25E51AA7D}"/>
              </a:ext>
            </a:extLst>
          </p:cNvPr>
          <p:cNvPicPr>
            <a:picLocks noGrp="1" noChangeAspect="1"/>
          </p:cNvPicPr>
          <p:nvPr>
            <p:ph idx="1"/>
          </p:nvPr>
        </p:nvPicPr>
        <p:blipFill>
          <a:blip r:embed="rId4"/>
          <a:stretch>
            <a:fillRect/>
          </a:stretch>
        </p:blipFill>
        <p:spPr>
          <a:xfrm>
            <a:off x="871012" y="400021"/>
            <a:ext cx="5224988" cy="605795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598359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Rounded Rectangle 16">
            <a:extLst>
              <a:ext uri="{FF2B5EF4-FFF2-40B4-BE49-F238E27FC236}">
                <a16:creationId xmlns:a16="http://schemas.microsoft.com/office/drawing/2014/main" id="{C9F832F7-01DF-4B61-A3AE-C86DF820A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2" y="564808"/>
            <a:ext cx="8884604"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8">
            <a:extLst>
              <a:ext uri="{FF2B5EF4-FFF2-40B4-BE49-F238E27FC236}">
                <a16:creationId xmlns:a16="http://schemas.microsoft.com/office/drawing/2014/main" id="{DF04CCCA-6F0F-4FF9-9FB3-61BC8C0DA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23835-9400-435F-81AA-6347083E46AA}"/>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Output of Encrypted Salary column</a:t>
            </a:r>
          </a:p>
        </p:txBody>
      </p:sp>
      <p:pic>
        <p:nvPicPr>
          <p:cNvPr id="18" name="Content Placeholder 3">
            <a:extLst>
              <a:ext uri="{FF2B5EF4-FFF2-40B4-BE49-F238E27FC236}">
                <a16:creationId xmlns:a16="http://schemas.microsoft.com/office/drawing/2014/main" id="{CF1DC6E0-3D56-4CAA-8FEF-C266287AB9E3}"/>
              </a:ext>
            </a:extLst>
          </p:cNvPr>
          <p:cNvPicPr>
            <a:picLocks noChangeAspect="1"/>
          </p:cNvPicPr>
          <p:nvPr/>
        </p:nvPicPr>
        <p:blipFill>
          <a:blip r:embed="rId3"/>
          <a:stretch>
            <a:fillRect/>
          </a:stretch>
        </p:blipFill>
        <p:spPr>
          <a:xfrm>
            <a:off x="1331726" y="606778"/>
            <a:ext cx="7841156" cy="3515412"/>
          </a:xfrm>
          <a:prstGeom prst="rect">
            <a:avLst/>
          </a:prstGeom>
          <a:effectLst/>
        </p:spPr>
      </p:pic>
    </p:spTree>
    <p:extLst>
      <p:ext uri="{BB962C8B-B14F-4D97-AF65-F5344CB8AC3E}">
        <p14:creationId xmlns:p14="http://schemas.microsoft.com/office/powerpoint/2010/main" val="1587074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686</Words>
  <Application>Microsoft Office PowerPoint</Application>
  <PresentationFormat>Widescreen</PresentationFormat>
  <Paragraphs>60</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2</vt:lpstr>
      <vt:lpstr>Quotable</vt:lpstr>
      <vt:lpstr>JOB_OVERFLOW DATABASE</vt:lpstr>
      <vt:lpstr>BUSSINESS PROBLEMS ADDRESSED IN THIS PROJECT </vt:lpstr>
      <vt:lpstr>Design Document</vt:lpstr>
      <vt:lpstr>Design Document contd.</vt:lpstr>
      <vt:lpstr>ENTITY RELATIONSHIP DIAGRAM   for JOB_OVERFLOW DATABASE</vt:lpstr>
      <vt:lpstr>SQL DDL STATEMENTS USED</vt:lpstr>
      <vt:lpstr>Computed Columns based on a function</vt:lpstr>
      <vt:lpstr>Column Data Encryption</vt:lpstr>
      <vt:lpstr>Output of Encrypted Salary column</vt:lpstr>
      <vt:lpstr>STUDENTVIEW &amp; STUDENTACADEMICVIEW</vt:lpstr>
      <vt:lpstr>Skill_Jobs view</vt:lpstr>
      <vt:lpstr>Reports</vt:lpstr>
      <vt:lpstr>Student Info Visualization</vt:lpstr>
      <vt:lpstr>Job:Skills &amp; Student:Skills 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JOB_OVERFLOW DATABASE</dc:title>
  <dc:creator>NAVIN RAMAN</dc:creator>
  <cp:lastModifiedBy>Harsha Vardhanram Kalyanaraman</cp:lastModifiedBy>
  <cp:revision>11</cp:revision>
  <dcterms:created xsi:type="dcterms:W3CDTF">2019-12-08T02:04:47Z</dcterms:created>
  <dcterms:modified xsi:type="dcterms:W3CDTF">2019-12-08T18:37:04Z</dcterms:modified>
</cp:coreProperties>
</file>