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9" r:id="rId12"/>
    <p:sldId id="266" r:id="rId13"/>
    <p:sldId id="267" r:id="rId14"/>
    <p:sldId id="270" r:id="rId15"/>
    <p:sldId id="271" r:id="rId16"/>
    <p:sldId id="268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3" r:id="rId27"/>
    <p:sldId id="281" r:id="rId28"/>
    <p:sldId id="282" r:id="rId29"/>
    <p:sldId id="284" r:id="rId30"/>
    <p:sldId id="285" r:id="rId31"/>
    <p:sldId id="289" r:id="rId32"/>
    <p:sldId id="286" r:id="rId33"/>
    <p:sldId id="287" r:id="rId34"/>
    <p:sldId id="288" r:id="rId35"/>
    <p:sldId id="295" r:id="rId36"/>
    <p:sldId id="296" r:id="rId37"/>
    <p:sldId id="290" r:id="rId38"/>
    <p:sldId id="291" r:id="rId39"/>
    <p:sldId id="292" r:id="rId40"/>
    <p:sldId id="293" r:id="rId41"/>
    <p:sldId id="294" r:id="rId4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B991E0-5BFC-4999-B9D4-3B738C3BB4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77168F8-042B-4ADA-A692-8CD0005751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1AB605-74C1-49C3-9C34-1640E56A9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9E89F-D686-4CD3-9AC9-EC30328015CB}" type="datetimeFigureOut">
              <a:rPr lang="ko-KR" altLang="en-US" smtClean="0"/>
              <a:t>2020-11-10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E43C6F-831F-4885-8601-6AF197276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6D15EE-16F0-49D9-877E-F2E18BC46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8BABF-0F9E-472A-ABB0-2234D9E791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8932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175B6A-EDAC-44E6-9BC8-DE5ECF940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2DC0C5B-6474-44CB-A00B-E38C1CB277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381AEF-6F7B-43EE-A7E9-A8DADD9AC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9E89F-D686-4CD3-9AC9-EC30328015CB}" type="datetimeFigureOut">
              <a:rPr lang="ko-KR" altLang="en-US" smtClean="0"/>
              <a:t>2020-11-10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BD9983-67AD-4EF9-9FA6-53CE51833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F1C26D-6951-4C79-BEF9-A7DE1B354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8BABF-0F9E-472A-ABB0-2234D9E791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8538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F72D8DB-3431-48AB-B8B1-323039DBD4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ED3C2B8-CF6C-4631-AAF7-321172A963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61E1-81AC-42C0-B2E5-90160F750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9E89F-D686-4CD3-9AC9-EC30328015CB}" type="datetimeFigureOut">
              <a:rPr lang="ko-KR" altLang="en-US" smtClean="0"/>
              <a:t>2020-11-10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AB4D10-3C41-4537-9ABA-2574F04D4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667360-FF2A-413E-BC57-E8AC17CF4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8BABF-0F9E-472A-ABB0-2234D9E791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0331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331DDD-D2EF-458A-852F-8D1CD823E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DF8C6E-8889-4D24-A5A0-ED606E10E4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F47CCB-1CD9-4992-BEA7-AFCA8C2CF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9E89F-D686-4CD3-9AC9-EC30328015CB}" type="datetimeFigureOut">
              <a:rPr lang="ko-KR" altLang="en-US" smtClean="0"/>
              <a:t>2020-11-10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EA6627-C22F-4C81-9DC3-BA673246B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E40EF1-B621-4C63-BCF6-CF4711BB9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8BABF-0F9E-472A-ABB0-2234D9E791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3486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DA48B2-7312-42DE-8306-86D0ECFF9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A9F26E-BB93-4DB1-B285-6C9291EB8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CA285E-B4BF-401D-8842-7C2AD32E1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9E89F-D686-4CD3-9AC9-EC30328015CB}" type="datetimeFigureOut">
              <a:rPr lang="ko-KR" altLang="en-US" smtClean="0"/>
              <a:t>2020-11-10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2CEC3A-B673-4EA5-B497-43E7DFE1D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0B98DB-428A-4156-956C-46599C3C1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8BABF-0F9E-472A-ABB0-2234D9E791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5725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9A8A8F-47EA-4759-B5EC-8DF3EFFB5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AA3593-85D2-4917-88F8-34B013F5F7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C448373-122F-434C-9E5D-FAAE55E800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E3D6A5-BE76-4C4D-97EF-8B357C1BA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9E89F-D686-4CD3-9AC9-EC30328015CB}" type="datetimeFigureOut">
              <a:rPr lang="ko-KR" altLang="en-US" smtClean="0"/>
              <a:t>2020-11-10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0084EB-A3F0-47F3-A8B6-E1468204B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C798CCA-3F5B-4A05-AE5B-2B249D2B2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8BABF-0F9E-472A-ABB0-2234D9E791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1817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367EC0-A87E-4F9C-9FCB-14F1A3DA9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FD349B9-6431-48FA-9AFA-E0FFC4E9A7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887FECD-5605-44EA-A769-22457B8FDC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0F3F96E-25B4-4BEE-B544-80D2E69ACC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E96078B-6CFF-4310-8250-0CF38B3262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4DB1ACA-CCC0-4ABF-8C64-2C7BDA7E7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9E89F-D686-4CD3-9AC9-EC30328015CB}" type="datetimeFigureOut">
              <a:rPr lang="ko-KR" altLang="en-US" smtClean="0"/>
              <a:t>2020-11-10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3D7E362-598C-41F2-B46F-2BC65109D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72BEDE0-299D-4409-8965-32FCA180B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8BABF-0F9E-472A-ABB0-2234D9E791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8006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0BA5A4-662B-4146-90C1-38BBB3AD9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346F4D6-406B-41FF-B581-23FEAAA4D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9E89F-D686-4CD3-9AC9-EC30328015CB}" type="datetimeFigureOut">
              <a:rPr lang="ko-KR" altLang="en-US" smtClean="0"/>
              <a:t>2020-11-10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69AB299-AB27-4B5A-A0C1-B4C354698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7810FF8-C146-4F5A-AB72-3B9403469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8BABF-0F9E-472A-ABB0-2234D9E791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690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8EE10CC-DFC7-4617-8101-7A4987434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9E89F-D686-4CD3-9AC9-EC30328015CB}" type="datetimeFigureOut">
              <a:rPr lang="ko-KR" altLang="en-US" smtClean="0"/>
              <a:t>2020-11-10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F8E0679-09B9-465C-B252-F09F490A7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621310C-5B6B-48CB-A8D7-495FA2858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8BABF-0F9E-472A-ABB0-2234D9E791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0399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563DD9-B56F-40FF-8647-825D60FA6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FCFF51-AB90-4ECA-AE37-33DFA5BAB6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F5AF669-7F2D-4A17-A3E2-ABBDCB8FD2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362A56-1AD3-4316-A044-C96317484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9E89F-D686-4CD3-9AC9-EC30328015CB}" type="datetimeFigureOut">
              <a:rPr lang="ko-KR" altLang="en-US" smtClean="0"/>
              <a:t>2020-11-10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4EA358-4C7E-419F-AE4E-C2C29AEA3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B81A95-41C1-4DEA-9C3B-C6A16BB1D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8BABF-0F9E-472A-ABB0-2234D9E791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675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24D6FF-339F-4922-A498-F7028E162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2C2B7C2-B5FA-4A18-AD1C-10F7909666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5B9E174-8919-4506-ABF5-39BEE690ED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44AE6E-5864-464F-8AA6-EBE08F393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9E89F-D686-4CD3-9AC9-EC30328015CB}" type="datetimeFigureOut">
              <a:rPr lang="ko-KR" altLang="en-US" smtClean="0"/>
              <a:t>2020-11-10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6AF38C-4551-4208-BDC4-6982E22B2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2FF79D1-DE33-4C96-89E6-C2E000A80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8BABF-0F9E-472A-ABB0-2234D9E791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4891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9C88980-7F1E-437D-B630-9D67FBD4D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44D470-2CFC-402D-834F-B50FBAE937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A199DA-76D9-4177-9909-E46B485E66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39E89F-D686-4CD3-9AC9-EC30328015CB}" type="datetimeFigureOut">
              <a:rPr lang="ko-KR" altLang="en-US" smtClean="0"/>
              <a:t>2020-11-10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DA7AFB-E1D3-485E-B8C8-BEDE27FDD2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D1E9E4-4EDE-4085-8F42-12234EBC2F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88BABF-0F9E-472A-ABB0-2234D9E791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874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03CF74-A51E-4E08-950B-2B04038288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코딩테스트 준비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8179E48-6BCD-4C7D-AC0F-539C753A89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err="1"/>
              <a:t>day1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57877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353C56-C469-4120-9A04-2C5FDA375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2) </a:t>
            </a:r>
            <a:r>
              <a:rPr lang="ko-KR" altLang="en-US"/>
              <a:t>시간 복잡도 계산해보기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6A61F7-0244-411A-80D3-52DFD84D3E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2</a:t>
            </a:r>
            <a:r>
              <a:rPr lang="ko-KR" altLang="en-US"/>
              <a:t>중 반복문을 이용하는 프로그램 예제</a:t>
            </a:r>
            <a:endParaRPr lang="en-US" altLang="ko-KR"/>
          </a:p>
          <a:p>
            <a:pPr lvl="8"/>
            <a:r>
              <a:rPr lang="en-US" altLang="ko-KR"/>
              <a:t>     </a:t>
            </a:r>
            <a:endParaRPr lang="ko-KR" altLang="en-US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C45F18AE-53D7-488A-87F9-479E18D20C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991" y="2370614"/>
            <a:ext cx="4068680" cy="35979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12F951F-1DAE-4483-851C-9137AE039ECB}"/>
              </a:ext>
            </a:extLst>
          </p:cNvPr>
          <p:cNvSpPr txBox="1"/>
          <p:nvPr/>
        </p:nvSpPr>
        <p:spPr>
          <a:xfrm>
            <a:off x="5370022" y="2525987"/>
            <a:ext cx="65670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시간 복잡도 </a:t>
            </a:r>
            <a:r>
              <a:rPr lang="en-US" altLang="ko-KR"/>
              <a:t>: O(</a:t>
            </a:r>
            <a:r>
              <a:rPr lang="en-US" altLang="ko-KR" err="1"/>
              <a:t>N^2</a:t>
            </a:r>
            <a:r>
              <a:rPr lang="en-US" altLang="ko-KR"/>
              <a:t>)</a:t>
            </a:r>
          </a:p>
          <a:p>
            <a:pPr algn="l" fontAlgn="base"/>
            <a:r>
              <a:rPr lang="ko-KR" altLang="en-US" b="0" i="0">
                <a:solidFill>
                  <a:srgbClr val="555555"/>
                </a:solidFill>
                <a:effectLst/>
                <a:latin typeface="se-nanumgothic"/>
              </a:rPr>
              <a:t>참고로 모든 </a:t>
            </a:r>
            <a:r>
              <a:rPr lang="en-US" altLang="ko-KR" b="0" i="0">
                <a:solidFill>
                  <a:srgbClr val="555555"/>
                </a:solidFill>
                <a:effectLst/>
                <a:latin typeface="se-nanumgothic"/>
              </a:rPr>
              <a:t>2</a:t>
            </a:r>
            <a:r>
              <a:rPr lang="ko-KR" altLang="en-US" b="0" i="0">
                <a:solidFill>
                  <a:srgbClr val="555555"/>
                </a:solidFill>
                <a:effectLst/>
                <a:latin typeface="se-nanumgothic"/>
              </a:rPr>
              <a:t>중 반복문의 시간 복잡도가 </a:t>
            </a:r>
            <a:r>
              <a:rPr lang="en-US" altLang="ko-KR" b="0" i="0">
                <a:solidFill>
                  <a:srgbClr val="555555"/>
                </a:solidFill>
                <a:effectLst/>
                <a:latin typeface="se-nanumgothic"/>
              </a:rPr>
              <a:t>O(</a:t>
            </a:r>
            <a:r>
              <a:rPr lang="en-US" altLang="ko-KR" b="0" i="0" err="1">
                <a:solidFill>
                  <a:srgbClr val="555555"/>
                </a:solidFill>
                <a:effectLst/>
                <a:latin typeface="se-nanumgothic"/>
              </a:rPr>
              <a:t>N^2</a:t>
            </a:r>
            <a:r>
              <a:rPr lang="en-US" altLang="ko-KR" b="0" i="0">
                <a:solidFill>
                  <a:srgbClr val="555555"/>
                </a:solidFill>
                <a:effectLst/>
                <a:latin typeface="se-nanumgothic"/>
              </a:rPr>
              <a:t>)</a:t>
            </a:r>
            <a:r>
              <a:rPr lang="ko-KR" altLang="en-US" b="0" i="0">
                <a:solidFill>
                  <a:srgbClr val="555555"/>
                </a:solidFill>
                <a:effectLst/>
                <a:latin typeface="se-nanumgothic"/>
              </a:rPr>
              <a:t>인 것은 아님</a:t>
            </a:r>
          </a:p>
          <a:p>
            <a:pPr algn="l" fontAlgn="base"/>
            <a:r>
              <a:rPr lang="en-US" altLang="ko-KR" b="0" i="0">
                <a:solidFill>
                  <a:srgbClr val="555555"/>
                </a:solidFill>
                <a:effectLst/>
                <a:latin typeface="se-nanumgothic"/>
              </a:rPr>
              <a:t>- </a:t>
            </a:r>
            <a:r>
              <a:rPr lang="ko-KR" altLang="en-US" b="0" i="0">
                <a:solidFill>
                  <a:srgbClr val="555555"/>
                </a:solidFill>
                <a:effectLst/>
                <a:latin typeface="se-nanumgothic"/>
              </a:rPr>
              <a:t>소스코드가 내부적으로 다른 함수를 호출한다면 그 함수의 시간 복잡도까지 고려해야 함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156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031658-FBA6-4ECB-8E6C-8613A624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i="0">
                <a:solidFill>
                  <a:srgbClr val="555555"/>
                </a:solidFill>
                <a:effectLst/>
                <a:latin typeface="se-nanumgothic"/>
              </a:rPr>
              <a:t>알고리즘 설계 </a:t>
            </a:r>
            <a:r>
              <a:rPr lang="en-US" altLang="ko-KR" b="1" i="0">
                <a:solidFill>
                  <a:srgbClr val="555555"/>
                </a:solidFill>
                <a:effectLst/>
                <a:latin typeface="se-nanumgothic"/>
              </a:rPr>
              <a:t>Tip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84E7FF-691E-4F65-9447-9A5F960E8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/>
            <a:r>
              <a:rPr lang="ko-KR" altLang="en-US" b="0" i="0">
                <a:solidFill>
                  <a:srgbClr val="555555"/>
                </a:solidFill>
                <a:effectLst/>
                <a:latin typeface="se-nanumgothic"/>
              </a:rPr>
              <a:t>일반적으로 </a:t>
            </a:r>
            <a:r>
              <a:rPr lang="en-US" altLang="ko-KR" b="0" i="0">
                <a:solidFill>
                  <a:srgbClr val="555555"/>
                </a:solidFill>
                <a:effectLst/>
                <a:latin typeface="se-nanumgothic"/>
              </a:rPr>
              <a:t>CPU </a:t>
            </a:r>
            <a:r>
              <a:rPr lang="ko-KR" altLang="en-US" b="0" i="0">
                <a:solidFill>
                  <a:srgbClr val="555555"/>
                </a:solidFill>
                <a:effectLst/>
                <a:latin typeface="se-nanumgothic"/>
              </a:rPr>
              <a:t>기반의 개인 컴퓨터나 채점용 컴퓨터에서 연산 횟수가 </a:t>
            </a:r>
            <a:r>
              <a:rPr lang="en-US" altLang="ko-KR" b="0" i="0">
                <a:solidFill>
                  <a:srgbClr val="555555"/>
                </a:solidFill>
                <a:effectLst/>
                <a:latin typeface="se-nanumgothic"/>
              </a:rPr>
              <a:t>5</a:t>
            </a:r>
            <a:r>
              <a:rPr lang="ko-KR" altLang="en-US" b="0" i="0">
                <a:solidFill>
                  <a:srgbClr val="555555"/>
                </a:solidFill>
                <a:effectLst/>
                <a:latin typeface="se-nanumgothic"/>
              </a:rPr>
              <a:t>억을 넘어가는 경우 </a:t>
            </a:r>
            <a:r>
              <a:rPr lang="en-US" altLang="ko-KR" b="0" i="0">
                <a:solidFill>
                  <a:srgbClr val="555555"/>
                </a:solidFill>
                <a:effectLst/>
                <a:latin typeface="se-nanumgothic"/>
              </a:rPr>
              <a:t>:</a:t>
            </a:r>
          </a:p>
          <a:p>
            <a:pPr algn="l" fontAlgn="base"/>
            <a:r>
              <a:rPr lang="en-US" altLang="ko-KR" b="0" i="0">
                <a:solidFill>
                  <a:srgbClr val="555555"/>
                </a:solidFill>
                <a:effectLst/>
                <a:latin typeface="se-nanumgothic"/>
              </a:rPr>
              <a:t>- C</a:t>
            </a:r>
            <a:r>
              <a:rPr lang="ko-KR" altLang="en-US" b="0" i="0">
                <a:solidFill>
                  <a:srgbClr val="555555"/>
                </a:solidFill>
                <a:effectLst/>
                <a:latin typeface="se-nanumgothic"/>
              </a:rPr>
              <a:t>언어를 기준으로 통산 </a:t>
            </a:r>
            <a:r>
              <a:rPr lang="en-US" altLang="ko-KR" b="0" i="0">
                <a:solidFill>
                  <a:srgbClr val="555555"/>
                </a:solidFill>
                <a:effectLst/>
                <a:latin typeface="se-nanumgothic"/>
              </a:rPr>
              <a:t>1~3</a:t>
            </a:r>
            <a:r>
              <a:rPr lang="ko-KR" altLang="en-US" b="0" i="0">
                <a:solidFill>
                  <a:srgbClr val="555555"/>
                </a:solidFill>
                <a:effectLst/>
                <a:latin typeface="se-nanumgothic"/>
              </a:rPr>
              <a:t>초 가량의 시간이 소요</a:t>
            </a:r>
          </a:p>
          <a:p>
            <a:pPr algn="l" fontAlgn="base"/>
            <a:r>
              <a:rPr lang="en-US" altLang="ko-KR" b="0" i="0">
                <a:solidFill>
                  <a:srgbClr val="555555"/>
                </a:solidFill>
                <a:effectLst/>
                <a:latin typeface="se-nanumgothic"/>
              </a:rPr>
              <a:t>- Python</a:t>
            </a:r>
            <a:r>
              <a:rPr lang="ko-KR" altLang="en-US" b="0" i="0">
                <a:solidFill>
                  <a:srgbClr val="555555"/>
                </a:solidFill>
                <a:effectLst/>
                <a:latin typeface="se-nanumgothic"/>
              </a:rPr>
              <a:t>을 기준으로 통상 </a:t>
            </a:r>
            <a:r>
              <a:rPr lang="en-US" altLang="ko-KR" b="0" i="0">
                <a:solidFill>
                  <a:srgbClr val="555555"/>
                </a:solidFill>
                <a:effectLst/>
                <a:latin typeface="se-nanumgothic"/>
              </a:rPr>
              <a:t>5~15</a:t>
            </a:r>
            <a:r>
              <a:rPr lang="ko-KR" altLang="en-US" b="0" i="0">
                <a:solidFill>
                  <a:srgbClr val="555555"/>
                </a:solidFill>
                <a:effectLst/>
                <a:latin typeface="se-nanumgothic"/>
              </a:rPr>
              <a:t>초 가량의 시간이 소요</a:t>
            </a:r>
          </a:p>
          <a:p>
            <a:pPr algn="l" fontAlgn="base"/>
            <a:r>
              <a:rPr lang="en-US" altLang="ko-KR" b="0" i="0">
                <a:solidFill>
                  <a:srgbClr val="555555"/>
                </a:solidFill>
                <a:effectLst/>
                <a:latin typeface="se-nanumgothic"/>
              </a:rPr>
              <a:t>- </a:t>
            </a:r>
            <a:r>
              <a:rPr lang="en-US" altLang="ko-KR" b="0" i="0" err="1">
                <a:solidFill>
                  <a:srgbClr val="555555"/>
                </a:solidFill>
                <a:effectLst/>
                <a:latin typeface="se-nanumgothic"/>
              </a:rPr>
              <a:t>PyPy</a:t>
            </a:r>
            <a:r>
              <a:rPr lang="ko-KR" altLang="en-US" b="0" i="0">
                <a:solidFill>
                  <a:srgbClr val="555555"/>
                </a:solidFill>
                <a:effectLst/>
                <a:latin typeface="se-nanumgothic"/>
              </a:rPr>
              <a:t>의 경우 때때로 </a:t>
            </a:r>
            <a:r>
              <a:rPr lang="en-US" altLang="ko-KR" b="0" i="0">
                <a:solidFill>
                  <a:srgbClr val="555555"/>
                </a:solidFill>
                <a:effectLst/>
                <a:latin typeface="se-nanumgothic"/>
              </a:rPr>
              <a:t>C</a:t>
            </a:r>
            <a:r>
              <a:rPr lang="ko-KR" altLang="en-US" b="0" i="0">
                <a:solidFill>
                  <a:srgbClr val="555555"/>
                </a:solidFill>
                <a:effectLst/>
                <a:latin typeface="se-nanumgothic"/>
              </a:rPr>
              <a:t>언어보다도 빠르게 동작하기도 함</a:t>
            </a:r>
          </a:p>
          <a:p>
            <a:pPr algn="l" fontAlgn="base"/>
            <a:r>
              <a:rPr lang="ko-KR" altLang="en-US" b="0" i="0">
                <a:solidFill>
                  <a:srgbClr val="555555"/>
                </a:solidFill>
                <a:effectLst/>
                <a:latin typeface="se-nanumgothic"/>
              </a:rPr>
              <a:t>코딩 테스트 문제에서 시간제한은 통상 </a:t>
            </a:r>
            <a:r>
              <a:rPr lang="en-US" altLang="ko-KR" b="0" i="0">
                <a:solidFill>
                  <a:srgbClr val="555555"/>
                </a:solidFill>
                <a:effectLst/>
                <a:latin typeface="se-nanumgothic"/>
              </a:rPr>
              <a:t>1 ~ 5</a:t>
            </a:r>
            <a:r>
              <a:rPr lang="ko-KR" altLang="en-US" b="0" i="0">
                <a:solidFill>
                  <a:srgbClr val="555555"/>
                </a:solidFill>
                <a:effectLst/>
                <a:latin typeface="se-nanumgothic"/>
              </a:rPr>
              <a:t>초가량이라는 점에 유의</a:t>
            </a:r>
          </a:p>
          <a:p>
            <a:pPr algn="l" fontAlgn="base"/>
            <a:r>
              <a:rPr lang="en-US" altLang="ko-KR" b="0" i="0">
                <a:solidFill>
                  <a:srgbClr val="555555"/>
                </a:solidFill>
                <a:effectLst/>
                <a:latin typeface="se-nanumgothic"/>
              </a:rPr>
              <a:t>- </a:t>
            </a:r>
            <a:r>
              <a:rPr lang="ko-KR" altLang="en-US" b="0" i="0">
                <a:solidFill>
                  <a:srgbClr val="555555"/>
                </a:solidFill>
                <a:effectLst/>
                <a:latin typeface="se-nanumgothic"/>
              </a:rPr>
              <a:t>혹여 문제에 명시되어 있지 않은 경우 대략 </a:t>
            </a:r>
            <a:r>
              <a:rPr lang="en-US" altLang="ko-KR" b="0" i="0">
                <a:solidFill>
                  <a:srgbClr val="555555"/>
                </a:solidFill>
                <a:effectLst/>
                <a:latin typeface="se-nanumgothic"/>
              </a:rPr>
              <a:t>5</a:t>
            </a:r>
            <a:r>
              <a:rPr lang="ko-KR" altLang="en-US" b="0" i="0">
                <a:solidFill>
                  <a:srgbClr val="555555"/>
                </a:solidFill>
                <a:effectLst/>
                <a:latin typeface="se-nanumgothic"/>
              </a:rPr>
              <a:t>초 정도라고 생각하고 문제를 푸는 것이 합리적</a:t>
            </a:r>
            <a:r>
              <a:rPr lang="en-US" altLang="ko-KR" b="0" i="0">
                <a:solidFill>
                  <a:srgbClr val="555555"/>
                </a:solidFill>
                <a:effectLst/>
                <a:latin typeface="se-nanumgothic"/>
              </a:rPr>
              <a:t>.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85706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031658-FBA6-4ECB-8E6C-8613A624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b="1" i="0">
                <a:solidFill>
                  <a:srgbClr val="555555"/>
                </a:solidFill>
                <a:effectLst/>
                <a:latin typeface="se-nanumgothic"/>
              </a:rPr>
              <a:t>요구사항에 따라 적절한 알고리즘 설계하기</a:t>
            </a:r>
            <a:endParaRPr lang="ko-KR" altLang="en-US" sz="40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84E7FF-691E-4F65-9447-9A5F960E8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 fontAlgn="base"/>
            <a:r>
              <a:rPr lang="ko-KR" altLang="en-US" b="0" i="0">
                <a:solidFill>
                  <a:srgbClr val="555555"/>
                </a:solidFill>
                <a:effectLst/>
                <a:latin typeface="se-nanumgothic"/>
              </a:rPr>
              <a:t>문제에서 가장 먼저 확인해야 하는 내용은 시간제한</a:t>
            </a:r>
            <a:r>
              <a:rPr lang="en-US" altLang="ko-KR" b="0" i="0">
                <a:solidFill>
                  <a:srgbClr val="555555"/>
                </a:solidFill>
                <a:effectLst/>
                <a:latin typeface="se-nanumgothic"/>
              </a:rPr>
              <a:t>(</a:t>
            </a:r>
            <a:r>
              <a:rPr lang="ko-KR" altLang="en-US" b="0" i="0">
                <a:solidFill>
                  <a:srgbClr val="555555"/>
                </a:solidFill>
                <a:effectLst/>
                <a:latin typeface="se-nanumgothic"/>
              </a:rPr>
              <a:t>수행시간 요구사항</a:t>
            </a:r>
            <a:r>
              <a:rPr lang="en-US" altLang="ko-KR" b="0" i="0">
                <a:solidFill>
                  <a:srgbClr val="555555"/>
                </a:solidFill>
                <a:effectLst/>
                <a:latin typeface="se-nanumgothic"/>
              </a:rPr>
              <a:t>)</a:t>
            </a:r>
            <a:r>
              <a:rPr lang="ko-KR" altLang="en-US" b="0" i="0">
                <a:solidFill>
                  <a:srgbClr val="555555"/>
                </a:solidFill>
                <a:effectLst/>
                <a:latin typeface="se-nanumgothic"/>
              </a:rPr>
              <a:t>이다</a:t>
            </a:r>
            <a:r>
              <a:rPr lang="en-US" altLang="ko-KR" b="0" i="0">
                <a:solidFill>
                  <a:srgbClr val="555555"/>
                </a:solidFill>
                <a:effectLst/>
                <a:latin typeface="se-nanumgothic"/>
              </a:rPr>
              <a:t>.</a:t>
            </a:r>
          </a:p>
          <a:p>
            <a:pPr algn="l" fontAlgn="base"/>
            <a:r>
              <a:rPr lang="ko-KR" altLang="en-US" b="0" i="0">
                <a:solidFill>
                  <a:srgbClr val="555555"/>
                </a:solidFill>
                <a:effectLst/>
                <a:latin typeface="se-nanumgothic"/>
              </a:rPr>
              <a:t>시간 제한이 </a:t>
            </a:r>
            <a:r>
              <a:rPr lang="en-US" altLang="ko-KR" b="0" i="0">
                <a:solidFill>
                  <a:srgbClr val="555555"/>
                </a:solidFill>
                <a:effectLst/>
                <a:latin typeface="se-nanumgothic"/>
              </a:rPr>
              <a:t>1</a:t>
            </a:r>
            <a:r>
              <a:rPr lang="ko-KR" altLang="en-US" b="0" i="0">
                <a:solidFill>
                  <a:srgbClr val="555555"/>
                </a:solidFill>
                <a:effectLst/>
                <a:latin typeface="se-nanumgothic"/>
              </a:rPr>
              <a:t>초인 문제기준 </a:t>
            </a:r>
            <a:r>
              <a:rPr lang="en-US" altLang="ko-KR" b="0" i="0">
                <a:solidFill>
                  <a:srgbClr val="555555"/>
                </a:solidFill>
                <a:effectLst/>
                <a:latin typeface="se-nanumgothic"/>
              </a:rPr>
              <a:t>(</a:t>
            </a:r>
            <a:r>
              <a:rPr lang="ko-KR" altLang="en-US" b="0" i="0">
                <a:solidFill>
                  <a:srgbClr val="555555"/>
                </a:solidFill>
                <a:effectLst/>
                <a:latin typeface="se-nanumgothic"/>
              </a:rPr>
              <a:t>파이썬 기준</a:t>
            </a:r>
            <a:r>
              <a:rPr lang="en-US" altLang="ko-KR" b="0" i="0">
                <a:solidFill>
                  <a:srgbClr val="555555"/>
                </a:solidFill>
                <a:effectLst/>
                <a:latin typeface="se-nanumgothic"/>
              </a:rPr>
              <a:t>)</a:t>
            </a:r>
          </a:p>
          <a:p>
            <a:pPr marL="0" indent="0" algn="l" fontAlgn="base">
              <a:buNone/>
            </a:pPr>
            <a:r>
              <a:rPr lang="en-US" altLang="ko-KR" b="0" i="0">
                <a:solidFill>
                  <a:srgbClr val="555555"/>
                </a:solidFill>
                <a:effectLst/>
                <a:latin typeface="se-nanumgothic"/>
              </a:rPr>
              <a:t>   - </a:t>
            </a:r>
            <a:r>
              <a:rPr lang="en-US" altLang="ko-KR" sz="2600" b="0" i="0">
                <a:solidFill>
                  <a:srgbClr val="555555"/>
                </a:solidFill>
                <a:effectLst/>
                <a:latin typeface="se-nanumgothic"/>
              </a:rPr>
              <a:t>N</a:t>
            </a:r>
            <a:r>
              <a:rPr lang="ko-KR" altLang="en-US" sz="2600" b="0" i="0">
                <a:solidFill>
                  <a:srgbClr val="555555"/>
                </a:solidFill>
                <a:effectLst/>
                <a:latin typeface="se-nanumgothic"/>
              </a:rPr>
              <a:t>의 범위가 </a:t>
            </a:r>
            <a:r>
              <a:rPr lang="en-US" altLang="ko-KR" sz="2600" b="0" i="0">
                <a:solidFill>
                  <a:srgbClr val="555555"/>
                </a:solidFill>
                <a:effectLst/>
                <a:latin typeface="se-nanumgothic"/>
              </a:rPr>
              <a:t>500</a:t>
            </a:r>
            <a:r>
              <a:rPr lang="ko-KR" altLang="en-US" sz="2600" b="0" i="0">
                <a:solidFill>
                  <a:srgbClr val="555555"/>
                </a:solidFill>
                <a:effectLst/>
                <a:latin typeface="se-nanumgothic"/>
              </a:rPr>
              <a:t>인 경우 </a:t>
            </a:r>
            <a:r>
              <a:rPr lang="en-US" altLang="ko-KR" sz="2600" b="0" i="0">
                <a:solidFill>
                  <a:srgbClr val="555555"/>
                </a:solidFill>
                <a:effectLst/>
                <a:latin typeface="se-nanumgothic"/>
              </a:rPr>
              <a:t>: </a:t>
            </a:r>
            <a:r>
              <a:rPr lang="ko-KR" altLang="en-US" sz="2600" b="0" i="0">
                <a:solidFill>
                  <a:srgbClr val="555555"/>
                </a:solidFill>
                <a:effectLst/>
                <a:latin typeface="se-nanumgothic"/>
              </a:rPr>
              <a:t>시간 복잡도가 </a:t>
            </a:r>
            <a:r>
              <a:rPr lang="en-US" altLang="ko-KR" sz="2600" b="0" i="0">
                <a:solidFill>
                  <a:srgbClr val="555555"/>
                </a:solidFill>
                <a:effectLst/>
                <a:latin typeface="se-nanumgothic"/>
              </a:rPr>
              <a:t>O(</a:t>
            </a:r>
            <a:r>
              <a:rPr lang="en-US" altLang="ko-KR" sz="2600" b="0" i="0" err="1">
                <a:solidFill>
                  <a:srgbClr val="555555"/>
                </a:solidFill>
                <a:effectLst/>
                <a:latin typeface="se-nanumgothic"/>
              </a:rPr>
              <a:t>N^3</a:t>
            </a:r>
            <a:r>
              <a:rPr lang="en-US" altLang="ko-KR" sz="2600" b="0" i="0">
                <a:solidFill>
                  <a:srgbClr val="555555"/>
                </a:solidFill>
                <a:effectLst/>
                <a:latin typeface="se-nanumgothic"/>
              </a:rPr>
              <a:t>)</a:t>
            </a:r>
            <a:r>
              <a:rPr lang="ko-KR" altLang="en-US" sz="2600" b="0" i="0">
                <a:solidFill>
                  <a:srgbClr val="555555"/>
                </a:solidFill>
                <a:effectLst/>
                <a:latin typeface="se-nanumgothic"/>
              </a:rPr>
              <a:t>인 알고리즘을 설계하면 문제를 풀 수 있음</a:t>
            </a:r>
          </a:p>
          <a:p>
            <a:pPr algn="l" fontAlgn="base"/>
            <a:r>
              <a:rPr lang="en-US" altLang="ko-KR" sz="2600" b="0" i="0">
                <a:solidFill>
                  <a:srgbClr val="555555"/>
                </a:solidFill>
                <a:effectLst/>
                <a:latin typeface="se-nanumgothic"/>
              </a:rPr>
              <a:t>- N</a:t>
            </a:r>
            <a:r>
              <a:rPr lang="ko-KR" altLang="en-US" sz="2600" b="0" i="0">
                <a:solidFill>
                  <a:srgbClr val="555555"/>
                </a:solidFill>
                <a:effectLst/>
                <a:latin typeface="se-nanumgothic"/>
              </a:rPr>
              <a:t>의 범위가 </a:t>
            </a:r>
            <a:r>
              <a:rPr lang="en-US" altLang="ko-KR" sz="2600" b="0" i="0">
                <a:solidFill>
                  <a:srgbClr val="555555"/>
                </a:solidFill>
                <a:effectLst/>
                <a:latin typeface="se-nanumgothic"/>
              </a:rPr>
              <a:t>2,000</a:t>
            </a:r>
            <a:r>
              <a:rPr lang="ko-KR" altLang="en-US" sz="2600" b="0" i="0">
                <a:solidFill>
                  <a:srgbClr val="555555"/>
                </a:solidFill>
                <a:effectLst/>
                <a:latin typeface="se-nanumgothic"/>
              </a:rPr>
              <a:t>인 경우 </a:t>
            </a:r>
            <a:r>
              <a:rPr lang="en-US" altLang="ko-KR" sz="2600" b="0" i="0">
                <a:solidFill>
                  <a:srgbClr val="555555"/>
                </a:solidFill>
                <a:effectLst/>
                <a:latin typeface="se-nanumgothic"/>
              </a:rPr>
              <a:t>: </a:t>
            </a:r>
            <a:r>
              <a:rPr lang="ko-KR" altLang="en-US" sz="2600" b="0" i="0">
                <a:solidFill>
                  <a:srgbClr val="555555"/>
                </a:solidFill>
                <a:effectLst/>
                <a:latin typeface="se-nanumgothic"/>
              </a:rPr>
              <a:t>시간 복잡도가 </a:t>
            </a:r>
            <a:r>
              <a:rPr lang="en-US" altLang="ko-KR" sz="2600" b="0" i="0">
                <a:solidFill>
                  <a:srgbClr val="555555"/>
                </a:solidFill>
                <a:effectLst/>
                <a:latin typeface="se-nanumgothic"/>
              </a:rPr>
              <a:t>O(</a:t>
            </a:r>
            <a:r>
              <a:rPr lang="en-US" altLang="ko-KR" sz="2600" b="0" i="0" err="1">
                <a:solidFill>
                  <a:srgbClr val="555555"/>
                </a:solidFill>
                <a:effectLst/>
                <a:latin typeface="se-nanumgothic"/>
              </a:rPr>
              <a:t>N^2</a:t>
            </a:r>
            <a:r>
              <a:rPr lang="en-US" altLang="ko-KR" sz="2600" b="0" i="0">
                <a:solidFill>
                  <a:srgbClr val="555555"/>
                </a:solidFill>
                <a:effectLst/>
                <a:latin typeface="se-nanumgothic"/>
              </a:rPr>
              <a:t>)</a:t>
            </a:r>
            <a:r>
              <a:rPr lang="ko-KR" altLang="en-US" sz="2600" b="0" i="0">
                <a:solidFill>
                  <a:srgbClr val="555555"/>
                </a:solidFill>
                <a:effectLst/>
                <a:latin typeface="se-nanumgothic"/>
              </a:rPr>
              <a:t>인 알고리즘을 설계하면 문제를 풀 수 있음</a:t>
            </a:r>
          </a:p>
          <a:p>
            <a:pPr algn="l" fontAlgn="base"/>
            <a:r>
              <a:rPr lang="en-US" altLang="ko-KR" sz="2600" b="0" i="0">
                <a:solidFill>
                  <a:srgbClr val="555555"/>
                </a:solidFill>
                <a:effectLst/>
                <a:latin typeface="se-nanumgothic"/>
              </a:rPr>
              <a:t>- N</a:t>
            </a:r>
            <a:r>
              <a:rPr lang="ko-KR" altLang="en-US" sz="2600" b="0" i="0">
                <a:solidFill>
                  <a:srgbClr val="555555"/>
                </a:solidFill>
                <a:effectLst/>
                <a:latin typeface="se-nanumgothic"/>
              </a:rPr>
              <a:t>의 범위가 </a:t>
            </a:r>
            <a:r>
              <a:rPr lang="en-US" altLang="ko-KR" sz="2600" b="0" i="0">
                <a:solidFill>
                  <a:srgbClr val="555555"/>
                </a:solidFill>
                <a:effectLst/>
                <a:latin typeface="se-nanumgothic"/>
              </a:rPr>
              <a:t>10,000</a:t>
            </a:r>
            <a:r>
              <a:rPr lang="ko-KR" altLang="en-US" sz="2600" b="0" i="0">
                <a:solidFill>
                  <a:srgbClr val="555555"/>
                </a:solidFill>
                <a:effectLst/>
                <a:latin typeface="se-nanumgothic"/>
              </a:rPr>
              <a:t>인 경우 </a:t>
            </a:r>
            <a:r>
              <a:rPr lang="en-US" altLang="ko-KR" sz="2600" b="0" i="0">
                <a:solidFill>
                  <a:srgbClr val="555555"/>
                </a:solidFill>
                <a:effectLst/>
                <a:latin typeface="se-nanumgothic"/>
              </a:rPr>
              <a:t>: </a:t>
            </a:r>
            <a:r>
              <a:rPr lang="ko-KR" altLang="en-US" sz="2600" b="0" i="0">
                <a:solidFill>
                  <a:srgbClr val="555555"/>
                </a:solidFill>
                <a:effectLst/>
                <a:latin typeface="se-nanumgothic"/>
              </a:rPr>
              <a:t>시간 복잡도가 </a:t>
            </a:r>
            <a:r>
              <a:rPr lang="en-US" altLang="ko-KR" sz="2600" b="0" i="0">
                <a:solidFill>
                  <a:srgbClr val="555555"/>
                </a:solidFill>
                <a:effectLst/>
                <a:latin typeface="se-nanumgothic"/>
              </a:rPr>
              <a:t>O(</a:t>
            </a:r>
            <a:r>
              <a:rPr lang="en-US" altLang="ko-KR" sz="2600" b="0" i="0" err="1">
                <a:solidFill>
                  <a:srgbClr val="555555"/>
                </a:solidFill>
                <a:effectLst/>
                <a:latin typeface="se-nanumgothic"/>
              </a:rPr>
              <a:t>NlogN</a:t>
            </a:r>
            <a:r>
              <a:rPr lang="en-US" altLang="ko-KR" sz="2600" b="0" i="0">
                <a:solidFill>
                  <a:srgbClr val="555555"/>
                </a:solidFill>
                <a:effectLst/>
                <a:latin typeface="se-nanumgothic"/>
              </a:rPr>
              <a:t>)</a:t>
            </a:r>
            <a:r>
              <a:rPr lang="ko-KR" altLang="en-US" sz="2600" b="0" i="0">
                <a:solidFill>
                  <a:srgbClr val="555555"/>
                </a:solidFill>
                <a:effectLst/>
                <a:latin typeface="se-nanumgothic"/>
              </a:rPr>
              <a:t>인 알고리즘을 설계하면 문제를 풀 수 있음</a:t>
            </a:r>
          </a:p>
          <a:p>
            <a:pPr algn="l" fontAlgn="base"/>
            <a:r>
              <a:rPr lang="en-US" altLang="ko-KR" sz="2600" b="0" i="0">
                <a:solidFill>
                  <a:srgbClr val="555555"/>
                </a:solidFill>
                <a:effectLst/>
                <a:latin typeface="se-nanumgothic"/>
              </a:rPr>
              <a:t>- N</a:t>
            </a:r>
            <a:r>
              <a:rPr lang="ko-KR" altLang="en-US" sz="2600" b="0" i="0">
                <a:solidFill>
                  <a:srgbClr val="555555"/>
                </a:solidFill>
                <a:effectLst/>
                <a:latin typeface="se-nanumgothic"/>
              </a:rPr>
              <a:t>의 범위가 </a:t>
            </a:r>
            <a:r>
              <a:rPr lang="en-US" altLang="ko-KR" sz="2600" b="0" i="0">
                <a:solidFill>
                  <a:srgbClr val="555555"/>
                </a:solidFill>
                <a:effectLst/>
                <a:latin typeface="se-nanumgothic"/>
              </a:rPr>
              <a:t>10,000,000</a:t>
            </a:r>
            <a:r>
              <a:rPr lang="ko-KR" altLang="en-US" sz="2600" b="0" i="0">
                <a:solidFill>
                  <a:srgbClr val="555555"/>
                </a:solidFill>
                <a:effectLst/>
                <a:latin typeface="se-nanumgothic"/>
              </a:rPr>
              <a:t>인 경우 </a:t>
            </a:r>
            <a:r>
              <a:rPr lang="en-US" altLang="ko-KR" sz="2600" b="0" i="0">
                <a:solidFill>
                  <a:srgbClr val="555555"/>
                </a:solidFill>
                <a:effectLst/>
                <a:latin typeface="se-nanumgothic"/>
              </a:rPr>
              <a:t>: </a:t>
            </a:r>
            <a:r>
              <a:rPr lang="ko-KR" altLang="en-US" sz="2600" b="0" i="0">
                <a:solidFill>
                  <a:srgbClr val="555555"/>
                </a:solidFill>
                <a:effectLst/>
                <a:latin typeface="se-nanumgothic"/>
              </a:rPr>
              <a:t>시간 복잡도가 </a:t>
            </a:r>
            <a:r>
              <a:rPr lang="en-US" altLang="ko-KR" sz="2600" b="0" i="0">
                <a:solidFill>
                  <a:srgbClr val="555555"/>
                </a:solidFill>
                <a:effectLst/>
                <a:latin typeface="se-nanumgothic"/>
              </a:rPr>
              <a:t>O(N)</a:t>
            </a:r>
            <a:r>
              <a:rPr lang="ko-KR" altLang="en-US" sz="2600" b="0" i="0">
                <a:solidFill>
                  <a:srgbClr val="555555"/>
                </a:solidFill>
                <a:effectLst/>
                <a:latin typeface="se-nanumgothic"/>
              </a:rPr>
              <a:t>인 알고리즘을 설계하면 문제를 풀 수 있음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68794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031658-FBA6-4ECB-8E6C-8613A624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i="0">
                <a:solidFill>
                  <a:srgbClr val="555555"/>
                </a:solidFill>
                <a:effectLst/>
                <a:latin typeface="se-nanumgothic"/>
              </a:rPr>
              <a:t>알고리즘 문제 해결 과정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84E7FF-691E-4F65-9447-9A5F960E8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/>
            <a:r>
              <a:rPr lang="ko-KR" altLang="en-US" b="0" i="0">
                <a:solidFill>
                  <a:srgbClr val="555555"/>
                </a:solidFill>
                <a:effectLst/>
                <a:latin typeface="se-nanumgothic"/>
              </a:rPr>
              <a:t>일반적인 알고리즘 문제 해결 과정</a:t>
            </a:r>
          </a:p>
          <a:p>
            <a:pPr algn="l" fontAlgn="base"/>
            <a:r>
              <a:rPr lang="en-US" altLang="ko-KR" b="0" i="0">
                <a:solidFill>
                  <a:srgbClr val="555555"/>
                </a:solidFill>
                <a:effectLst/>
                <a:latin typeface="se-nanumgothic"/>
              </a:rPr>
              <a:t>1. </a:t>
            </a:r>
            <a:r>
              <a:rPr lang="ko-KR" altLang="en-US" b="0" i="0">
                <a:solidFill>
                  <a:srgbClr val="555555"/>
                </a:solidFill>
                <a:effectLst/>
                <a:latin typeface="se-nanumgothic"/>
              </a:rPr>
              <a:t>지문 읽기 및 컴퓨터적 사고</a:t>
            </a:r>
          </a:p>
          <a:p>
            <a:pPr algn="l" fontAlgn="base"/>
            <a:r>
              <a:rPr lang="en-US" altLang="ko-KR" b="0" i="0">
                <a:solidFill>
                  <a:srgbClr val="555555"/>
                </a:solidFill>
                <a:effectLst/>
                <a:latin typeface="se-nanumgothic"/>
              </a:rPr>
              <a:t>2. </a:t>
            </a:r>
            <a:r>
              <a:rPr lang="ko-KR" altLang="en-US" b="0" i="0">
                <a:solidFill>
                  <a:srgbClr val="555555"/>
                </a:solidFill>
                <a:effectLst/>
                <a:latin typeface="se-nanumgothic"/>
              </a:rPr>
              <a:t>요구사항</a:t>
            </a:r>
            <a:r>
              <a:rPr lang="en-US" altLang="ko-KR" b="0" i="0">
                <a:solidFill>
                  <a:srgbClr val="555555"/>
                </a:solidFill>
                <a:effectLst/>
                <a:latin typeface="se-nanumgothic"/>
              </a:rPr>
              <a:t>(</a:t>
            </a:r>
            <a:r>
              <a:rPr lang="ko-KR" altLang="en-US" b="0" i="0">
                <a:solidFill>
                  <a:srgbClr val="555555"/>
                </a:solidFill>
                <a:effectLst/>
                <a:latin typeface="se-nanumgothic"/>
              </a:rPr>
              <a:t>복잡도</a:t>
            </a:r>
            <a:r>
              <a:rPr lang="en-US" altLang="ko-KR" b="0" i="0">
                <a:solidFill>
                  <a:srgbClr val="555555"/>
                </a:solidFill>
                <a:effectLst/>
                <a:latin typeface="se-nanumgothic"/>
              </a:rPr>
              <a:t>)</a:t>
            </a:r>
            <a:r>
              <a:rPr lang="ko-KR" altLang="en-US" b="0" i="0">
                <a:solidFill>
                  <a:srgbClr val="555555"/>
                </a:solidFill>
                <a:effectLst/>
                <a:latin typeface="se-nanumgothic"/>
              </a:rPr>
              <a:t>분석</a:t>
            </a:r>
          </a:p>
          <a:p>
            <a:pPr algn="l" fontAlgn="base"/>
            <a:r>
              <a:rPr lang="en-US" altLang="ko-KR" b="0" i="0">
                <a:solidFill>
                  <a:srgbClr val="555555"/>
                </a:solidFill>
                <a:effectLst/>
                <a:latin typeface="se-nanumgothic"/>
              </a:rPr>
              <a:t>3. </a:t>
            </a:r>
            <a:r>
              <a:rPr lang="ko-KR" altLang="en-US" b="0" i="0">
                <a:solidFill>
                  <a:srgbClr val="555555"/>
                </a:solidFill>
                <a:effectLst/>
                <a:latin typeface="se-nanumgothic"/>
              </a:rPr>
              <a:t>문제 해결을 위한 아이디어 찾기</a:t>
            </a:r>
          </a:p>
          <a:p>
            <a:pPr algn="l" fontAlgn="base"/>
            <a:r>
              <a:rPr lang="en-US" altLang="ko-KR" b="0" i="0">
                <a:solidFill>
                  <a:srgbClr val="555555"/>
                </a:solidFill>
                <a:effectLst/>
                <a:latin typeface="se-nanumgothic"/>
              </a:rPr>
              <a:t>4. </a:t>
            </a:r>
            <a:r>
              <a:rPr lang="ko-KR" altLang="en-US" b="0" i="0">
                <a:solidFill>
                  <a:srgbClr val="555555"/>
                </a:solidFill>
                <a:effectLst/>
                <a:latin typeface="se-nanumgothic"/>
              </a:rPr>
              <a:t>소스코드 설계 및 코딩</a:t>
            </a:r>
          </a:p>
          <a:p>
            <a:pPr algn="l" fontAlgn="base"/>
            <a:r>
              <a:rPr lang="ko-KR" altLang="en-US" b="0" i="0">
                <a:solidFill>
                  <a:srgbClr val="555555"/>
                </a:solidFill>
                <a:effectLst/>
                <a:latin typeface="se-nanumgothic"/>
              </a:rPr>
              <a:t>​</a:t>
            </a:r>
          </a:p>
          <a:p>
            <a:pPr algn="l" fontAlgn="base"/>
            <a:r>
              <a:rPr lang="ko-KR" altLang="en-US" b="0" i="0">
                <a:solidFill>
                  <a:srgbClr val="555555"/>
                </a:solidFill>
                <a:effectLst/>
                <a:latin typeface="se-nanumgothic"/>
              </a:rPr>
              <a:t>일반적으로 대부분의 문제 출제자들은 핵심 아이디어를 캐치한다면</a:t>
            </a:r>
            <a:r>
              <a:rPr lang="en-US" altLang="ko-KR" b="0" i="0">
                <a:solidFill>
                  <a:srgbClr val="555555"/>
                </a:solidFill>
                <a:effectLst/>
                <a:latin typeface="se-nanumgothic"/>
              </a:rPr>
              <a:t>, </a:t>
            </a:r>
            <a:r>
              <a:rPr lang="ko-KR" altLang="en-US" b="0" i="0">
                <a:solidFill>
                  <a:srgbClr val="555555"/>
                </a:solidFill>
                <a:effectLst/>
                <a:latin typeface="se-nanumgothic"/>
              </a:rPr>
              <a:t>간결하게 소스코드를 작성할 수 있는 형태로 문제를 출제한다고 함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41947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031658-FBA6-4ECB-8E6C-8613A624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i="0">
                <a:solidFill>
                  <a:srgbClr val="555555"/>
                </a:solidFill>
                <a:effectLst/>
                <a:latin typeface="se-nanumgothic"/>
              </a:rPr>
              <a:t>수행시간 측정 소스코드 예제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84E7FF-691E-4F65-9447-9A5F960E8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err="1"/>
              <a:t>임포트</a:t>
            </a:r>
            <a:r>
              <a:rPr lang="ko-KR" altLang="en-US"/>
              <a:t> 시간</a:t>
            </a:r>
            <a:endParaRPr lang="en-US" altLang="ko-KR"/>
          </a:p>
          <a:p>
            <a:r>
              <a:rPr lang="ko-KR" altLang="en-US"/>
              <a:t>시작 시간 </a:t>
            </a:r>
            <a:r>
              <a:rPr lang="en-US" altLang="ko-KR"/>
              <a:t>= </a:t>
            </a:r>
            <a:r>
              <a:rPr lang="ko-KR" altLang="en-US"/>
              <a:t>시간</a:t>
            </a:r>
            <a:r>
              <a:rPr lang="en-US" altLang="ko-KR"/>
              <a:t>.</a:t>
            </a:r>
            <a:r>
              <a:rPr lang="ko-KR" altLang="en-US"/>
              <a:t>시간</a:t>
            </a:r>
            <a:r>
              <a:rPr lang="en-US" altLang="ko-KR"/>
              <a:t>()</a:t>
            </a:r>
          </a:p>
          <a:p>
            <a:endParaRPr lang="en-US" altLang="ko-KR"/>
          </a:p>
          <a:p>
            <a:r>
              <a:rPr lang="en-US" altLang="ko-KR"/>
              <a:t># </a:t>
            </a:r>
            <a:r>
              <a:rPr lang="ko-KR" altLang="en-US"/>
              <a:t>프로그램 소스 코드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시간 끝 </a:t>
            </a:r>
            <a:r>
              <a:rPr lang="en-US" altLang="ko-KR"/>
              <a:t>= </a:t>
            </a:r>
            <a:r>
              <a:rPr lang="ko-KR" altLang="en-US"/>
              <a:t>시간</a:t>
            </a:r>
            <a:r>
              <a:rPr lang="en-US" altLang="ko-KR"/>
              <a:t>.</a:t>
            </a:r>
            <a:r>
              <a:rPr lang="ko-KR" altLang="en-US"/>
              <a:t>시간</a:t>
            </a:r>
            <a:r>
              <a:rPr lang="en-US" altLang="ko-KR"/>
              <a:t>()</a:t>
            </a:r>
          </a:p>
          <a:p>
            <a:r>
              <a:rPr lang="ko-KR" altLang="en-US"/>
              <a:t>출력</a:t>
            </a:r>
            <a:r>
              <a:rPr lang="en-US" altLang="ko-KR"/>
              <a:t>( “</a:t>
            </a:r>
            <a:r>
              <a:rPr lang="ko-KR" altLang="en-US"/>
              <a:t>시간</a:t>
            </a:r>
            <a:r>
              <a:rPr lang="en-US" altLang="ko-KR"/>
              <a:t>”, ??)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48367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031658-FBA6-4ECB-8E6C-8613A624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리스트 자료형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84E7FF-691E-4F65-9447-9A5F960E8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/>
            <a:r>
              <a:rPr lang="ko-KR" altLang="en-US" b="0" i="0" err="1">
                <a:solidFill>
                  <a:srgbClr val="555555"/>
                </a:solidFill>
                <a:effectLst/>
                <a:latin typeface="se-nanumgothic"/>
              </a:rPr>
              <a:t>여러개의</a:t>
            </a:r>
            <a:r>
              <a:rPr lang="ko-KR" altLang="en-US" b="0" i="0">
                <a:solidFill>
                  <a:srgbClr val="555555"/>
                </a:solidFill>
                <a:effectLst/>
                <a:latin typeface="se-nanumgothic"/>
              </a:rPr>
              <a:t> 데이터를 연속적으로 담아 처리하기 위해 사용하는 </a:t>
            </a:r>
            <a:r>
              <a:rPr lang="ko-KR" altLang="en-US" b="0" i="0" err="1">
                <a:solidFill>
                  <a:srgbClr val="555555"/>
                </a:solidFill>
                <a:effectLst/>
                <a:latin typeface="se-nanumgothic"/>
              </a:rPr>
              <a:t>자료형입니다</a:t>
            </a:r>
            <a:r>
              <a:rPr lang="en-US" altLang="ko-KR" b="0" i="0">
                <a:solidFill>
                  <a:srgbClr val="555555"/>
                </a:solidFill>
                <a:effectLst/>
                <a:latin typeface="se-nanumgothic"/>
              </a:rPr>
              <a:t>.</a:t>
            </a:r>
          </a:p>
          <a:p>
            <a:pPr algn="l" fontAlgn="base"/>
            <a:r>
              <a:rPr lang="en-US" altLang="ko-KR" b="0" i="0">
                <a:solidFill>
                  <a:srgbClr val="555555"/>
                </a:solidFill>
                <a:effectLst/>
                <a:latin typeface="se-nanumgothic"/>
              </a:rPr>
              <a:t>- </a:t>
            </a:r>
            <a:r>
              <a:rPr lang="ko-KR" altLang="en-US" b="0" i="0">
                <a:solidFill>
                  <a:srgbClr val="555555"/>
                </a:solidFill>
                <a:effectLst/>
                <a:latin typeface="se-nanumgothic"/>
              </a:rPr>
              <a:t>사용자 입장에서 </a:t>
            </a:r>
            <a:r>
              <a:rPr lang="en-US" altLang="ko-KR" b="0" i="0">
                <a:solidFill>
                  <a:srgbClr val="555555"/>
                </a:solidFill>
                <a:effectLst/>
                <a:latin typeface="se-nanumgothic"/>
              </a:rPr>
              <a:t>C</a:t>
            </a:r>
            <a:r>
              <a:rPr lang="ko-KR" altLang="en-US" b="0" i="0">
                <a:solidFill>
                  <a:srgbClr val="555555"/>
                </a:solidFill>
                <a:effectLst/>
                <a:latin typeface="se-nanumgothic"/>
              </a:rPr>
              <a:t>나 자바에서의 배열</a:t>
            </a:r>
            <a:r>
              <a:rPr lang="en-US" altLang="ko-KR" b="0" i="0">
                <a:solidFill>
                  <a:srgbClr val="555555"/>
                </a:solidFill>
                <a:effectLst/>
                <a:latin typeface="se-nanumgothic"/>
              </a:rPr>
              <a:t>(Array)</a:t>
            </a:r>
            <a:r>
              <a:rPr lang="ko-KR" altLang="en-US" b="0" i="0">
                <a:solidFill>
                  <a:srgbClr val="555555"/>
                </a:solidFill>
                <a:effectLst/>
                <a:latin typeface="se-nanumgothic"/>
              </a:rPr>
              <a:t>의 기능 및 연결 리스트와 유사한 기능을 지원합니다</a:t>
            </a:r>
            <a:r>
              <a:rPr lang="en-US" altLang="ko-KR" b="0" i="0">
                <a:solidFill>
                  <a:srgbClr val="555555"/>
                </a:solidFill>
                <a:effectLst/>
                <a:latin typeface="se-nanumgothic"/>
              </a:rPr>
              <a:t>.</a:t>
            </a:r>
          </a:p>
          <a:p>
            <a:pPr algn="l" fontAlgn="base"/>
            <a:r>
              <a:rPr lang="en-US" altLang="ko-KR" b="0" i="0">
                <a:solidFill>
                  <a:srgbClr val="555555"/>
                </a:solidFill>
                <a:effectLst/>
                <a:latin typeface="se-nanumgothic"/>
              </a:rPr>
              <a:t>- C++</a:t>
            </a:r>
            <a:r>
              <a:rPr lang="ko-KR" altLang="en-US" b="0" i="0">
                <a:solidFill>
                  <a:srgbClr val="555555"/>
                </a:solidFill>
                <a:effectLst/>
                <a:latin typeface="se-nanumgothic"/>
              </a:rPr>
              <a:t>의 </a:t>
            </a:r>
            <a:r>
              <a:rPr lang="en-US" altLang="ko-KR" b="0" i="0" err="1">
                <a:solidFill>
                  <a:srgbClr val="555555"/>
                </a:solidFill>
                <a:effectLst/>
                <a:latin typeface="se-nanumgothic"/>
              </a:rPr>
              <a:t>STL</a:t>
            </a:r>
            <a:r>
              <a:rPr lang="en-US" altLang="ko-KR" b="0" i="0">
                <a:solidFill>
                  <a:srgbClr val="555555"/>
                </a:solidFill>
                <a:effectLst/>
                <a:latin typeface="se-nanumgothic"/>
              </a:rPr>
              <a:t> vector</a:t>
            </a:r>
            <a:r>
              <a:rPr lang="ko-KR" altLang="en-US" b="0" i="0">
                <a:solidFill>
                  <a:srgbClr val="555555"/>
                </a:solidFill>
                <a:effectLst/>
                <a:latin typeface="se-nanumgothic"/>
              </a:rPr>
              <a:t>와 기능적으로 유사합니다</a:t>
            </a:r>
            <a:r>
              <a:rPr lang="en-US" altLang="ko-KR" b="0" i="0">
                <a:solidFill>
                  <a:srgbClr val="555555"/>
                </a:solidFill>
                <a:effectLst/>
                <a:latin typeface="se-nanumgothic"/>
              </a:rPr>
              <a:t>.</a:t>
            </a:r>
          </a:p>
          <a:p>
            <a:pPr algn="l" fontAlgn="base"/>
            <a:r>
              <a:rPr lang="en-US" altLang="ko-KR" b="0" i="0">
                <a:solidFill>
                  <a:srgbClr val="555555"/>
                </a:solidFill>
                <a:effectLst/>
                <a:latin typeface="se-nanumgothic"/>
              </a:rPr>
              <a:t>- </a:t>
            </a:r>
            <a:r>
              <a:rPr lang="ko-KR" altLang="en-US" b="0" i="0">
                <a:solidFill>
                  <a:srgbClr val="555555"/>
                </a:solidFill>
                <a:effectLst/>
                <a:latin typeface="se-nanumgothic"/>
              </a:rPr>
              <a:t>리스트 대신에 배열 혹은 테이블이라고 부르기도 합니다</a:t>
            </a:r>
            <a:r>
              <a:rPr lang="en-US" altLang="ko-KR" b="0" i="0">
                <a:solidFill>
                  <a:srgbClr val="555555"/>
                </a:solidFill>
                <a:effectLst/>
                <a:latin typeface="se-nanumgothic"/>
              </a:rPr>
              <a:t>.</a:t>
            </a:r>
          </a:p>
          <a:p>
            <a:endParaRPr lang="en-US" altLang="ko-KR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D8B234F-F084-44DA-8228-C79769325E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3969" y="4893167"/>
            <a:ext cx="7534275" cy="96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29534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031658-FBA6-4ECB-8E6C-8613A624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리스트 초기화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84E7FF-691E-4F65-9447-9A5F960E8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/>
            <a:r>
              <a:rPr lang="ko-KR" altLang="en-US" b="0" i="0">
                <a:solidFill>
                  <a:srgbClr val="555555"/>
                </a:solidFill>
                <a:effectLst/>
                <a:latin typeface="se-nanumgothic"/>
              </a:rPr>
              <a:t>리스트는 대괄호 </a:t>
            </a:r>
            <a:r>
              <a:rPr lang="en-US" altLang="ko-KR" b="0" i="0">
                <a:solidFill>
                  <a:srgbClr val="555555"/>
                </a:solidFill>
                <a:effectLst/>
                <a:latin typeface="se-nanumgothic"/>
              </a:rPr>
              <a:t>( [ ] ) </a:t>
            </a:r>
            <a:r>
              <a:rPr lang="ko-KR" altLang="en-US" b="0" i="0">
                <a:solidFill>
                  <a:srgbClr val="555555"/>
                </a:solidFill>
                <a:effectLst/>
                <a:latin typeface="se-nanumgothic"/>
              </a:rPr>
              <a:t>안에 원소를 넣어 </a:t>
            </a:r>
            <a:r>
              <a:rPr lang="ko-KR" altLang="en-US" b="0" i="0" err="1">
                <a:solidFill>
                  <a:srgbClr val="555555"/>
                </a:solidFill>
                <a:effectLst/>
                <a:latin typeface="se-nanumgothic"/>
              </a:rPr>
              <a:t>초시화하며</a:t>
            </a:r>
            <a:r>
              <a:rPr lang="en-US" altLang="ko-KR" b="0" i="0">
                <a:solidFill>
                  <a:srgbClr val="555555"/>
                </a:solidFill>
                <a:effectLst/>
                <a:latin typeface="se-nanumgothic"/>
              </a:rPr>
              <a:t>, </a:t>
            </a:r>
            <a:r>
              <a:rPr lang="ko-KR" altLang="en-US" b="0" i="0">
                <a:solidFill>
                  <a:srgbClr val="555555"/>
                </a:solidFill>
                <a:effectLst/>
                <a:latin typeface="se-nanumgothic"/>
              </a:rPr>
              <a:t>쉼표</a:t>
            </a:r>
            <a:r>
              <a:rPr lang="en-US" altLang="ko-KR" b="0" i="0">
                <a:solidFill>
                  <a:srgbClr val="555555"/>
                </a:solidFill>
                <a:effectLst/>
                <a:latin typeface="se-nanumgothic"/>
              </a:rPr>
              <a:t>(,)</a:t>
            </a:r>
            <a:r>
              <a:rPr lang="ko-KR" altLang="en-US" b="0" i="0">
                <a:solidFill>
                  <a:srgbClr val="555555"/>
                </a:solidFill>
                <a:effectLst/>
                <a:latin typeface="se-nanumgothic"/>
              </a:rPr>
              <a:t>로 원소를 구분합니다</a:t>
            </a:r>
            <a:r>
              <a:rPr lang="en-US" altLang="ko-KR" b="0" i="0">
                <a:solidFill>
                  <a:srgbClr val="555555"/>
                </a:solidFill>
                <a:effectLst/>
                <a:latin typeface="se-nanumgothic"/>
              </a:rPr>
              <a:t>.</a:t>
            </a:r>
          </a:p>
          <a:p>
            <a:pPr algn="l" fontAlgn="base"/>
            <a:r>
              <a:rPr lang="ko-KR" altLang="en-US" b="0" i="0">
                <a:solidFill>
                  <a:srgbClr val="555555"/>
                </a:solidFill>
                <a:effectLst/>
                <a:latin typeface="se-nanumgothic"/>
              </a:rPr>
              <a:t>비어 있는 리스트를 선언하고자 할 때는 </a:t>
            </a:r>
            <a:r>
              <a:rPr lang="en-US" altLang="ko-KR" b="0" i="0">
                <a:solidFill>
                  <a:srgbClr val="555555"/>
                </a:solidFill>
                <a:effectLst/>
                <a:latin typeface="se-nanumgothic"/>
              </a:rPr>
              <a:t>list() </a:t>
            </a:r>
            <a:r>
              <a:rPr lang="ko-KR" altLang="en-US" b="0" i="0">
                <a:solidFill>
                  <a:srgbClr val="555555"/>
                </a:solidFill>
                <a:effectLst/>
                <a:latin typeface="se-nanumgothic"/>
              </a:rPr>
              <a:t>혹은 간단히 </a:t>
            </a:r>
            <a:r>
              <a:rPr lang="en-US" altLang="ko-KR" b="0" i="0">
                <a:solidFill>
                  <a:srgbClr val="555555"/>
                </a:solidFill>
                <a:effectLst/>
                <a:latin typeface="se-nanumgothic"/>
              </a:rPr>
              <a:t>[ ] </a:t>
            </a:r>
            <a:r>
              <a:rPr lang="ko-KR" altLang="en-US" b="0" i="0">
                <a:solidFill>
                  <a:srgbClr val="555555"/>
                </a:solidFill>
                <a:effectLst/>
                <a:latin typeface="se-nanumgothic"/>
              </a:rPr>
              <a:t>를 이용할 수 있습니다</a:t>
            </a:r>
            <a:r>
              <a:rPr lang="en-US" altLang="ko-KR" b="0" i="0">
                <a:solidFill>
                  <a:srgbClr val="555555"/>
                </a:solidFill>
                <a:effectLst/>
                <a:latin typeface="se-nanumgothic"/>
              </a:rPr>
              <a:t>.</a:t>
            </a:r>
          </a:p>
          <a:p>
            <a:pPr algn="l" fontAlgn="base"/>
            <a:r>
              <a:rPr lang="ko-KR" altLang="en-US" b="0" i="0">
                <a:solidFill>
                  <a:srgbClr val="555555"/>
                </a:solidFill>
                <a:effectLst/>
                <a:latin typeface="se-nanumgothic"/>
              </a:rPr>
              <a:t>리스트의 원소에 접근할 때는 인덱스</a:t>
            </a:r>
            <a:r>
              <a:rPr lang="en-US" altLang="ko-KR" b="0" i="0">
                <a:solidFill>
                  <a:srgbClr val="555555"/>
                </a:solidFill>
                <a:effectLst/>
                <a:latin typeface="se-nanumgothic"/>
              </a:rPr>
              <a:t>(Index)</a:t>
            </a:r>
            <a:r>
              <a:rPr lang="ko-KR" altLang="en-US" b="0" i="0">
                <a:solidFill>
                  <a:srgbClr val="555555"/>
                </a:solidFill>
                <a:effectLst/>
                <a:latin typeface="se-nanumgothic"/>
              </a:rPr>
              <a:t>값을 괄호에 넣습니다</a:t>
            </a:r>
            <a:r>
              <a:rPr lang="en-US" altLang="ko-KR" b="0" i="0">
                <a:solidFill>
                  <a:srgbClr val="555555"/>
                </a:solidFill>
                <a:effectLst/>
                <a:latin typeface="se-nanumgothic"/>
              </a:rPr>
              <a:t>.</a:t>
            </a:r>
          </a:p>
          <a:p>
            <a:pPr algn="l" fontAlgn="base"/>
            <a:r>
              <a:rPr lang="en-US" altLang="ko-KR" b="0" i="0">
                <a:solidFill>
                  <a:srgbClr val="555555"/>
                </a:solidFill>
                <a:effectLst/>
                <a:latin typeface="se-nanumgothic"/>
              </a:rPr>
              <a:t>- </a:t>
            </a:r>
            <a:r>
              <a:rPr lang="ko-KR" altLang="en-US" b="0" i="0">
                <a:solidFill>
                  <a:srgbClr val="555555"/>
                </a:solidFill>
                <a:effectLst/>
                <a:latin typeface="se-nanumgothic"/>
              </a:rPr>
              <a:t>인덱스는 </a:t>
            </a:r>
            <a:r>
              <a:rPr lang="en-US" altLang="ko-KR" b="0" i="0">
                <a:solidFill>
                  <a:srgbClr val="555555"/>
                </a:solidFill>
                <a:effectLst/>
                <a:latin typeface="se-nanumgothic"/>
              </a:rPr>
              <a:t>0</a:t>
            </a:r>
            <a:r>
              <a:rPr lang="ko-KR" altLang="en-US" b="0" i="0">
                <a:solidFill>
                  <a:srgbClr val="555555"/>
                </a:solidFill>
                <a:effectLst/>
                <a:latin typeface="se-nanumgothic"/>
              </a:rPr>
              <a:t>부터 시작합니다</a:t>
            </a:r>
            <a:r>
              <a:rPr lang="en-US" altLang="ko-KR" b="0" i="0">
                <a:solidFill>
                  <a:srgbClr val="555555"/>
                </a:solidFill>
                <a:effectLst/>
                <a:latin typeface="se-nanumgothic"/>
              </a:rPr>
              <a:t>.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10825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031658-FBA6-4ECB-8E6C-8613A624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84E7FF-691E-4F65-9447-9A5F960E8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A = [1,2,3,4,5,6,7,8,9]</a:t>
            </a:r>
          </a:p>
          <a:p>
            <a:r>
              <a:rPr lang="en-US" altLang="ko-KR"/>
              <a:t>A </a:t>
            </a:r>
            <a:r>
              <a:rPr lang="ko-KR" altLang="en-US"/>
              <a:t>출력</a:t>
            </a:r>
            <a:endParaRPr lang="en-US" altLang="ko-KR"/>
          </a:p>
          <a:p>
            <a:r>
              <a:rPr lang="en-US" altLang="ko-KR"/>
              <a:t>A</a:t>
            </a:r>
            <a:r>
              <a:rPr lang="ko-KR" altLang="en-US"/>
              <a:t>의 </a:t>
            </a:r>
            <a:r>
              <a:rPr lang="en-US" altLang="ko-KR"/>
              <a:t>3</a:t>
            </a:r>
            <a:r>
              <a:rPr lang="ko-KR" altLang="en-US"/>
              <a:t>번째 </a:t>
            </a:r>
            <a:r>
              <a:rPr lang="en-US" altLang="ko-KR"/>
              <a:t>index </a:t>
            </a:r>
            <a:r>
              <a:rPr lang="ko-KR" altLang="en-US"/>
              <a:t>출력</a:t>
            </a:r>
            <a:endParaRPr lang="en-US" altLang="ko-KR"/>
          </a:p>
          <a:p>
            <a:r>
              <a:rPr lang="en-US" altLang="ko-KR"/>
              <a:t>N = 10</a:t>
            </a:r>
          </a:p>
          <a:p>
            <a:r>
              <a:rPr lang="en-US" altLang="ko-KR"/>
              <a:t>B</a:t>
            </a:r>
            <a:r>
              <a:rPr lang="ko-KR" altLang="en-US"/>
              <a:t>는 </a:t>
            </a:r>
            <a:r>
              <a:rPr lang="en-US" altLang="ko-KR"/>
              <a:t>0</a:t>
            </a:r>
            <a:r>
              <a:rPr lang="ko-KR" altLang="en-US"/>
              <a:t>이 </a:t>
            </a:r>
            <a:r>
              <a:rPr lang="en-US" altLang="ko-KR"/>
              <a:t>N</a:t>
            </a:r>
            <a:r>
              <a:rPr lang="ko-KR" altLang="en-US"/>
              <a:t>개인 리스트 출력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 array</a:t>
            </a:r>
            <a:r>
              <a:rPr lang="ko-KR" altLang="en-US"/>
              <a:t> </a:t>
            </a:r>
            <a:r>
              <a:rPr lang="en-US" altLang="ko-KR"/>
              <a:t>=</a:t>
            </a:r>
            <a:r>
              <a:rPr lang="ko-KR" altLang="en-US"/>
              <a:t> </a:t>
            </a:r>
            <a:r>
              <a:rPr lang="en-US" altLang="ko-KR"/>
              <a:t>[0] * N</a:t>
            </a:r>
          </a:p>
          <a:p>
            <a:pPr marL="0" indent="0">
              <a:buNone/>
            </a:pPr>
            <a:r>
              <a:rPr lang="en-US" altLang="ko-KR"/>
              <a:t>[0,0,0,0,0]</a:t>
            </a:r>
          </a:p>
          <a:p>
            <a:pPr marL="0" indent="0">
              <a:buNone/>
            </a:pPr>
            <a:r>
              <a:rPr lang="en-US" altLang="ko-KR"/>
              <a:t>array[2] = 3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2911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031658-FBA6-4ECB-8E6C-8613A624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리스트의 인덱싱과 </a:t>
            </a:r>
            <a:r>
              <a:rPr lang="ko-KR" altLang="en-US" err="1"/>
              <a:t>슬라이싱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84E7FF-691E-4F65-9447-9A5F960E8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/>
            <a:r>
              <a:rPr lang="ko-KR" altLang="en-US" b="0" i="0">
                <a:solidFill>
                  <a:srgbClr val="555555"/>
                </a:solidFill>
                <a:effectLst/>
                <a:latin typeface="se-nanumgothic"/>
              </a:rPr>
              <a:t>인덱스 값을 입력하여 리스트의 특정한 원소에 접근하는 것을 인덱싱</a:t>
            </a:r>
            <a:r>
              <a:rPr lang="en-US" altLang="ko-KR" b="0" i="0">
                <a:solidFill>
                  <a:srgbClr val="555555"/>
                </a:solidFill>
                <a:effectLst/>
                <a:latin typeface="se-nanumgothic"/>
              </a:rPr>
              <a:t>(Indexing)</a:t>
            </a:r>
            <a:r>
              <a:rPr lang="ko-KR" altLang="en-US" b="0" i="0">
                <a:solidFill>
                  <a:srgbClr val="555555"/>
                </a:solidFill>
                <a:effectLst/>
                <a:latin typeface="se-nanumgothic"/>
              </a:rPr>
              <a:t>이라고 합니다</a:t>
            </a:r>
            <a:r>
              <a:rPr lang="en-US" altLang="ko-KR" b="0" i="0">
                <a:solidFill>
                  <a:srgbClr val="555555"/>
                </a:solidFill>
                <a:effectLst/>
                <a:latin typeface="se-nanumgothic"/>
              </a:rPr>
              <a:t>.</a:t>
            </a:r>
          </a:p>
          <a:p>
            <a:pPr algn="l" fontAlgn="base"/>
            <a:r>
              <a:rPr lang="en-US" altLang="ko-KR" b="0" i="0">
                <a:solidFill>
                  <a:srgbClr val="555555"/>
                </a:solidFill>
                <a:effectLst/>
                <a:latin typeface="se-nanumgothic"/>
              </a:rPr>
              <a:t>- </a:t>
            </a:r>
            <a:r>
              <a:rPr lang="ko-KR" altLang="en-US" b="0" i="0" err="1">
                <a:solidFill>
                  <a:srgbClr val="555555"/>
                </a:solidFill>
                <a:effectLst/>
                <a:latin typeface="se-nanumgothic"/>
              </a:rPr>
              <a:t>파이썬의</a:t>
            </a:r>
            <a:r>
              <a:rPr lang="ko-KR" altLang="en-US" b="0" i="0">
                <a:solidFill>
                  <a:srgbClr val="555555"/>
                </a:solidFill>
                <a:effectLst/>
                <a:latin typeface="se-nanumgothic"/>
              </a:rPr>
              <a:t> 인덱스 값은 양의 정수와 음의 정수를 모두 사용할 수 있습니다</a:t>
            </a:r>
            <a:r>
              <a:rPr lang="en-US" altLang="ko-KR" b="0" i="0">
                <a:solidFill>
                  <a:srgbClr val="555555"/>
                </a:solidFill>
                <a:effectLst/>
                <a:latin typeface="se-nanumgothic"/>
              </a:rPr>
              <a:t>.</a:t>
            </a:r>
          </a:p>
          <a:p>
            <a:pPr algn="l" fontAlgn="base"/>
            <a:r>
              <a:rPr lang="en-US" altLang="ko-KR" b="0" i="0">
                <a:solidFill>
                  <a:srgbClr val="555555"/>
                </a:solidFill>
                <a:effectLst/>
                <a:latin typeface="se-nanumgothic"/>
              </a:rPr>
              <a:t>- </a:t>
            </a:r>
            <a:r>
              <a:rPr lang="ko-KR" altLang="en-US" b="0" i="0">
                <a:solidFill>
                  <a:srgbClr val="555555"/>
                </a:solidFill>
                <a:effectLst/>
                <a:latin typeface="se-nanumgothic"/>
              </a:rPr>
              <a:t>음의 정수를 넣으면 원소를 거꾸로 탐색하게 됩니다</a:t>
            </a:r>
            <a:r>
              <a:rPr lang="en-US" altLang="ko-KR" b="0" i="0">
                <a:solidFill>
                  <a:srgbClr val="555555"/>
                </a:solidFill>
                <a:effectLst/>
                <a:latin typeface="se-nanumgothic"/>
              </a:rPr>
              <a:t>. (-1</a:t>
            </a:r>
            <a:r>
              <a:rPr lang="ko-KR" altLang="en-US" b="0" i="0">
                <a:solidFill>
                  <a:srgbClr val="555555"/>
                </a:solidFill>
                <a:effectLst/>
                <a:latin typeface="se-nanumgothic"/>
              </a:rPr>
              <a:t>부터 뒤에서부터</a:t>
            </a:r>
            <a:r>
              <a:rPr lang="en-US" altLang="ko-KR" b="0" i="0">
                <a:solidFill>
                  <a:srgbClr val="555555"/>
                </a:solidFill>
                <a:effectLst/>
                <a:latin typeface="se-nanumgothic"/>
              </a:rPr>
              <a:t>)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54607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3F8D33D3-7D6F-4408-9492-D05D7BED70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27955"/>
            <a:ext cx="3966556" cy="5668623"/>
          </a:xfrm>
        </p:spPr>
      </p:pic>
    </p:spTree>
    <p:extLst>
      <p:ext uri="{BB962C8B-B14F-4D97-AF65-F5344CB8AC3E}">
        <p14:creationId xmlns:p14="http://schemas.microsoft.com/office/powerpoint/2010/main" val="1762423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362F2E-0078-4D6D-B562-CC2D33733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IT</a:t>
            </a:r>
            <a:r>
              <a:rPr lang="ko-KR" altLang="en-US"/>
              <a:t> 기업 코딩 테스트 최신 추세 경향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2E9302-36BD-487D-891F-CA09CF965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대부분 대기업은 알고리즘 코딩 테스트를 시행</a:t>
            </a:r>
            <a:endParaRPr lang="en-US" altLang="ko-KR"/>
          </a:p>
          <a:p>
            <a:r>
              <a:rPr lang="en-US" altLang="ko-KR"/>
              <a:t>2~5</a:t>
            </a:r>
            <a:r>
              <a:rPr lang="ko-KR" altLang="en-US"/>
              <a:t>시간 가량의 시간을 주어 여러 개의 정해진 알고리즘 문제들을 풀도록 함</a:t>
            </a:r>
          </a:p>
        </p:txBody>
      </p:sp>
    </p:spTree>
    <p:extLst>
      <p:ext uri="{BB962C8B-B14F-4D97-AF65-F5344CB8AC3E}">
        <p14:creationId xmlns:p14="http://schemas.microsoft.com/office/powerpoint/2010/main" val="31207180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031658-FBA6-4ECB-8E6C-8613A624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0" i="0">
                <a:solidFill>
                  <a:srgbClr val="555555"/>
                </a:solidFill>
                <a:effectLst/>
                <a:latin typeface="se-nanumgothic"/>
              </a:rPr>
              <a:t>리스트의 인덱싱과 </a:t>
            </a:r>
            <a:r>
              <a:rPr lang="ko-KR" altLang="en-US" b="0" i="0" err="1">
                <a:solidFill>
                  <a:srgbClr val="555555"/>
                </a:solidFill>
                <a:effectLst/>
                <a:latin typeface="se-nanumgothic"/>
              </a:rPr>
              <a:t>슬라이싱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84E7FF-691E-4F65-9447-9A5F960E8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/>
            <a:r>
              <a:rPr lang="ko-KR" altLang="en-US" b="0" i="0">
                <a:solidFill>
                  <a:srgbClr val="555555"/>
                </a:solidFill>
                <a:effectLst/>
                <a:latin typeface="se-nanumgothic"/>
              </a:rPr>
              <a:t>리스트에서 연속적인 위치를 갖는 원소들을 가져와야 할 때는 </a:t>
            </a:r>
            <a:r>
              <a:rPr lang="ko-KR" altLang="en-US" b="0" i="0" err="1">
                <a:solidFill>
                  <a:srgbClr val="555555"/>
                </a:solidFill>
                <a:effectLst/>
                <a:latin typeface="se-nanumgothic"/>
              </a:rPr>
              <a:t>슬라이싱</a:t>
            </a:r>
            <a:r>
              <a:rPr lang="en-US" altLang="ko-KR" b="0" i="0">
                <a:solidFill>
                  <a:srgbClr val="555555"/>
                </a:solidFill>
                <a:effectLst/>
                <a:latin typeface="se-nanumgothic"/>
              </a:rPr>
              <a:t>(Slicing)</a:t>
            </a:r>
            <a:r>
              <a:rPr lang="ko-KR" altLang="en-US" b="0" i="0">
                <a:solidFill>
                  <a:srgbClr val="555555"/>
                </a:solidFill>
                <a:effectLst/>
                <a:latin typeface="se-nanumgothic"/>
              </a:rPr>
              <a:t>을 이용합니다</a:t>
            </a:r>
            <a:r>
              <a:rPr lang="en-US" altLang="ko-KR" b="0" i="0">
                <a:solidFill>
                  <a:srgbClr val="555555"/>
                </a:solidFill>
                <a:effectLst/>
                <a:latin typeface="se-nanumgothic"/>
              </a:rPr>
              <a:t>.</a:t>
            </a:r>
          </a:p>
          <a:p>
            <a:pPr algn="l" fontAlgn="base"/>
            <a:r>
              <a:rPr lang="en-US" altLang="ko-KR" b="0" i="0">
                <a:solidFill>
                  <a:srgbClr val="555555"/>
                </a:solidFill>
                <a:effectLst/>
                <a:latin typeface="se-nanumgothic"/>
              </a:rPr>
              <a:t>- </a:t>
            </a:r>
            <a:r>
              <a:rPr lang="ko-KR" altLang="en-US" b="0" i="0">
                <a:solidFill>
                  <a:srgbClr val="555555"/>
                </a:solidFill>
                <a:effectLst/>
                <a:latin typeface="se-nanumgothic"/>
              </a:rPr>
              <a:t>대괄호 안에 콜론</a:t>
            </a:r>
            <a:r>
              <a:rPr lang="en-US" altLang="ko-KR" b="0" i="0">
                <a:solidFill>
                  <a:srgbClr val="555555"/>
                </a:solidFill>
                <a:effectLst/>
                <a:latin typeface="se-nanumgothic"/>
              </a:rPr>
              <a:t>(:)</a:t>
            </a:r>
            <a:r>
              <a:rPr lang="ko-KR" altLang="en-US" b="0" i="0">
                <a:solidFill>
                  <a:srgbClr val="555555"/>
                </a:solidFill>
                <a:effectLst/>
                <a:latin typeface="se-nanumgothic"/>
              </a:rPr>
              <a:t>을 넣어서 시작 인덱스와 끝 인덱스를 설정할 수 있음</a:t>
            </a:r>
          </a:p>
          <a:p>
            <a:pPr algn="l" fontAlgn="base"/>
            <a:r>
              <a:rPr lang="en-US" altLang="ko-KR" b="0" i="0">
                <a:solidFill>
                  <a:srgbClr val="555555"/>
                </a:solidFill>
                <a:effectLst/>
                <a:latin typeface="se-nanumgothic"/>
              </a:rPr>
              <a:t>- </a:t>
            </a:r>
            <a:r>
              <a:rPr lang="ko-KR" altLang="en-US" b="0" i="0">
                <a:solidFill>
                  <a:srgbClr val="555555"/>
                </a:solidFill>
                <a:effectLst/>
                <a:latin typeface="se-nanumgothic"/>
              </a:rPr>
              <a:t>끝 인덱스는 실제 인덱스보다 </a:t>
            </a:r>
            <a:r>
              <a:rPr lang="en-US" altLang="ko-KR" b="0" i="0">
                <a:solidFill>
                  <a:srgbClr val="555555"/>
                </a:solidFill>
                <a:effectLst/>
                <a:latin typeface="se-nanumgothic"/>
              </a:rPr>
              <a:t>1</a:t>
            </a:r>
            <a:r>
              <a:rPr lang="ko-KR" altLang="en-US" b="0" i="0">
                <a:solidFill>
                  <a:srgbClr val="555555"/>
                </a:solidFill>
                <a:effectLst/>
                <a:latin typeface="se-nanumgothic"/>
              </a:rPr>
              <a:t>을 더 크게 설정함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54321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031658-FBA6-4ECB-8E6C-8613A624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504A50E9-C5FD-4B08-BC65-E31D2C511E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524" y="1837561"/>
            <a:ext cx="4664133" cy="4498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4471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031658-FBA6-4ECB-8E6C-8613A624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리스트 </a:t>
            </a:r>
            <a:r>
              <a:rPr lang="ko-KR" altLang="en-US" err="1"/>
              <a:t>컴프리헨션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84E7FF-691E-4F65-9447-9A5F960E8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algn="l" fontAlgn="base"/>
            <a:r>
              <a:rPr lang="ko-KR" altLang="en-US" b="0" i="0">
                <a:solidFill>
                  <a:srgbClr val="555555"/>
                </a:solidFill>
                <a:effectLst/>
                <a:latin typeface="se-nanumgothic"/>
              </a:rPr>
              <a:t>리스트를 초기화하는 방법 중 하나</a:t>
            </a:r>
          </a:p>
          <a:p>
            <a:pPr algn="l" fontAlgn="base"/>
            <a:r>
              <a:rPr lang="en-US" altLang="ko-KR" b="0" i="0">
                <a:solidFill>
                  <a:srgbClr val="555555"/>
                </a:solidFill>
                <a:effectLst/>
                <a:latin typeface="se-nanumgothic"/>
              </a:rPr>
              <a:t>- </a:t>
            </a:r>
            <a:r>
              <a:rPr lang="ko-KR" altLang="en-US" b="0" i="0">
                <a:solidFill>
                  <a:srgbClr val="555555"/>
                </a:solidFill>
                <a:effectLst/>
                <a:latin typeface="se-nanumgothic"/>
              </a:rPr>
              <a:t>대괄호 안에 조건문과 반복문을 적용하여 리스트를 초기화 할 수 있음</a:t>
            </a:r>
            <a:endParaRPr lang="en-US" altLang="ko-KR" b="0" i="0">
              <a:solidFill>
                <a:srgbClr val="555555"/>
              </a:solidFill>
              <a:effectLst/>
              <a:latin typeface="se-nanumgothic"/>
            </a:endParaRPr>
          </a:p>
          <a:p>
            <a:pPr algn="l" fontAlgn="base"/>
            <a:endParaRPr lang="en-US" altLang="ko-KR">
              <a:solidFill>
                <a:srgbClr val="555555"/>
              </a:solidFill>
              <a:latin typeface="se-nanumgothic"/>
            </a:endParaRPr>
          </a:p>
          <a:p>
            <a:pPr marL="514350" indent="-514350" algn="l" fontAlgn="base">
              <a:buAutoNum type="arabicPeriod"/>
            </a:pPr>
            <a:r>
              <a:rPr lang="en-US" altLang="ko-KR" b="0" i="0">
                <a:solidFill>
                  <a:srgbClr val="555555"/>
                </a:solidFill>
                <a:effectLst/>
                <a:latin typeface="se-nanumgothic"/>
              </a:rPr>
              <a:t>2</a:t>
            </a:r>
            <a:r>
              <a:rPr lang="ko-KR" altLang="en-US" b="0" i="0" err="1">
                <a:solidFill>
                  <a:srgbClr val="555555"/>
                </a:solidFill>
                <a:effectLst/>
                <a:latin typeface="se-nanumgothic"/>
              </a:rPr>
              <a:t>줄만에</a:t>
            </a:r>
            <a:r>
              <a:rPr lang="ko-KR" altLang="en-US" b="0" i="0">
                <a:solidFill>
                  <a:srgbClr val="555555"/>
                </a:solidFill>
                <a:effectLst/>
                <a:latin typeface="se-nanumgothic"/>
              </a:rPr>
              <a:t> </a:t>
            </a:r>
            <a:r>
              <a:rPr lang="en-US" altLang="ko-KR">
                <a:solidFill>
                  <a:srgbClr val="555555"/>
                </a:solidFill>
                <a:latin typeface="se-nanumgothic"/>
              </a:rPr>
              <a:t>0</a:t>
            </a:r>
            <a:r>
              <a:rPr lang="ko-KR" altLang="en-US">
                <a:solidFill>
                  <a:srgbClr val="555555"/>
                </a:solidFill>
                <a:latin typeface="se-nanumgothic"/>
              </a:rPr>
              <a:t>부터 </a:t>
            </a:r>
            <a:r>
              <a:rPr lang="en-US" altLang="ko-KR">
                <a:solidFill>
                  <a:srgbClr val="555555"/>
                </a:solidFill>
                <a:latin typeface="se-nanumgothic"/>
              </a:rPr>
              <a:t>9</a:t>
            </a:r>
            <a:r>
              <a:rPr lang="ko-KR" altLang="en-US">
                <a:solidFill>
                  <a:srgbClr val="555555"/>
                </a:solidFill>
                <a:latin typeface="se-nanumgothic"/>
              </a:rPr>
              <a:t>까지 요소를 가지는 리스트 출력</a:t>
            </a:r>
            <a:endParaRPr lang="en-US" altLang="ko-KR">
              <a:solidFill>
                <a:srgbClr val="555555"/>
              </a:solidFill>
              <a:latin typeface="se-nanumgothic"/>
            </a:endParaRPr>
          </a:p>
          <a:p>
            <a:pPr marL="514350" indent="-514350" algn="l" fontAlgn="base">
              <a:buAutoNum type="arabicPeriod"/>
            </a:pPr>
            <a:r>
              <a:rPr lang="en-US" altLang="ko-KR" b="0" i="0">
                <a:solidFill>
                  <a:srgbClr val="555555"/>
                </a:solidFill>
                <a:effectLst/>
                <a:latin typeface="se-nanumgothic"/>
              </a:rPr>
              <a:t>2</a:t>
            </a:r>
            <a:r>
              <a:rPr lang="ko-KR" altLang="en-US" b="0" i="0">
                <a:solidFill>
                  <a:srgbClr val="555555"/>
                </a:solidFill>
                <a:effectLst/>
                <a:latin typeface="se-nanumgothic"/>
              </a:rPr>
              <a:t>줄만에 </a:t>
            </a:r>
            <a:r>
              <a:rPr lang="en-US" altLang="ko-KR" b="0" i="0">
                <a:solidFill>
                  <a:srgbClr val="555555"/>
                </a:solidFill>
                <a:effectLst/>
                <a:latin typeface="se-nanumgothic"/>
              </a:rPr>
              <a:t>0</a:t>
            </a:r>
            <a:r>
              <a:rPr lang="ko-KR" altLang="en-US" b="0" i="0">
                <a:solidFill>
                  <a:srgbClr val="555555"/>
                </a:solidFill>
                <a:effectLst/>
                <a:latin typeface="se-nanumgothic"/>
              </a:rPr>
              <a:t>부터 </a:t>
            </a:r>
            <a:r>
              <a:rPr lang="en-US" altLang="ko-KR" b="0" i="0">
                <a:solidFill>
                  <a:srgbClr val="555555"/>
                </a:solidFill>
                <a:effectLst/>
                <a:latin typeface="se-nanumgothic"/>
              </a:rPr>
              <a:t>20</a:t>
            </a:r>
            <a:r>
              <a:rPr lang="ko-KR" altLang="en-US" b="0" i="0">
                <a:solidFill>
                  <a:srgbClr val="555555"/>
                </a:solidFill>
                <a:effectLst/>
                <a:latin typeface="se-nanumgothic"/>
              </a:rPr>
              <a:t>사이 홀수로만 구성된 요소를 가지는 리스트 출력</a:t>
            </a:r>
            <a:endParaRPr lang="en-US" altLang="ko-KR" b="0" i="0">
              <a:solidFill>
                <a:srgbClr val="555555"/>
              </a:solidFill>
              <a:effectLst/>
              <a:latin typeface="se-nanumgothic"/>
            </a:endParaRPr>
          </a:p>
          <a:p>
            <a:pPr marL="514350" indent="-514350" algn="l" fontAlgn="base">
              <a:buAutoNum type="arabicPeriod"/>
            </a:pPr>
            <a:r>
              <a:rPr lang="en-US" altLang="ko-KR" b="0" i="0">
                <a:solidFill>
                  <a:srgbClr val="555555"/>
                </a:solidFill>
                <a:effectLst/>
                <a:latin typeface="se-nanumgothic"/>
              </a:rPr>
              <a:t>2</a:t>
            </a:r>
            <a:r>
              <a:rPr lang="ko-KR" altLang="en-US" b="0" i="0">
                <a:solidFill>
                  <a:srgbClr val="555555"/>
                </a:solidFill>
                <a:effectLst/>
                <a:latin typeface="se-nanumgothic"/>
              </a:rPr>
              <a:t>줄만에 </a:t>
            </a:r>
            <a:r>
              <a:rPr lang="en-US" altLang="ko-KR" b="0" i="0">
                <a:solidFill>
                  <a:srgbClr val="555555"/>
                </a:solidFill>
                <a:effectLst/>
                <a:latin typeface="se-nanumgothic"/>
              </a:rPr>
              <a:t>1</a:t>
            </a:r>
            <a:r>
              <a:rPr lang="ko-KR" altLang="en-US" b="0" i="0">
                <a:solidFill>
                  <a:srgbClr val="555555"/>
                </a:solidFill>
                <a:effectLst/>
                <a:latin typeface="se-nanumgothic"/>
              </a:rPr>
              <a:t>부터 </a:t>
            </a:r>
            <a:r>
              <a:rPr lang="en-US" altLang="ko-KR" b="0" i="0">
                <a:solidFill>
                  <a:srgbClr val="555555"/>
                </a:solidFill>
                <a:effectLst/>
                <a:latin typeface="se-nanumgothic"/>
              </a:rPr>
              <a:t>100</a:t>
            </a:r>
            <a:r>
              <a:rPr lang="ko-KR" altLang="en-US" b="0" i="0">
                <a:solidFill>
                  <a:srgbClr val="555555"/>
                </a:solidFill>
                <a:effectLst/>
                <a:latin typeface="se-nanumgothic"/>
              </a:rPr>
              <a:t>사이 제곱수로 구성된 요소를 가지는 리스트 출력</a:t>
            </a:r>
          </a:p>
        </p:txBody>
      </p:sp>
    </p:spTree>
    <p:extLst>
      <p:ext uri="{BB962C8B-B14F-4D97-AF65-F5344CB8AC3E}">
        <p14:creationId xmlns:p14="http://schemas.microsoft.com/office/powerpoint/2010/main" val="18623104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031658-FBA6-4ECB-8E6C-8613A624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84E7FF-691E-4F65-9447-9A5F960E8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array</a:t>
            </a:r>
            <a:r>
              <a:rPr lang="ko-KR" altLang="en-US"/>
              <a:t> </a:t>
            </a:r>
            <a:r>
              <a:rPr lang="en-US" altLang="ko-KR"/>
              <a:t>=</a:t>
            </a:r>
            <a:r>
              <a:rPr lang="ko-KR" altLang="en-US"/>
              <a:t> </a:t>
            </a:r>
            <a:r>
              <a:rPr lang="en-US" altLang="ko-KR"/>
              <a:t>[i for i in range(10)]</a:t>
            </a:r>
          </a:p>
          <a:p>
            <a:r>
              <a:rPr lang="en-US" altLang="ko-KR"/>
              <a:t>print(array)</a:t>
            </a:r>
          </a:p>
          <a:p>
            <a:endParaRPr lang="en-US" altLang="ko-KR"/>
          </a:p>
          <a:p>
            <a:r>
              <a:rPr lang="en-US" altLang="ko-KR"/>
              <a:t>array = [i for i in range(10) if i % 2 == 1]</a:t>
            </a:r>
          </a:p>
          <a:p>
            <a:r>
              <a:rPr lang="en-US" altLang="ko-KR"/>
              <a:t>print(array)</a:t>
            </a:r>
          </a:p>
          <a:p>
            <a:endParaRPr lang="en-US" altLang="ko-KR"/>
          </a:p>
          <a:p>
            <a:r>
              <a:rPr lang="en-US" altLang="ko-KR"/>
              <a:t>array = [i*i for i in range(1,10)]</a:t>
            </a:r>
          </a:p>
          <a:p>
            <a:r>
              <a:rPr lang="en-US" altLang="ko-KR"/>
              <a:t>print(array)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98897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031658-FBA6-4ECB-8E6C-8613A624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리스트 컴프리헨션과 일반적인 코드 비교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84E7FF-691E-4F65-9447-9A5F960E8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91306"/>
          </a:xfrm>
        </p:spPr>
        <p:txBody>
          <a:bodyPr>
            <a:normAutofit lnSpcReduction="10000"/>
          </a:bodyPr>
          <a:lstStyle/>
          <a:p>
            <a:r>
              <a:rPr lang="en-US" altLang="ko-KR"/>
              <a:t># </a:t>
            </a:r>
            <a:r>
              <a:rPr lang="ko-KR" altLang="en-US"/>
              <a:t>코드 </a:t>
            </a:r>
            <a:r>
              <a:rPr lang="en-US" altLang="ko-KR"/>
              <a:t>1 : </a:t>
            </a:r>
            <a:r>
              <a:rPr lang="ko-KR" altLang="en-US"/>
              <a:t>리스트 컴프리헨션</a:t>
            </a:r>
            <a:endParaRPr lang="en-US" altLang="ko-KR"/>
          </a:p>
          <a:p>
            <a:r>
              <a:rPr lang="en-US" altLang="ko-KR"/>
              <a:t>array = [i for i in range(20) if i % 2 ==1]</a:t>
            </a:r>
          </a:p>
          <a:p>
            <a:r>
              <a:rPr lang="en-US" altLang="ko-KR"/>
              <a:t>print(array)</a:t>
            </a:r>
          </a:p>
          <a:p>
            <a:endParaRPr lang="en-US" altLang="ko-KR"/>
          </a:p>
          <a:p>
            <a:r>
              <a:rPr lang="en-US" altLang="ko-KR"/>
              <a:t># </a:t>
            </a:r>
            <a:r>
              <a:rPr lang="ko-KR" altLang="en-US"/>
              <a:t>코드 </a:t>
            </a:r>
            <a:r>
              <a:rPr lang="en-US" altLang="ko-KR"/>
              <a:t>2 : </a:t>
            </a:r>
            <a:r>
              <a:rPr lang="ko-KR" altLang="en-US"/>
              <a:t>일반 코드</a:t>
            </a:r>
            <a:endParaRPr lang="en-US" altLang="ko-KR"/>
          </a:p>
          <a:p>
            <a:r>
              <a:rPr lang="en-US" altLang="ko-KR"/>
              <a:t>array = []</a:t>
            </a:r>
          </a:p>
          <a:p>
            <a:pPr marL="0" indent="0">
              <a:buNone/>
            </a:pPr>
            <a:r>
              <a:rPr lang="en-US" altLang="ko-KR"/>
              <a:t>for i in range(20):</a:t>
            </a:r>
          </a:p>
          <a:p>
            <a:pPr marL="457200" lvl="1" indent="0">
              <a:buNone/>
            </a:pPr>
            <a:r>
              <a:rPr lang="en-US" altLang="ko-KR"/>
              <a:t>for i % 2 == 1:</a:t>
            </a:r>
          </a:p>
          <a:p>
            <a:pPr marL="457200" lvl="1" indent="0">
              <a:buNone/>
            </a:pPr>
            <a:r>
              <a:rPr lang="en-US" altLang="ko-KR"/>
              <a:t>	array.append(i)</a:t>
            </a:r>
          </a:p>
          <a:p>
            <a:pPr marL="0" indent="0">
              <a:buNone/>
            </a:pPr>
            <a:r>
              <a:rPr lang="en-US" altLang="ko-KR"/>
              <a:t>print(array)</a:t>
            </a:r>
          </a:p>
        </p:txBody>
      </p:sp>
    </p:spTree>
    <p:extLst>
      <p:ext uri="{BB962C8B-B14F-4D97-AF65-F5344CB8AC3E}">
        <p14:creationId xmlns:p14="http://schemas.microsoft.com/office/powerpoint/2010/main" val="17786832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031658-FBA6-4ECB-8E6C-8613A624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0" i="0">
                <a:solidFill>
                  <a:srgbClr val="555555"/>
                </a:solidFill>
                <a:effectLst/>
                <a:latin typeface="se-nanumgothic"/>
              </a:rPr>
              <a:t>리스트 컴프리헨션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84E7FF-691E-4F65-9447-9A5F960E8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ko-KR" altLang="en-US" sz="2400" b="0" i="0">
                <a:solidFill>
                  <a:srgbClr val="555555"/>
                </a:solidFill>
                <a:effectLst/>
                <a:latin typeface="se-nanumgothic"/>
              </a:rPr>
              <a:t>리스트 컴프리헨션은 </a:t>
            </a:r>
            <a:r>
              <a:rPr lang="en-US" altLang="ko-KR" sz="2400" b="0" i="0">
                <a:solidFill>
                  <a:srgbClr val="555555"/>
                </a:solidFill>
                <a:effectLst/>
                <a:latin typeface="se-nanumgothic"/>
              </a:rPr>
              <a:t>2</a:t>
            </a:r>
            <a:r>
              <a:rPr lang="ko-KR" altLang="en-US" sz="2400" b="0" i="0">
                <a:solidFill>
                  <a:srgbClr val="555555"/>
                </a:solidFill>
                <a:effectLst/>
                <a:latin typeface="se-nanumgothic"/>
              </a:rPr>
              <a:t>차원 리스트를 초기화할 때 효과적으로 사용될 수 있음</a:t>
            </a:r>
          </a:p>
          <a:p>
            <a:pPr algn="l" fontAlgn="base"/>
            <a:r>
              <a:rPr lang="ko-KR" altLang="en-US" sz="2400" b="0" i="0">
                <a:solidFill>
                  <a:srgbClr val="555555"/>
                </a:solidFill>
                <a:effectLst/>
                <a:latin typeface="se-nanumgothic"/>
              </a:rPr>
              <a:t>특히 </a:t>
            </a:r>
            <a:r>
              <a:rPr lang="en-US" altLang="ko-KR" sz="2400" b="0" i="0">
                <a:solidFill>
                  <a:srgbClr val="555555"/>
                </a:solidFill>
                <a:effectLst/>
                <a:latin typeface="se-nanumgothic"/>
              </a:rPr>
              <a:t>N X M </a:t>
            </a:r>
            <a:r>
              <a:rPr lang="ko-KR" altLang="en-US" sz="2400" b="0" i="0">
                <a:solidFill>
                  <a:srgbClr val="555555"/>
                </a:solidFill>
                <a:effectLst/>
                <a:latin typeface="se-nanumgothic"/>
              </a:rPr>
              <a:t>크기의 </a:t>
            </a:r>
            <a:r>
              <a:rPr lang="en-US" altLang="ko-KR" sz="2400" b="0" i="0">
                <a:solidFill>
                  <a:srgbClr val="555555"/>
                </a:solidFill>
                <a:effectLst/>
                <a:latin typeface="se-nanumgothic"/>
              </a:rPr>
              <a:t>2</a:t>
            </a:r>
            <a:r>
              <a:rPr lang="ko-KR" altLang="en-US" sz="2400" b="0" i="0">
                <a:solidFill>
                  <a:srgbClr val="555555"/>
                </a:solidFill>
                <a:effectLst/>
                <a:latin typeface="se-nanumgothic"/>
              </a:rPr>
              <a:t>차원 리스트를 한번에 초기화 해야 할 때 매우 유용함</a:t>
            </a:r>
          </a:p>
          <a:p>
            <a:pPr algn="l" fontAlgn="base"/>
            <a:r>
              <a:rPr lang="en-US" altLang="ko-KR" sz="2400" b="0" i="0">
                <a:solidFill>
                  <a:srgbClr val="555555"/>
                </a:solidFill>
                <a:effectLst/>
                <a:latin typeface="se-nanumgothic"/>
              </a:rPr>
              <a:t>​</a:t>
            </a:r>
          </a:p>
          <a:p>
            <a:pPr algn="l" fontAlgn="base"/>
            <a:r>
              <a:rPr lang="ko-KR" altLang="en-US" sz="2400" b="0" i="0">
                <a:solidFill>
                  <a:srgbClr val="555555"/>
                </a:solidFill>
                <a:effectLst/>
                <a:latin typeface="se-nanumgothic"/>
              </a:rPr>
              <a:t>만약 </a:t>
            </a:r>
            <a:r>
              <a:rPr lang="en-US" altLang="ko-KR" sz="2400" b="0" i="0">
                <a:solidFill>
                  <a:srgbClr val="555555"/>
                </a:solidFill>
                <a:effectLst/>
                <a:latin typeface="se-nanumgothic"/>
              </a:rPr>
              <a:t>2</a:t>
            </a:r>
            <a:r>
              <a:rPr lang="ko-KR" altLang="en-US" sz="2400" b="0" i="0">
                <a:solidFill>
                  <a:srgbClr val="555555"/>
                </a:solidFill>
                <a:effectLst/>
                <a:latin typeface="se-nanumgothic"/>
              </a:rPr>
              <a:t>차원 리스트를 초기화할 때 다음과 같이 작성하면 예기치 않은 결과가 나올 수 있음</a:t>
            </a:r>
          </a:p>
          <a:p>
            <a:pPr algn="l" fontAlgn="base"/>
            <a:endParaRPr lang="en-US" altLang="ko-KR" sz="2400" b="0" i="0">
              <a:solidFill>
                <a:srgbClr val="555555"/>
              </a:solidFill>
              <a:effectLst/>
              <a:latin typeface="se-nanumgothic"/>
            </a:endParaRPr>
          </a:p>
          <a:p>
            <a:pPr algn="l" fontAlgn="base"/>
            <a:r>
              <a:rPr lang="en-US" altLang="ko-KR" sz="2400" b="0" i="0">
                <a:solidFill>
                  <a:srgbClr val="555555"/>
                </a:solidFill>
                <a:effectLst/>
                <a:latin typeface="se-nanumgothic"/>
              </a:rPr>
              <a:t>- </a:t>
            </a:r>
            <a:r>
              <a:rPr lang="ko-KR" altLang="en-US" sz="2400" b="0" i="0">
                <a:solidFill>
                  <a:srgbClr val="555555"/>
                </a:solidFill>
                <a:effectLst/>
                <a:latin typeface="se-nanumgothic"/>
              </a:rPr>
              <a:t>위 코드는 전체 리스트 안에 포함된 각 리스트가 모두 같은 객체로 인식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99475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031658-FBA6-4ECB-8E6C-8613A624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84E7FF-691E-4F65-9447-9A5F960E8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/>
              <a:t>0</a:t>
            </a:r>
            <a:r>
              <a:rPr lang="ko-KR" altLang="en-US"/>
              <a:t>으로만 이루어진 </a:t>
            </a:r>
            <a:r>
              <a:rPr lang="en-US" altLang="ko-KR"/>
              <a:t>4 x 3 </a:t>
            </a:r>
            <a:r>
              <a:rPr lang="ko-KR" altLang="en-US"/>
              <a:t>행렬 만들기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[[0,0,0],[0,0,0],[0,0,0],[0,0,0]]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ko-KR" altLang="en-US"/>
              <a:t>이중 </a:t>
            </a:r>
            <a:r>
              <a:rPr lang="en-US" altLang="ko-KR"/>
              <a:t>(1,1)</a:t>
            </a:r>
            <a:r>
              <a:rPr lang="ko-KR" altLang="en-US"/>
              <a:t>위치를 </a:t>
            </a:r>
            <a:r>
              <a:rPr lang="en-US" altLang="ko-KR"/>
              <a:t>5</a:t>
            </a:r>
            <a:r>
              <a:rPr lang="ko-KR" altLang="en-US"/>
              <a:t>로 바꾸기</a:t>
            </a:r>
          </a:p>
        </p:txBody>
      </p:sp>
    </p:spTree>
    <p:extLst>
      <p:ext uri="{BB962C8B-B14F-4D97-AF65-F5344CB8AC3E}">
        <p14:creationId xmlns:p14="http://schemas.microsoft.com/office/powerpoint/2010/main" val="28544554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031658-FBA6-4ECB-8E6C-8613A624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# </a:t>
            </a:r>
            <a:r>
              <a:rPr lang="ko-KR" altLang="en-US"/>
              <a:t>좋은 예시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84E7FF-691E-4F65-9447-9A5F960E8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/>
              <a:t>n = 4</a:t>
            </a:r>
          </a:p>
          <a:p>
            <a:pPr marL="0" indent="0">
              <a:buNone/>
            </a:pPr>
            <a:r>
              <a:rPr lang="en-US" altLang="ko-KR"/>
              <a:t>m = 3</a:t>
            </a:r>
          </a:p>
          <a:p>
            <a:pPr marL="0" indent="0">
              <a:buNone/>
            </a:pPr>
            <a:r>
              <a:rPr lang="en-US" altLang="ko-KR"/>
              <a:t>array =[[0]*m for _ in range(n)]</a:t>
            </a:r>
          </a:p>
          <a:p>
            <a:pPr marL="0" indent="0">
              <a:buNone/>
            </a:pPr>
            <a:r>
              <a:rPr lang="en-US" altLang="ko-KR"/>
              <a:t>print(array)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array[1][1] = 5</a:t>
            </a:r>
          </a:p>
          <a:p>
            <a:pPr marL="0" indent="0">
              <a:buNone/>
            </a:pPr>
            <a:r>
              <a:rPr lang="en-US" altLang="ko-KR"/>
              <a:t>print(array)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9258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031658-FBA6-4ECB-8E6C-8613A624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# </a:t>
            </a:r>
            <a:r>
              <a:rPr lang="ko-KR" altLang="en-US"/>
              <a:t>나쁜 예시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84E7FF-691E-4F65-9447-9A5F960E8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/>
              <a:t>n = 4</a:t>
            </a:r>
          </a:p>
          <a:p>
            <a:pPr marL="0" indent="0">
              <a:buNone/>
            </a:pPr>
            <a:r>
              <a:rPr lang="en-US" altLang="ko-KR"/>
              <a:t>m = 3</a:t>
            </a:r>
          </a:p>
          <a:p>
            <a:pPr marL="0" indent="0">
              <a:buNone/>
            </a:pPr>
            <a:r>
              <a:rPr lang="en-US" altLang="ko-KR"/>
              <a:t>array = [[0] * m] *n</a:t>
            </a:r>
          </a:p>
          <a:p>
            <a:pPr marL="0" indent="0">
              <a:buNone/>
            </a:pPr>
            <a:r>
              <a:rPr lang="en-US" altLang="ko-KR"/>
              <a:t>print(array)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array[1][1] = 5</a:t>
            </a:r>
          </a:p>
          <a:p>
            <a:pPr marL="0" indent="0">
              <a:buNone/>
            </a:pPr>
            <a:r>
              <a:rPr lang="en-US" altLang="ko-KR"/>
              <a:t>print(array)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4734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031658-FBA6-4ECB-8E6C-8613A624D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55226"/>
            <a:ext cx="10515600" cy="1325563"/>
          </a:xfrm>
        </p:spPr>
        <p:txBody>
          <a:bodyPr/>
          <a:lstStyle/>
          <a:p>
            <a:r>
              <a:rPr lang="ko-KR" altLang="en-US"/>
              <a:t>리스트 관련 기타 메서드</a:t>
            </a:r>
          </a:p>
        </p:txBody>
      </p:sp>
      <p:pic>
        <p:nvPicPr>
          <p:cNvPr id="5" name="내용 개체 틀 4" descr="테이블이(가) 표시된 사진&#10;&#10;자동 생성된 설명">
            <a:extLst>
              <a:ext uri="{FF2B5EF4-FFF2-40B4-BE49-F238E27FC236}">
                <a16:creationId xmlns:a16="http://schemas.microsoft.com/office/drawing/2014/main" id="{658C8ED1-5FEB-4BA0-9B0F-15775D4E64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80" y="1144385"/>
            <a:ext cx="7803572" cy="5492134"/>
          </a:xfrm>
        </p:spPr>
      </p:pic>
    </p:spTree>
    <p:extLst>
      <p:ext uri="{BB962C8B-B14F-4D97-AF65-F5344CB8AC3E}">
        <p14:creationId xmlns:p14="http://schemas.microsoft.com/office/powerpoint/2010/main" val="2014954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6F0CD5-9DF5-4504-BD32-40BBA54AB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가장 출제 빈도가 높은 알고리즘 유형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3ACA3B-7EF4-453E-BD02-77DD0CC1F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err="1"/>
              <a:t>그리디</a:t>
            </a:r>
            <a:endParaRPr lang="en-US" altLang="ko-KR"/>
          </a:p>
          <a:p>
            <a:r>
              <a:rPr lang="ko-KR" altLang="en-US"/>
              <a:t>구현</a:t>
            </a:r>
            <a:endParaRPr lang="en-US" altLang="ko-KR"/>
          </a:p>
          <a:p>
            <a:r>
              <a:rPr lang="en-US" altLang="ko-KR"/>
              <a:t>DFS/</a:t>
            </a:r>
            <a:r>
              <a:rPr lang="en-US" altLang="ko-KR" err="1"/>
              <a:t>BFS</a:t>
            </a:r>
            <a:r>
              <a:rPr lang="ko-KR" altLang="en-US"/>
              <a:t>를 활용한 탐색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 sz="2000" b="0" i="0">
                <a:solidFill>
                  <a:srgbClr val="555555"/>
                </a:solidFill>
                <a:effectLst/>
                <a:latin typeface="se-nanumgothic"/>
              </a:rPr>
              <a:t>(</a:t>
            </a:r>
            <a:r>
              <a:rPr lang="ko-KR" altLang="en-US" sz="2000" b="0" i="0">
                <a:solidFill>
                  <a:srgbClr val="555555"/>
                </a:solidFill>
                <a:effectLst/>
                <a:latin typeface="se-nanumgothic"/>
              </a:rPr>
              <a:t>구현</a:t>
            </a:r>
            <a:r>
              <a:rPr lang="en-US" altLang="ko-KR" sz="2000" b="0" i="0">
                <a:solidFill>
                  <a:srgbClr val="555555"/>
                </a:solidFill>
                <a:effectLst/>
                <a:latin typeface="se-nanumgothic"/>
              </a:rPr>
              <a:t>, </a:t>
            </a:r>
            <a:r>
              <a:rPr lang="en-US" altLang="ko-KR" sz="2000" b="0" i="0" err="1">
                <a:solidFill>
                  <a:srgbClr val="555555"/>
                </a:solidFill>
                <a:effectLst/>
                <a:latin typeface="se-nanumgothic"/>
              </a:rPr>
              <a:t>BFS</a:t>
            </a:r>
            <a:r>
              <a:rPr lang="en-US" altLang="ko-KR" sz="2000" b="0" i="0">
                <a:solidFill>
                  <a:srgbClr val="555555"/>
                </a:solidFill>
                <a:effectLst/>
                <a:latin typeface="se-nanumgothic"/>
              </a:rPr>
              <a:t>/DFS, </a:t>
            </a:r>
            <a:r>
              <a:rPr lang="ko-KR" altLang="en-US" sz="2000" b="0" i="0" err="1">
                <a:solidFill>
                  <a:srgbClr val="555555"/>
                </a:solidFill>
                <a:effectLst/>
                <a:latin typeface="se-nanumgothic"/>
              </a:rPr>
              <a:t>그리디</a:t>
            </a:r>
            <a:r>
              <a:rPr lang="en-US" altLang="ko-KR" sz="2000" b="0" i="0">
                <a:solidFill>
                  <a:srgbClr val="555555"/>
                </a:solidFill>
                <a:effectLst/>
                <a:latin typeface="se-nanumgothic"/>
              </a:rPr>
              <a:t>, </a:t>
            </a:r>
            <a:r>
              <a:rPr lang="ko-KR" altLang="en-US" sz="2000" b="0" i="0">
                <a:solidFill>
                  <a:srgbClr val="555555"/>
                </a:solidFill>
                <a:effectLst/>
                <a:latin typeface="se-nanumgothic"/>
              </a:rPr>
              <a:t>정렬</a:t>
            </a:r>
            <a:r>
              <a:rPr lang="en-US" altLang="ko-KR" sz="2000" b="0" i="0">
                <a:solidFill>
                  <a:srgbClr val="555555"/>
                </a:solidFill>
                <a:effectLst/>
                <a:latin typeface="se-nanumgothic"/>
              </a:rPr>
              <a:t>, </a:t>
            </a:r>
            <a:r>
              <a:rPr lang="ko-KR" altLang="en-US" sz="2000" b="0" i="0">
                <a:solidFill>
                  <a:srgbClr val="555555"/>
                </a:solidFill>
                <a:effectLst/>
                <a:latin typeface="se-nanumgothic"/>
              </a:rPr>
              <a:t>다이나믹 프로그래밍</a:t>
            </a:r>
            <a:r>
              <a:rPr lang="en-US" altLang="ko-KR" sz="2000" b="0" i="0">
                <a:solidFill>
                  <a:srgbClr val="555555"/>
                </a:solidFill>
                <a:effectLst/>
                <a:latin typeface="se-nanumgothic"/>
              </a:rPr>
              <a:t>, </a:t>
            </a:r>
            <a:r>
              <a:rPr lang="ko-KR" altLang="en-US" sz="2000" b="0" i="0">
                <a:solidFill>
                  <a:srgbClr val="555555"/>
                </a:solidFill>
                <a:effectLst/>
                <a:latin typeface="se-nanumgothic"/>
              </a:rPr>
              <a:t>최단 경로</a:t>
            </a:r>
            <a:r>
              <a:rPr lang="en-US" altLang="ko-KR" sz="2000" b="0" i="0">
                <a:solidFill>
                  <a:srgbClr val="555555"/>
                </a:solidFill>
                <a:effectLst/>
                <a:latin typeface="se-nanumgothic"/>
              </a:rPr>
              <a:t>, </a:t>
            </a:r>
            <a:r>
              <a:rPr lang="ko-KR" altLang="en-US" sz="2000" b="0" i="0">
                <a:solidFill>
                  <a:srgbClr val="555555"/>
                </a:solidFill>
                <a:effectLst/>
                <a:latin typeface="se-nanumgothic"/>
              </a:rPr>
              <a:t>이진 탐색</a:t>
            </a:r>
            <a:r>
              <a:rPr lang="en-US" altLang="ko-KR" sz="2000" b="0" i="0">
                <a:solidFill>
                  <a:srgbClr val="555555"/>
                </a:solidFill>
                <a:effectLst/>
                <a:latin typeface="se-nanumgothic"/>
              </a:rPr>
              <a:t>, </a:t>
            </a:r>
            <a:r>
              <a:rPr lang="ko-KR" altLang="en-US" sz="2000" b="0" i="0">
                <a:solidFill>
                  <a:srgbClr val="555555"/>
                </a:solidFill>
                <a:effectLst/>
                <a:latin typeface="se-nanumgothic"/>
              </a:rPr>
              <a:t>그래프 이론</a:t>
            </a:r>
            <a:r>
              <a:rPr lang="en-US" altLang="ko-KR" sz="2000" b="0" i="0">
                <a:solidFill>
                  <a:srgbClr val="555555"/>
                </a:solidFill>
                <a:effectLst/>
                <a:latin typeface="se-nanumgothic"/>
              </a:rPr>
              <a:t>)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10703028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84E7FF-691E-4F65-9447-9A5F960E8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4443"/>
            <a:ext cx="10515600" cy="64091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/>
              <a:t>a</a:t>
            </a:r>
            <a:r>
              <a:rPr lang="ko-KR" altLang="en-US" sz="2000"/>
              <a:t> </a:t>
            </a:r>
            <a:r>
              <a:rPr lang="en-US" altLang="ko-KR" sz="2000"/>
              <a:t>=</a:t>
            </a:r>
            <a:r>
              <a:rPr lang="ko-KR" altLang="en-US" sz="2000"/>
              <a:t> </a:t>
            </a:r>
            <a:r>
              <a:rPr lang="en-US" altLang="ko-KR" sz="2000"/>
              <a:t>[1,4,3]</a:t>
            </a:r>
          </a:p>
          <a:p>
            <a:pPr marL="0" indent="0">
              <a:buNone/>
            </a:pPr>
            <a:r>
              <a:rPr lang="ko-KR" altLang="en-US" sz="2000"/>
              <a:t>기본 리스트 출력</a:t>
            </a:r>
            <a:endParaRPr lang="en-US" altLang="ko-KR" sz="2000"/>
          </a:p>
          <a:p>
            <a:pPr marL="0" indent="0">
              <a:buNone/>
            </a:pPr>
            <a:endParaRPr lang="en-US" altLang="ko-KR" sz="2000"/>
          </a:p>
          <a:p>
            <a:pPr marL="0" indent="0">
              <a:buNone/>
            </a:pPr>
            <a:r>
              <a:rPr lang="en-US" altLang="ko-KR" sz="2000"/>
              <a:t>2 </a:t>
            </a:r>
            <a:r>
              <a:rPr lang="ko-KR" altLang="en-US" sz="2000"/>
              <a:t>삽입</a:t>
            </a:r>
            <a:endParaRPr lang="en-US" altLang="ko-KR" sz="2000"/>
          </a:p>
          <a:p>
            <a:pPr marL="0" indent="0">
              <a:buNone/>
            </a:pPr>
            <a:endParaRPr lang="en-US" altLang="ko-KR" sz="2000"/>
          </a:p>
          <a:p>
            <a:pPr marL="0" indent="0">
              <a:buNone/>
            </a:pPr>
            <a:r>
              <a:rPr lang="ko-KR" altLang="en-US" sz="2000"/>
              <a:t>오름차순 정렬</a:t>
            </a:r>
            <a:endParaRPr lang="en-US" altLang="ko-KR" sz="2000"/>
          </a:p>
          <a:p>
            <a:pPr marL="0" indent="0">
              <a:buNone/>
            </a:pPr>
            <a:endParaRPr lang="en-US" altLang="ko-KR" sz="2000"/>
          </a:p>
          <a:p>
            <a:pPr marL="0" indent="0">
              <a:buNone/>
            </a:pPr>
            <a:r>
              <a:rPr lang="ko-KR" altLang="en-US" sz="2000"/>
              <a:t>내림차순 정렬</a:t>
            </a:r>
            <a:endParaRPr lang="en-US" altLang="ko-KR" sz="2000"/>
          </a:p>
          <a:p>
            <a:pPr marL="0" indent="0">
              <a:buNone/>
            </a:pPr>
            <a:endParaRPr lang="en-US" altLang="ko-KR" sz="2000"/>
          </a:p>
          <a:p>
            <a:pPr marL="0" indent="0">
              <a:buNone/>
            </a:pPr>
            <a:r>
              <a:rPr lang="ko-KR" altLang="en-US" sz="2000"/>
              <a:t>인덱스 </a:t>
            </a:r>
            <a:r>
              <a:rPr lang="en-US" altLang="ko-KR" sz="2000"/>
              <a:t>3</a:t>
            </a:r>
            <a:r>
              <a:rPr lang="ko-KR" altLang="en-US" sz="2000"/>
              <a:t>에 </a:t>
            </a:r>
            <a:r>
              <a:rPr lang="en-US" altLang="ko-KR" sz="2000"/>
              <a:t>3</a:t>
            </a:r>
            <a:r>
              <a:rPr lang="ko-KR" altLang="en-US" sz="2000"/>
              <a:t>추가</a:t>
            </a:r>
            <a:endParaRPr lang="en-US" altLang="ko-KR" sz="2000"/>
          </a:p>
          <a:p>
            <a:pPr marL="0" indent="0">
              <a:buNone/>
            </a:pPr>
            <a:endParaRPr lang="en-US" altLang="ko-KR" sz="2000"/>
          </a:p>
          <a:p>
            <a:pPr marL="0" indent="0">
              <a:buNone/>
            </a:pPr>
            <a:r>
              <a:rPr lang="ko-KR" altLang="en-US" sz="2000"/>
              <a:t>원소 뒤집기</a:t>
            </a:r>
            <a:endParaRPr lang="en-US" altLang="ko-KR" sz="2000"/>
          </a:p>
          <a:p>
            <a:pPr marL="0" indent="0">
              <a:buNone/>
            </a:pPr>
            <a:endParaRPr lang="en-US" altLang="ko-KR" sz="2000"/>
          </a:p>
          <a:p>
            <a:pPr marL="0" indent="0">
              <a:buNone/>
            </a:pPr>
            <a:r>
              <a:rPr lang="ko-KR" altLang="en-US" sz="2000"/>
              <a:t>값이 </a:t>
            </a:r>
            <a:r>
              <a:rPr lang="en-US" altLang="ko-KR" sz="2000"/>
              <a:t>3</a:t>
            </a:r>
            <a:r>
              <a:rPr lang="ko-KR" altLang="en-US" sz="2000"/>
              <a:t>인 데이터 개수 구하기</a:t>
            </a:r>
            <a:endParaRPr lang="en-US" altLang="ko-KR" sz="2000"/>
          </a:p>
          <a:p>
            <a:pPr marL="0" indent="0">
              <a:buNone/>
            </a:pPr>
            <a:endParaRPr lang="en-US" altLang="ko-KR" sz="2000"/>
          </a:p>
          <a:p>
            <a:pPr marL="0" indent="0">
              <a:buNone/>
            </a:pPr>
            <a:r>
              <a:rPr lang="ko-KR" altLang="en-US" sz="2000"/>
              <a:t>값이 </a:t>
            </a:r>
            <a:r>
              <a:rPr lang="en-US" altLang="ko-KR" sz="2000"/>
              <a:t>1</a:t>
            </a:r>
            <a:r>
              <a:rPr lang="ko-KR" altLang="en-US" sz="2000"/>
              <a:t>인 데이터 삭제하기</a:t>
            </a:r>
          </a:p>
        </p:txBody>
      </p:sp>
    </p:spTree>
    <p:extLst>
      <p:ext uri="{BB962C8B-B14F-4D97-AF65-F5344CB8AC3E}">
        <p14:creationId xmlns:p14="http://schemas.microsoft.com/office/powerpoint/2010/main" val="849096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031658-FBA6-4ECB-8E6C-8613A624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/>
              <a:t>리스트 컴프리헨션으로 특정값을 가지는 원소를 모두 제거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84E7FF-691E-4F65-9447-9A5F960E8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/>
              <a:t>a = [1,2,3,4,5,5,5]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remove_set = {3,5}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5203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031658-FBA6-4ECB-8E6C-8613A624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/>
              <a:t>리스트 컴프리헨션으로 특정값을 가지는 원소를 모두 제거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84E7FF-691E-4F65-9447-9A5F960E8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/>
              <a:t>a = [1,2,3,4,5,5,5]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remove_set = {3,5}</a:t>
            </a:r>
            <a:endParaRPr lang="ko-KR" altLang="en-US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result = [i for i in a if i not in remove_set]</a:t>
            </a:r>
          </a:p>
          <a:p>
            <a:pPr marL="0" indent="0">
              <a:buNone/>
            </a:pPr>
            <a:r>
              <a:rPr lang="en-US" altLang="ko-KR"/>
              <a:t>print(result)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11490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031658-FBA6-4ECB-8E6C-8613A624D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316" y="198871"/>
            <a:ext cx="10515600" cy="665653"/>
          </a:xfrm>
        </p:spPr>
        <p:txBody>
          <a:bodyPr>
            <a:normAutofit fontScale="90000"/>
          </a:bodyPr>
          <a:lstStyle/>
          <a:p>
            <a:r>
              <a:rPr lang="ko-KR" altLang="en-US"/>
              <a:t>복습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84E7FF-691E-4F65-9447-9A5F960E8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64524"/>
            <a:ext cx="10515600" cy="562835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sz="2400"/>
              <a:t># 1. </a:t>
            </a:r>
            <a:r>
              <a:rPr lang="ko-KR" altLang="en-US" sz="2400"/>
              <a:t>리스트 컴프리헨션으로 </a:t>
            </a:r>
            <a:r>
              <a:rPr lang="en-US" altLang="ko-KR" sz="2400"/>
              <a:t>0</a:t>
            </a:r>
            <a:r>
              <a:rPr lang="ko-KR" altLang="en-US" sz="2400"/>
              <a:t>부터 </a:t>
            </a:r>
            <a:r>
              <a:rPr lang="en-US" altLang="ko-KR" sz="2400"/>
              <a:t>9</a:t>
            </a:r>
            <a:r>
              <a:rPr lang="ko-KR" altLang="en-US" sz="2400"/>
              <a:t>까지 값을 가지는 리스트 만들기</a:t>
            </a:r>
            <a:endParaRPr lang="en-US" altLang="ko-KR" sz="2400"/>
          </a:p>
          <a:p>
            <a:pPr marL="0" indent="0">
              <a:buNone/>
            </a:pPr>
            <a:endParaRPr lang="en-US" altLang="ko-KR" sz="2400"/>
          </a:p>
          <a:p>
            <a:pPr marL="0" indent="0">
              <a:buNone/>
            </a:pPr>
            <a:r>
              <a:rPr lang="en-US" altLang="ko-KR" sz="2400"/>
              <a:t># 2. </a:t>
            </a:r>
            <a:r>
              <a:rPr lang="ko-KR" altLang="en-US" sz="2400"/>
              <a:t>리스트 컴프리헨션으로 홀수값만 갖는 </a:t>
            </a:r>
            <a:r>
              <a:rPr lang="en-US" altLang="ko-KR" sz="2400"/>
              <a:t>0</a:t>
            </a:r>
            <a:r>
              <a:rPr lang="ko-KR" altLang="en-US" sz="2400"/>
              <a:t>부터 </a:t>
            </a:r>
            <a:r>
              <a:rPr lang="en-US" altLang="ko-KR" sz="2400"/>
              <a:t>20</a:t>
            </a:r>
            <a:r>
              <a:rPr lang="ko-KR" altLang="en-US" sz="2400"/>
              <a:t>사이 리스트 만들기</a:t>
            </a:r>
            <a:endParaRPr lang="en-US" altLang="ko-KR" sz="2400"/>
          </a:p>
          <a:p>
            <a:pPr marL="0" indent="0">
              <a:buNone/>
            </a:pPr>
            <a:endParaRPr lang="en-US" altLang="ko-KR" sz="2400"/>
          </a:p>
          <a:p>
            <a:pPr marL="0" indent="0">
              <a:buNone/>
            </a:pPr>
            <a:r>
              <a:rPr lang="en-US" altLang="ko-KR" sz="2400"/>
              <a:t># 3. </a:t>
            </a:r>
            <a:r>
              <a:rPr lang="ko-KR" altLang="en-US" sz="2400"/>
              <a:t>리스트 컴프리헨션으로 제곱값만 갖는 </a:t>
            </a:r>
            <a:r>
              <a:rPr lang="en-US" altLang="ko-KR" sz="2400"/>
              <a:t>1</a:t>
            </a:r>
            <a:r>
              <a:rPr lang="ko-KR" altLang="en-US" sz="2400"/>
              <a:t>부터 </a:t>
            </a:r>
            <a:r>
              <a:rPr lang="en-US" altLang="ko-KR" sz="2400"/>
              <a:t>100 </a:t>
            </a:r>
            <a:r>
              <a:rPr lang="ko-KR" altLang="en-US" sz="2400"/>
              <a:t>사이 리스트</a:t>
            </a:r>
            <a:endParaRPr lang="en-US" altLang="ko-KR" sz="2400"/>
          </a:p>
          <a:p>
            <a:pPr marL="0" indent="0">
              <a:buNone/>
            </a:pPr>
            <a:endParaRPr lang="en-US" altLang="ko-KR" sz="2400"/>
          </a:p>
          <a:p>
            <a:pPr marL="0" indent="0">
              <a:buNone/>
            </a:pPr>
            <a:r>
              <a:rPr lang="en-US" altLang="ko-KR" sz="2400"/>
              <a:t># 4. </a:t>
            </a:r>
            <a:r>
              <a:rPr lang="ko-KR" altLang="en-US" sz="2400"/>
              <a:t>리스트 컴프리헨션으로 </a:t>
            </a:r>
            <a:r>
              <a:rPr lang="en-US" altLang="ko-KR" sz="2400"/>
              <a:t>4 x 3 </a:t>
            </a:r>
            <a:r>
              <a:rPr lang="ko-KR" altLang="en-US" sz="2400"/>
              <a:t>행렬 만들기</a:t>
            </a:r>
            <a:endParaRPr lang="en-US" altLang="ko-KR" sz="2400"/>
          </a:p>
          <a:p>
            <a:pPr marL="0" indent="0">
              <a:buNone/>
            </a:pPr>
            <a:r>
              <a:rPr lang="ko-KR" altLang="en-US" sz="2400"/>
              <a:t> </a:t>
            </a:r>
            <a:endParaRPr lang="en-US" altLang="ko-KR" sz="2400"/>
          </a:p>
          <a:p>
            <a:pPr marL="0" indent="0">
              <a:buNone/>
            </a:pPr>
            <a:r>
              <a:rPr lang="en-US" altLang="ko-KR" sz="2400"/>
              <a:t># 5. </a:t>
            </a:r>
            <a:r>
              <a:rPr lang="ko-KR" altLang="en-US" sz="2400"/>
              <a:t>리스트 컴프리헨션으로 리스트안에 특정값 하나 제거</a:t>
            </a:r>
            <a:endParaRPr lang="en-US" altLang="ko-KR" sz="2400"/>
          </a:p>
          <a:p>
            <a:pPr marL="0" indent="0">
              <a:buNone/>
            </a:pPr>
            <a:r>
              <a:rPr lang="en-US" altLang="ko-KR" sz="2400"/>
              <a:t>a = [1,2,3,3,3,5,5,5,6]</a:t>
            </a:r>
          </a:p>
          <a:p>
            <a:pPr marL="0" indent="0">
              <a:buNone/>
            </a:pPr>
            <a:r>
              <a:rPr lang="en-US" altLang="ko-KR" sz="2400"/>
              <a:t># 6. </a:t>
            </a:r>
            <a:r>
              <a:rPr lang="ko-KR" altLang="en-US" sz="2400"/>
              <a:t>리스트 컴프헨션으로 리스트안에 특정값 모두 제거</a:t>
            </a:r>
            <a:endParaRPr lang="en-US" altLang="ko-KR" sz="2400"/>
          </a:p>
          <a:p>
            <a:pPr marL="0" indent="0">
              <a:buNone/>
            </a:pPr>
            <a:r>
              <a:rPr lang="en-US" altLang="ko-KR" sz="2400"/>
              <a:t>a = [1,2,3,3,3,5,5,5,6]</a:t>
            </a:r>
          </a:p>
          <a:p>
            <a:pPr marL="0" indent="0">
              <a:buNone/>
            </a:pPr>
            <a:r>
              <a:rPr lang="en-US" altLang="ko-KR" sz="2400"/>
              <a:t>remove_value = {3,5}</a:t>
            </a:r>
          </a:p>
          <a:p>
            <a:pPr marL="0" indent="0">
              <a:buNone/>
            </a:pP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31126269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031658-FBA6-4ECB-8E6C-8613A624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문자열 자료형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84E7FF-691E-4F65-9447-9A5F960E8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 fontAlgn="base"/>
            <a:r>
              <a:rPr lang="ko-KR" altLang="en-US" b="0" i="0">
                <a:solidFill>
                  <a:srgbClr val="555555"/>
                </a:solidFill>
                <a:effectLst/>
                <a:latin typeface="se-nanumgothic"/>
              </a:rPr>
              <a:t>문자열 연산</a:t>
            </a:r>
          </a:p>
          <a:p>
            <a:pPr algn="l" fontAlgn="base"/>
            <a:r>
              <a:rPr lang="ko-KR" altLang="en-US" b="0" i="0">
                <a:solidFill>
                  <a:srgbClr val="555555"/>
                </a:solidFill>
                <a:effectLst/>
                <a:latin typeface="se-nanumgothic"/>
              </a:rPr>
              <a:t>문자열 변수에 덧셈</a:t>
            </a:r>
            <a:r>
              <a:rPr lang="en-US" altLang="ko-KR" b="0" i="0">
                <a:solidFill>
                  <a:srgbClr val="555555"/>
                </a:solidFill>
                <a:effectLst/>
                <a:latin typeface="se-nanumgothic"/>
              </a:rPr>
              <a:t>(+)</a:t>
            </a:r>
            <a:r>
              <a:rPr lang="ko-KR" altLang="en-US" b="0" i="0">
                <a:solidFill>
                  <a:srgbClr val="555555"/>
                </a:solidFill>
                <a:effectLst/>
                <a:latin typeface="se-nanumgothic"/>
              </a:rPr>
              <a:t>을 이용하면 문자열이 더해져서 연결</a:t>
            </a:r>
            <a:r>
              <a:rPr lang="en-US" altLang="ko-KR" b="0" i="0">
                <a:solidFill>
                  <a:srgbClr val="555555"/>
                </a:solidFill>
                <a:effectLst/>
                <a:latin typeface="se-nanumgothic"/>
              </a:rPr>
              <a:t>(Concatenate)</a:t>
            </a:r>
            <a:r>
              <a:rPr lang="ko-KR" altLang="en-US" b="0" i="0">
                <a:solidFill>
                  <a:srgbClr val="555555"/>
                </a:solidFill>
                <a:effectLst/>
                <a:latin typeface="se-nanumgothic"/>
              </a:rPr>
              <a:t>됩니다</a:t>
            </a:r>
            <a:r>
              <a:rPr lang="en-US" altLang="ko-KR" b="0" i="0">
                <a:solidFill>
                  <a:srgbClr val="555555"/>
                </a:solidFill>
                <a:effectLst/>
                <a:latin typeface="se-nanumgothic"/>
              </a:rPr>
              <a:t>.</a:t>
            </a:r>
          </a:p>
          <a:p>
            <a:pPr algn="l" fontAlgn="base"/>
            <a:r>
              <a:rPr lang="ko-KR" altLang="en-US" b="0" i="0">
                <a:solidFill>
                  <a:srgbClr val="555555"/>
                </a:solidFill>
                <a:effectLst/>
                <a:latin typeface="se-nanumgothic"/>
              </a:rPr>
              <a:t>문자열 변수를 특정한 양의 정수와 곱하는 경우</a:t>
            </a:r>
            <a:r>
              <a:rPr lang="en-US" altLang="ko-KR" b="0" i="0">
                <a:solidFill>
                  <a:srgbClr val="555555"/>
                </a:solidFill>
                <a:effectLst/>
                <a:latin typeface="se-nanumgothic"/>
              </a:rPr>
              <a:t>, </a:t>
            </a:r>
            <a:r>
              <a:rPr lang="ko-KR" altLang="en-US" b="0" i="0">
                <a:solidFill>
                  <a:srgbClr val="555555"/>
                </a:solidFill>
                <a:effectLst/>
                <a:latin typeface="se-nanumgothic"/>
              </a:rPr>
              <a:t>문자열이 그 값만큼 여러 번 더해집니다</a:t>
            </a:r>
            <a:r>
              <a:rPr lang="en-US" altLang="ko-KR" b="0" i="0">
                <a:solidFill>
                  <a:srgbClr val="555555"/>
                </a:solidFill>
                <a:effectLst/>
                <a:latin typeface="se-nanumgothic"/>
              </a:rPr>
              <a:t>.</a:t>
            </a:r>
          </a:p>
          <a:p>
            <a:pPr algn="l" fontAlgn="base"/>
            <a:r>
              <a:rPr lang="ko-KR" altLang="en-US" b="0" i="0">
                <a:solidFill>
                  <a:srgbClr val="555555"/>
                </a:solidFill>
                <a:effectLst/>
                <a:latin typeface="se-nanumgothic"/>
              </a:rPr>
              <a:t>문자열에 대해서도 마찬가지로 인덱싱과 슬라이싱을 이용할 수 있습니다</a:t>
            </a:r>
            <a:r>
              <a:rPr lang="en-US" altLang="ko-KR" b="0" i="0">
                <a:solidFill>
                  <a:srgbClr val="555555"/>
                </a:solidFill>
                <a:effectLst/>
                <a:latin typeface="se-nanumgothic"/>
              </a:rPr>
              <a:t>.</a:t>
            </a:r>
          </a:p>
          <a:p>
            <a:pPr algn="l" fontAlgn="base"/>
            <a:r>
              <a:rPr lang="en-US" altLang="ko-KR" b="0" i="0">
                <a:solidFill>
                  <a:srgbClr val="555555"/>
                </a:solidFill>
                <a:effectLst/>
                <a:latin typeface="se-nanumgothic"/>
              </a:rPr>
              <a:t>- </a:t>
            </a:r>
            <a:r>
              <a:rPr lang="ko-KR" altLang="en-US" b="0" i="0">
                <a:solidFill>
                  <a:srgbClr val="555555"/>
                </a:solidFill>
                <a:effectLst/>
                <a:latin typeface="se-nanumgothic"/>
              </a:rPr>
              <a:t>다만 문자열은 특정 인덱스의 값을 변경할 수는 없습니다</a:t>
            </a:r>
            <a:r>
              <a:rPr lang="en-US" altLang="ko-KR" b="0" i="0">
                <a:solidFill>
                  <a:srgbClr val="555555"/>
                </a:solidFill>
                <a:effectLst/>
                <a:latin typeface="se-nanumgothic"/>
              </a:rPr>
              <a:t>.(Immutable)</a:t>
            </a:r>
          </a:p>
          <a:p>
            <a:pPr algn="l" fontAlgn="base"/>
            <a:r>
              <a:rPr lang="en-US" altLang="ko-KR" b="0" i="0">
                <a:solidFill>
                  <a:srgbClr val="555555"/>
                </a:solidFill>
                <a:effectLst/>
                <a:latin typeface="se-nanumgothic"/>
              </a:rPr>
              <a:t>(</a:t>
            </a:r>
            <a:r>
              <a:rPr lang="ko-KR" altLang="en-US" b="0" i="0">
                <a:solidFill>
                  <a:srgbClr val="555555"/>
                </a:solidFill>
                <a:effectLst/>
                <a:latin typeface="se-nanumgothic"/>
              </a:rPr>
              <a:t>예 </a:t>
            </a:r>
            <a:r>
              <a:rPr lang="en-US" altLang="ko-KR" b="0" i="0">
                <a:solidFill>
                  <a:srgbClr val="555555"/>
                </a:solidFill>
                <a:effectLst/>
                <a:latin typeface="se-nanumgothic"/>
              </a:rPr>
              <a:t>: a = "Hello" </a:t>
            </a:r>
          </a:p>
          <a:p>
            <a:pPr algn="l" fontAlgn="base"/>
            <a:r>
              <a:rPr lang="en-US" altLang="ko-KR" b="0" i="0">
                <a:solidFill>
                  <a:srgbClr val="555555"/>
                </a:solidFill>
                <a:effectLst/>
                <a:latin typeface="se-nanumgothic"/>
              </a:rPr>
              <a:t>a[2] = 'a' (</a:t>
            </a:r>
            <a:r>
              <a:rPr lang="ko-KR" altLang="en-US" b="0" i="0">
                <a:solidFill>
                  <a:srgbClr val="555555"/>
                </a:solidFill>
                <a:effectLst/>
                <a:latin typeface="se-nanumgothic"/>
              </a:rPr>
              <a:t>불가</a:t>
            </a:r>
            <a:r>
              <a:rPr lang="en-US" altLang="ko-KR" b="0" i="0">
                <a:solidFill>
                  <a:srgbClr val="555555"/>
                </a:solidFill>
                <a:effectLst/>
                <a:latin typeface="se-nanumgothic"/>
              </a:rPr>
              <a:t>))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93634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031658-FBA6-4ECB-8E6C-8613A624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자주 사용되는 표준 입력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84E7FF-691E-4F65-9447-9A5F960E8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3040"/>
            <a:ext cx="10515600" cy="4713923"/>
          </a:xfrm>
        </p:spPr>
        <p:txBody>
          <a:bodyPr>
            <a:normAutofit fontScale="92500" lnSpcReduction="20000"/>
          </a:bodyPr>
          <a:lstStyle/>
          <a:p>
            <a:pPr algn="l" fontAlgn="base"/>
            <a:r>
              <a:rPr lang="en-US" altLang="ko-KR" b="0" i="0">
                <a:solidFill>
                  <a:srgbClr val="555555"/>
                </a:solidFill>
                <a:effectLst/>
                <a:latin typeface="se-nanumgothic"/>
              </a:rPr>
              <a:t>input() </a:t>
            </a:r>
            <a:r>
              <a:rPr lang="ko-KR" altLang="en-US" b="0" i="0">
                <a:solidFill>
                  <a:srgbClr val="555555"/>
                </a:solidFill>
                <a:effectLst/>
                <a:latin typeface="se-nanumgothic"/>
              </a:rPr>
              <a:t>함수는 한 줄의 문자열을 입력 받는 함수</a:t>
            </a:r>
          </a:p>
          <a:p>
            <a:pPr algn="l" fontAlgn="base"/>
            <a:r>
              <a:rPr lang="en-US" altLang="ko-KR" b="0" i="0">
                <a:solidFill>
                  <a:srgbClr val="555555"/>
                </a:solidFill>
                <a:effectLst/>
                <a:latin typeface="se-nanumgothic"/>
              </a:rPr>
              <a:t>map() </a:t>
            </a:r>
            <a:r>
              <a:rPr lang="ko-KR" altLang="en-US" b="0" i="0">
                <a:solidFill>
                  <a:srgbClr val="555555"/>
                </a:solidFill>
                <a:effectLst/>
                <a:latin typeface="se-nanumgothic"/>
              </a:rPr>
              <a:t>함수는 리스트의 모든 원소에 각각 특정한 함수를 적용할 때 사용함</a:t>
            </a:r>
          </a:p>
          <a:p>
            <a:pPr algn="l" fontAlgn="base"/>
            <a:r>
              <a:rPr lang="ko-KR" altLang="en-US" b="0" i="0">
                <a:solidFill>
                  <a:srgbClr val="555555"/>
                </a:solidFill>
                <a:effectLst/>
                <a:latin typeface="se-nanumgothic"/>
              </a:rPr>
              <a:t>예시</a:t>
            </a:r>
            <a:r>
              <a:rPr lang="en-US" altLang="ko-KR" b="0" i="0">
                <a:solidFill>
                  <a:srgbClr val="555555"/>
                </a:solidFill>
                <a:effectLst/>
                <a:latin typeface="se-nanumgothic"/>
              </a:rPr>
              <a:t>) </a:t>
            </a:r>
            <a:r>
              <a:rPr lang="ko-KR" altLang="en-US" b="0" i="0">
                <a:solidFill>
                  <a:srgbClr val="555555"/>
                </a:solidFill>
                <a:effectLst/>
                <a:latin typeface="se-nanumgothic"/>
              </a:rPr>
              <a:t>공백을 기준으로 구분된 데이터를 입력 받을 때는 다음과 같이 사용함</a:t>
            </a:r>
          </a:p>
          <a:p>
            <a:pPr algn="l" fontAlgn="base"/>
            <a:r>
              <a:rPr lang="en-US" altLang="ko-KR" b="0" i="0">
                <a:solidFill>
                  <a:srgbClr val="555555"/>
                </a:solidFill>
                <a:effectLst/>
                <a:latin typeface="se-nanumgothic"/>
              </a:rPr>
              <a:t>- list(map(int, input().split()))</a:t>
            </a:r>
          </a:p>
          <a:p>
            <a:pPr algn="l" fontAlgn="base"/>
            <a:r>
              <a:rPr lang="en-US" altLang="ko-KR" b="0" i="0">
                <a:solidFill>
                  <a:srgbClr val="555555"/>
                </a:solidFill>
                <a:effectLst/>
                <a:latin typeface="se-nanumgothic"/>
              </a:rPr>
              <a:t>: </a:t>
            </a:r>
            <a:r>
              <a:rPr lang="ko-KR" altLang="en-US" b="0" i="0">
                <a:solidFill>
                  <a:srgbClr val="555555"/>
                </a:solidFill>
                <a:effectLst/>
                <a:latin typeface="se-nanumgothic"/>
              </a:rPr>
              <a:t>입력을 받으며 공백을 기준으로 요소가 정해지며 </a:t>
            </a:r>
            <a:r>
              <a:rPr lang="en-US" altLang="ko-KR" b="0" i="0">
                <a:solidFill>
                  <a:srgbClr val="555555"/>
                </a:solidFill>
                <a:effectLst/>
                <a:latin typeface="se-nanumgothic"/>
              </a:rPr>
              <a:t>int</a:t>
            </a:r>
            <a:r>
              <a:rPr lang="ko-KR" altLang="en-US" b="0" i="0">
                <a:solidFill>
                  <a:srgbClr val="555555"/>
                </a:solidFill>
                <a:effectLst/>
                <a:latin typeface="se-nanumgothic"/>
              </a:rPr>
              <a:t>형으로 리스트로 입력됨</a:t>
            </a:r>
          </a:p>
          <a:p>
            <a:pPr algn="l" fontAlgn="base"/>
            <a:r>
              <a:rPr lang="ko-KR" altLang="en-US" b="0" i="0">
                <a:solidFill>
                  <a:srgbClr val="555555"/>
                </a:solidFill>
                <a:effectLst/>
                <a:latin typeface="se-nanumgothic"/>
              </a:rPr>
              <a:t>예시</a:t>
            </a:r>
            <a:r>
              <a:rPr lang="en-US" altLang="ko-KR" b="0" i="0">
                <a:solidFill>
                  <a:srgbClr val="555555"/>
                </a:solidFill>
                <a:effectLst/>
                <a:latin typeface="se-nanumgothic"/>
              </a:rPr>
              <a:t>) </a:t>
            </a:r>
            <a:r>
              <a:rPr lang="ko-KR" altLang="en-US" b="0" i="0">
                <a:solidFill>
                  <a:srgbClr val="555555"/>
                </a:solidFill>
                <a:effectLst/>
                <a:latin typeface="se-nanumgothic"/>
              </a:rPr>
              <a:t>공백을 기준으로 구분된 데이터의 개수가 많지 않다면</a:t>
            </a:r>
            <a:r>
              <a:rPr lang="en-US" altLang="ko-KR" b="0" i="0">
                <a:solidFill>
                  <a:srgbClr val="555555"/>
                </a:solidFill>
                <a:effectLst/>
                <a:latin typeface="se-nanumgothic"/>
              </a:rPr>
              <a:t>, </a:t>
            </a:r>
            <a:r>
              <a:rPr lang="ko-KR" altLang="en-US" b="0" i="0">
                <a:solidFill>
                  <a:srgbClr val="555555"/>
                </a:solidFill>
                <a:effectLst/>
                <a:latin typeface="se-nanumgothic"/>
              </a:rPr>
              <a:t>단순히 다음과 같이 사용</a:t>
            </a:r>
          </a:p>
          <a:p>
            <a:pPr algn="l" fontAlgn="base"/>
            <a:r>
              <a:rPr lang="en-US" altLang="ko-KR" b="0" i="0">
                <a:solidFill>
                  <a:srgbClr val="555555"/>
                </a:solidFill>
                <a:effectLst/>
                <a:latin typeface="se-nanumgothic"/>
              </a:rPr>
              <a:t>- a, b, c = map(int, input().split())</a:t>
            </a:r>
          </a:p>
          <a:p>
            <a:pPr algn="l" fontAlgn="base"/>
            <a:r>
              <a:rPr lang="en-US" altLang="ko-KR" b="0" i="0">
                <a:solidFill>
                  <a:srgbClr val="555555"/>
                </a:solidFill>
                <a:effectLst/>
                <a:latin typeface="se-nanumgothic"/>
              </a:rPr>
              <a:t>zip</a:t>
            </a:r>
          </a:p>
          <a:p>
            <a:pPr marL="0" indent="0">
              <a:buNone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04156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C1DEAA-5D07-476F-8BDB-C3DD83343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zip()</a:t>
            </a:r>
            <a:r>
              <a:rPr lang="ko-KR" altLang="en-US"/>
              <a:t>내장함수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2C8221-B826-43D5-8891-CEB62B964E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number = [1,2,3,4]</a:t>
            </a:r>
          </a:p>
          <a:p>
            <a:r>
              <a:rPr lang="en-US" altLang="ko-KR"/>
              <a:t>name = ['hong','gil','dong','nim']</a:t>
            </a:r>
          </a:p>
          <a:p>
            <a:r>
              <a:rPr lang="en-US" altLang="ko-KR"/>
              <a:t>Number_Name = list(zip(number,name))</a:t>
            </a:r>
          </a:p>
          <a:p>
            <a:r>
              <a:rPr lang="en-US" altLang="ko-KR"/>
              <a:t>print(Number_Name)</a:t>
            </a:r>
          </a:p>
          <a:p>
            <a:endParaRPr lang="en-US" altLang="ko-KR"/>
          </a:p>
          <a:p>
            <a:r>
              <a:rPr lang="ko-KR" altLang="en-US"/>
              <a:t>결과</a:t>
            </a:r>
            <a:endParaRPr lang="en-US" altLang="ko-KR"/>
          </a:p>
          <a:p>
            <a:r>
              <a:rPr lang="en-US" altLang="ko-KR"/>
              <a:t>[(1, 'hong'), (2, 'gil'), (3, 'dong'), (4, 'nim')]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02937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031658-FBA6-4ECB-8E6C-8613A624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튜플 자료형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84E7FF-691E-4F65-9447-9A5F960E8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/>
            <a:r>
              <a:rPr lang="ko-KR" altLang="en-US" b="0" i="0">
                <a:solidFill>
                  <a:srgbClr val="555555"/>
                </a:solidFill>
                <a:effectLst/>
                <a:latin typeface="se-nanumgothic"/>
              </a:rPr>
              <a:t>튜플 자료형은 리스트와 유사하지만 다음과 같은 문법적 차이가 있습니다</a:t>
            </a:r>
            <a:r>
              <a:rPr lang="en-US" altLang="ko-KR" b="0" i="0">
                <a:solidFill>
                  <a:srgbClr val="555555"/>
                </a:solidFill>
                <a:effectLst/>
                <a:latin typeface="se-nanumgothic"/>
              </a:rPr>
              <a:t>.</a:t>
            </a:r>
          </a:p>
          <a:p>
            <a:pPr algn="l" fontAlgn="base"/>
            <a:r>
              <a:rPr lang="en-US" altLang="ko-KR" b="0" i="0">
                <a:solidFill>
                  <a:srgbClr val="555555"/>
                </a:solidFill>
                <a:effectLst/>
                <a:latin typeface="se-nanumgothic"/>
              </a:rPr>
              <a:t>- </a:t>
            </a:r>
            <a:r>
              <a:rPr lang="ko-KR" altLang="en-US" b="0" i="0" u="sng">
                <a:solidFill>
                  <a:srgbClr val="555555"/>
                </a:solidFill>
                <a:effectLst/>
                <a:latin typeface="se-nanumgothic"/>
              </a:rPr>
              <a:t>튜플은 한 번 선언된 값을 변경할 수 없습니다</a:t>
            </a:r>
            <a:r>
              <a:rPr lang="en-US" altLang="ko-KR" b="0" i="0" u="sng">
                <a:solidFill>
                  <a:srgbClr val="555555"/>
                </a:solidFill>
                <a:effectLst/>
                <a:latin typeface="se-nanumgothic"/>
              </a:rPr>
              <a:t>.</a:t>
            </a:r>
            <a:endParaRPr lang="ko-KR" altLang="en-US" b="0" i="0">
              <a:solidFill>
                <a:srgbClr val="555555"/>
              </a:solidFill>
              <a:effectLst/>
              <a:latin typeface="se-nanumgothic"/>
            </a:endParaRPr>
          </a:p>
          <a:p>
            <a:pPr algn="l" fontAlgn="base"/>
            <a:r>
              <a:rPr lang="en-US" altLang="ko-KR" b="0" i="0">
                <a:solidFill>
                  <a:srgbClr val="555555"/>
                </a:solidFill>
                <a:effectLst/>
                <a:latin typeface="se-nanumgothic"/>
              </a:rPr>
              <a:t>- </a:t>
            </a:r>
            <a:r>
              <a:rPr lang="ko-KR" altLang="en-US" b="0" i="0">
                <a:solidFill>
                  <a:srgbClr val="555555"/>
                </a:solidFill>
                <a:effectLst/>
                <a:latin typeface="se-nanumgothic"/>
              </a:rPr>
              <a:t>리스트는 대괄호</a:t>
            </a:r>
            <a:r>
              <a:rPr lang="en-US" altLang="ko-KR" b="0" i="0">
                <a:solidFill>
                  <a:srgbClr val="555555"/>
                </a:solidFill>
                <a:effectLst/>
                <a:latin typeface="se-nanumgothic"/>
              </a:rPr>
              <a:t>( [ ] )</a:t>
            </a:r>
            <a:r>
              <a:rPr lang="ko-KR" altLang="en-US" b="0" i="0">
                <a:solidFill>
                  <a:srgbClr val="555555"/>
                </a:solidFill>
                <a:effectLst/>
                <a:latin typeface="se-nanumgothic"/>
              </a:rPr>
              <a:t>를 이용하지만</a:t>
            </a:r>
            <a:r>
              <a:rPr lang="en-US" altLang="ko-KR" b="0" i="0">
                <a:solidFill>
                  <a:srgbClr val="555555"/>
                </a:solidFill>
                <a:effectLst/>
                <a:latin typeface="se-nanumgothic"/>
              </a:rPr>
              <a:t>, </a:t>
            </a:r>
            <a:r>
              <a:rPr lang="ko-KR" altLang="en-US" b="0" i="0">
                <a:solidFill>
                  <a:srgbClr val="555555"/>
                </a:solidFill>
                <a:effectLst/>
                <a:latin typeface="se-nanumgothic"/>
              </a:rPr>
              <a:t>튜플은 소괄호</a:t>
            </a:r>
            <a:r>
              <a:rPr lang="en-US" altLang="ko-KR" b="0" i="0">
                <a:solidFill>
                  <a:srgbClr val="555555"/>
                </a:solidFill>
                <a:effectLst/>
                <a:latin typeface="se-nanumgothic"/>
              </a:rPr>
              <a:t>( ( ) ) </a:t>
            </a:r>
            <a:r>
              <a:rPr lang="ko-KR" altLang="en-US" b="0" i="0">
                <a:solidFill>
                  <a:srgbClr val="555555"/>
                </a:solidFill>
                <a:effectLst/>
                <a:latin typeface="se-nanumgothic"/>
              </a:rPr>
              <a:t>를 이용합니다</a:t>
            </a:r>
            <a:r>
              <a:rPr lang="en-US" altLang="ko-KR" b="0" i="0">
                <a:solidFill>
                  <a:srgbClr val="555555"/>
                </a:solidFill>
                <a:effectLst/>
                <a:latin typeface="se-nanumgothic"/>
              </a:rPr>
              <a:t>.</a:t>
            </a:r>
          </a:p>
          <a:p>
            <a:pPr algn="l" fontAlgn="base"/>
            <a:r>
              <a:rPr lang="ko-KR" altLang="en-US" b="0" i="0">
                <a:solidFill>
                  <a:srgbClr val="555555"/>
                </a:solidFill>
                <a:effectLst/>
                <a:latin typeface="se-nanumgothic"/>
              </a:rPr>
              <a:t>튜플은 리스트에 비해 상대적으로 공간 효율적입니다</a:t>
            </a:r>
            <a:r>
              <a:rPr lang="en-US" altLang="ko-KR" b="0" i="0">
                <a:solidFill>
                  <a:srgbClr val="555555"/>
                </a:solidFill>
                <a:effectLst/>
                <a:latin typeface="se-nanumgothic"/>
              </a:rPr>
              <a:t>.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6099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031658-FBA6-4ECB-8E6C-8613A624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튜플을 사용하면 좋은 이유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84E7FF-691E-4F65-9447-9A5F960E8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/>
            <a:r>
              <a:rPr lang="ko-KR" altLang="en-US" b="0" i="0">
                <a:solidFill>
                  <a:srgbClr val="555555"/>
                </a:solidFill>
                <a:effectLst/>
                <a:latin typeface="se-nanumgothic"/>
              </a:rPr>
              <a:t>서로 다른 성질의 데이터를 묶어서 관리해야 할 때</a:t>
            </a:r>
          </a:p>
          <a:p>
            <a:pPr algn="l" fontAlgn="base"/>
            <a:r>
              <a:rPr lang="en-US" altLang="ko-KR" b="0" i="0">
                <a:solidFill>
                  <a:srgbClr val="555555"/>
                </a:solidFill>
                <a:effectLst/>
                <a:latin typeface="se-nanumgothic"/>
              </a:rPr>
              <a:t>- </a:t>
            </a:r>
            <a:r>
              <a:rPr lang="ko-KR" altLang="en-US" b="0" i="0">
                <a:solidFill>
                  <a:srgbClr val="555555"/>
                </a:solidFill>
                <a:effectLst/>
                <a:latin typeface="se-nanumgothic"/>
              </a:rPr>
              <a:t>최단 경로 알고리즘에서는 </a:t>
            </a:r>
            <a:r>
              <a:rPr lang="en-US" altLang="ko-KR" b="0" i="0">
                <a:solidFill>
                  <a:srgbClr val="555555"/>
                </a:solidFill>
                <a:effectLst/>
                <a:latin typeface="se-nanumgothic"/>
              </a:rPr>
              <a:t>(</a:t>
            </a:r>
            <a:r>
              <a:rPr lang="ko-KR" altLang="en-US" b="0" i="0">
                <a:solidFill>
                  <a:srgbClr val="555555"/>
                </a:solidFill>
                <a:effectLst/>
                <a:latin typeface="se-nanumgothic"/>
              </a:rPr>
              <a:t>노드번호</a:t>
            </a:r>
            <a:r>
              <a:rPr lang="en-US" altLang="ko-KR" b="0" i="0">
                <a:solidFill>
                  <a:srgbClr val="555555"/>
                </a:solidFill>
                <a:effectLst/>
                <a:latin typeface="se-nanumgothic"/>
              </a:rPr>
              <a:t>, </a:t>
            </a:r>
            <a:r>
              <a:rPr lang="ko-KR" altLang="en-US" b="0" i="0">
                <a:solidFill>
                  <a:srgbClr val="555555"/>
                </a:solidFill>
                <a:effectLst/>
                <a:latin typeface="se-nanumgothic"/>
              </a:rPr>
              <a:t>비용</a:t>
            </a:r>
            <a:r>
              <a:rPr lang="en-US" altLang="ko-KR" b="0" i="0">
                <a:solidFill>
                  <a:srgbClr val="555555"/>
                </a:solidFill>
                <a:effectLst/>
                <a:latin typeface="se-nanumgothic"/>
              </a:rPr>
              <a:t>)</a:t>
            </a:r>
            <a:r>
              <a:rPr lang="ko-KR" altLang="en-US" b="0" i="0">
                <a:solidFill>
                  <a:srgbClr val="555555"/>
                </a:solidFill>
                <a:effectLst/>
                <a:latin typeface="se-nanumgothic"/>
              </a:rPr>
              <a:t>의 형태로 튜플 자료형을 자주 사용함</a:t>
            </a:r>
          </a:p>
          <a:p>
            <a:pPr algn="l" fontAlgn="base"/>
            <a:r>
              <a:rPr lang="en-US" altLang="ko-KR" b="0" i="0">
                <a:solidFill>
                  <a:srgbClr val="555555"/>
                </a:solidFill>
                <a:effectLst/>
                <a:latin typeface="se-nanumgothic"/>
              </a:rPr>
              <a:t>- (</a:t>
            </a:r>
            <a:r>
              <a:rPr lang="ko-KR" altLang="en-US" b="0" i="0">
                <a:solidFill>
                  <a:srgbClr val="555555"/>
                </a:solidFill>
                <a:effectLst/>
                <a:latin typeface="se-nanumgothic"/>
              </a:rPr>
              <a:t>학번</a:t>
            </a:r>
            <a:r>
              <a:rPr lang="en-US" altLang="ko-KR" b="0" i="0">
                <a:solidFill>
                  <a:srgbClr val="555555"/>
                </a:solidFill>
                <a:effectLst/>
                <a:latin typeface="se-nanumgothic"/>
              </a:rPr>
              <a:t>, </a:t>
            </a:r>
            <a:r>
              <a:rPr lang="ko-KR" altLang="en-US" b="0" i="0">
                <a:solidFill>
                  <a:srgbClr val="555555"/>
                </a:solidFill>
                <a:effectLst/>
                <a:latin typeface="se-nanumgothic"/>
              </a:rPr>
              <a:t>이름</a:t>
            </a:r>
            <a:r>
              <a:rPr lang="en-US" altLang="ko-KR" b="0" i="0">
                <a:solidFill>
                  <a:srgbClr val="555555"/>
                </a:solidFill>
                <a:effectLst/>
                <a:latin typeface="se-nanumgothic"/>
              </a:rPr>
              <a:t>)</a:t>
            </a:r>
          </a:p>
          <a:p>
            <a:pPr algn="l" fontAlgn="base"/>
            <a:r>
              <a:rPr lang="ko-KR" altLang="en-US" b="0" i="0">
                <a:solidFill>
                  <a:srgbClr val="555555"/>
                </a:solidFill>
                <a:effectLst/>
                <a:latin typeface="se-nanumgothic"/>
              </a:rPr>
              <a:t>데이터의 나열을 해싱</a:t>
            </a:r>
            <a:r>
              <a:rPr lang="en-US" altLang="ko-KR" b="0" i="0">
                <a:solidFill>
                  <a:srgbClr val="555555"/>
                </a:solidFill>
                <a:effectLst/>
                <a:latin typeface="se-nanumgothic"/>
              </a:rPr>
              <a:t>(Hashing)</a:t>
            </a:r>
            <a:r>
              <a:rPr lang="ko-KR" altLang="en-US" b="0" i="0">
                <a:solidFill>
                  <a:srgbClr val="555555"/>
                </a:solidFill>
                <a:effectLst/>
                <a:latin typeface="se-nanumgothic"/>
              </a:rPr>
              <a:t>의 키 값으로 사용해야 할 때</a:t>
            </a:r>
          </a:p>
          <a:p>
            <a:pPr algn="l" fontAlgn="base"/>
            <a:r>
              <a:rPr lang="en-US" altLang="ko-KR" b="0" i="0">
                <a:solidFill>
                  <a:srgbClr val="555555"/>
                </a:solidFill>
                <a:effectLst/>
                <a:latin typeface="se-nanumgothic"/>
              </a:rPr>
              <a:t>- </a:t>
            </a:r>
            <a:r>
              <a:rPr lang="ko-KR" altLang="en-US" b="0" i="0">
                <a:solidFill>
                  <a:srgbClr val="555555"/>
                </a:solidFill>
                <a:effectLst/>
                <a:latin typeface="se-nanumgothic"/>
              </a:rPr>
              <a:t>튜플은 변경이 불가능하므로 리스트와 다르게 키 값으로 사용될 수 있음</a:t>
            </a:r>
          </a:p>
          <a:p>
            <a:pPr algn="l" fontAlgn="base"/>
            <a:r>
              <a:rPr lang="ko-KR" altLang="en-US" b="0" i="0">
                <a:solidFill>
                  <a:srgbClr val="555555"/>
                </a:solidFill>
                <a:effectLst/>
                <a:latin typeface="se-nanumgothic"/>
              </a:rPr>
              <a:t>리스트보다 메모리를 효율적으로 사용해야 할떄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08062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031658-FBA6-4ECB-8E6C-8613A624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84E7FF-691E-4F65-9447-9A5F960E8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l" fontAlgn="base"/>
            <a:r>
              <a:rPr lang="ko-KR" altLang="en-US" b="1" i="0">
                <a:solidFill>
                  <a:srgbClr val="555555"/>
                </a:solidFill>
                <a:effectLst/>
                <a:latin typeface="inherit"/>
              </a:rPr>
              <a:t>람다 표현식</a:t>
            </a:r>
            <a:endParaRPr lang="ko-KR" altLang="en-US" b="0" i="0">
              <a:solidFill>
                <a:srgbClr val="555555"/>
              </a:solidFill>
              <a:effectLst/>
              <a:latin typeface="se-nanumgothic"/>
            </a:endParaRPr>
          </a:p>
          <a:p>
            <a:pPr algn="l" fontAlgn="base"/>
            <a:r>
              <a:rPr lang="ko-KR" altLang="en-US" b="0" i="0">
                <a:solidFill>
                  <a:srgbClr val="555555"/>
                </a:solidFill>
                <a:effectLst/>
                <a:latin typeface="se-nanumgothic"/>
              </a:rPr>
              <a:t>람다 표현식을 이용하면 함수를 간단하게 작성할 수 있음</a:t>
            </a:r>
          </a:p>
          <a:p>
            <a:pPr algn="l" fontAlgn="base"/>
            <a:r>
              <a:rPr lang="en-US" altLang="ko-KR" b="0" i="0">
                <a:solidFill>
                  <a:srgbClr val="555555"/>
                </a:solidFill>
                <a:effectLst/>
                <a:latin typeface="se-nanumgothic"/>
              </a:rPr>
              <a:t>- </a:t>
            </a:r>
            <a:r>
              <a:rPr lang="ko-KR" altLang="en-US" b="0" i="0">
                <a:solidFill>
                  <a:srgbClr val="555555"/>
                </a:solidFill>
                <a:effectLst/>
                <a:latin typeface="se-nanumgothic"/>
              </a:rPr>
              <a:t>특정한 기능을 숳ㅇ하는 함수를 한 줄에 작성할 수 있다는 점이 특징</a:t>
            </a:r>
          </a:p>
          <a:p>
            <a:pPr marL="0" indent="0">
              <a:buNone/>
            </a:pPr>
            <a:r>
              <a:rPr lang="en-US" altLang="ko-KR"/>
              <a:t>def</a:t>
            </a:r>
            <a:r>
              <a:rPr lang="ko-KR" altLang="en-US"/>
              <a:t> </a:t>
            </a:r>
            <a:r>
              <a:rPr lang="en-US" altLang="ko-KR"/>
              <a:t>add(a,b):</a:t>
            </a:r>
          </a:p>
          <a:p>
            <a:pPr marL="0" indent="0">
              <a:buNone/>
            </a:pPr>
            <a:r>
              <a:rPr lang="en-US" altLang="ko-KR"/>
              <a:t>	return a + b</a:t>
            </a:r>
          </a:p>
          <a:p>
            <a:pPr marL="0" indent="0">
              <a:buNone/>
            </a:pPr>
            <a:r>
              <a:rPr lang="en-US" altLang="ko-KR"/>
              <a:t>print(add(3,7))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print((lambda a, b: a+b)(3,7))</a:t>
            </a:r>
          </a:p>
          <a:p>
            <a:pPr marL="0" indent="0">
              <a:buNone/>
            </a:pPr>
            <a:r>
              <a:rPr lang="pt-BR" altLang="ko-KR"/>
              <a:t>print((lambda a, b: a+b,3,7))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9615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68E9EF-0CB4-4FC1-8FD4-500E395DC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기출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001496D5-5F66-41BD-8394-01AE84CF61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1413282"/>
              </p:ext>
            </p:extLst>
          </p:nvPr>
        </p:nvGraphicFramePr>
        <p:xfrm>
          <a:off x="223059" y="2325687"/>
          <a:ext cx="1138150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9610">
                  <a:extLst>
                    <a:ext uri="{9D8B030D-6E8A-4147-A177-3AD203B41FA5}">
                      <a16:colId xmlns:a16="http://schemas.microsoft.com/office/drawing/2014/main" val="3483895067"/>
                    </a:ext>
                  </a:extLst>
                </a:gridCol>
                <a:gridCol w="897775">
                  <a:extLst>
                    <a:ext uri="{9D8B030D-6E8A-4147-A177-3AD203B41FA5}">
                      <a16:colId xmlns:a16="http://schemas.microsoft.com/office/drawing/2014/main" val="570969674"/>
                    </a:ext>
                  </a:extLst>
                </a:gridCol>
                <a:gridCol w="831273">
                  <a:extLst>
                    <a:ext uri="{9D8B030D-6E8A-4147-A177-3AD203B41FA5}">
                      <a16:colId xmlns:a16="http://schemas.microsoft.com/office/drawing/2014/main" val="3446998312"/>
                    </a:ext>
                  </a:extLst>
                </a:gridCol>
                <a:gridCol w="1978429">
                  <a:extLst>
                    <a:ext uri="{9D8B030D-6E8A-4147-A177-3AD203B41FA5}">
                      <a16:colId xmlns:a16="http://schemas.microsoft.com/office/drawing/2014/main" val="3371674697"/>
                    </a:ext>
                  </a:extLst>
                </a:gridCol>
                <a:gridCol w="4788130">
                  <a:extLst>
                    <a:ext uri="{9D8B030D-6E8A-4147-A177-3AD203B41FA5}">
                      <a16:colId xmlns:a16="http://schemas.microsoft.com/office/drawing/2014/main" val="3337930837"/>
                    </a:ext>
                  </a:extLst>
                </a:gridCol>
                <a:gridCol w="1496291">
                  <a:extLst>
                    <a:ext uri="{9D8B030D-6E8A-4147-A177-3AD203B41FA5}">
                      <a16:colId xmlns:a16="http://schemas.microsoft.com/office/drawing/2014/main" val="2099580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2019/04/14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3</a:t>
                      </a:r>
                      <a:r>
                        <a:rPr lang="ko-KR" altLang="en-US"/>
                        <a:t>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</a:t>
                      </a:r>
                      <a:r>
                        <a:rPr lang="ko-KR" altLang="en-US"/>
                        <a:t>문제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커트라인 </a:t>
                      </a:r>
                      <a:r>
                        <a:rPr lang="en-US" altLang="ko-KR"/>
                        <a:t>: 2</a:t>
                      </a:r>
                      <a:r>
                        <a:rPr lang="ko-KR" altLang="en-US"/>
                        <a:t>문제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완전탐색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시뮬레이션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구현</a:t>
                      </a:r>
                      <a:r>
                        <a:rPr lang="en-US" altLang="ko-KR"/>
                        <a:t>,DFS/</a:t>
                      </a:r>
                      <a:r>
                        <a:rPr lang="en-US" altLang="ko-KR" err="1"/>
                        <a:t>BFS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오프라인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4754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2019/10/20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3</a:t>
                      </a:r>
                      <a:r>
                        <a:rPr lang="ko-KR" altLang="en-US"/>
                        <a:t>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</a:t>
                      </a:r>
                      <a:r>
                        <a:rPr lang="ko-KR" altLang="en-US"/>
                        <a:t>문제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커트라인 </a:t>
                      </a:r>
                      <a:r>
                        <a:rPr lang="en-US" altLang="ko-KR"/>
                        <a:t>: 2</a:t>
                      </a:r>
                      <a:r>
                        <a:rPr lang="ko-KR" altLang="en-US"/>
                        <a:t>문제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구현</a:t>
                      </a:r>
                      <a:r>
                        <a:rPr lang="en-US" altLang="ko-KR"/>
                        <a:t>, </a:t>
                      </a:r>
                      <a:r>
                        <a:rPr lang="ko-KR" altLang="en-US"/>
                        <a:t>이진탐색</a:t>
                      </a:r>
                      <a:r>
                        <a:rPr lang="en-US" altLang="ko-KR"/>
                        <a:t>, </a:t>
                      </a:r>
                      <a:r>
                        <a:rPr lang="ko-KR" altLang="en-US"/>
                        <a:t>자료구조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온라인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30624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3957D55-2B2B-4C8C-849E-31306CC952F5}"/>
              </a:ext>
            </a:extLst>
          </p:cNvPr>
          <p:cNvSpPr txBox="1"/>
          <p:nvPr/>
        </p:nvSpPr>
        <p:spPr>
          <a:xfrm>
            <a:off x="223059" y="1834836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삼성전자</a:t>
            </a:r>
          </a:p>
        </p:txBody>
      </p:sp>
      <p:graphicFrame>
        <p:nvGraphicFramePr>
          <p:cNvPr id="6" name="표 4">
            <a:extLst>
              <a:ext uri="{FF2B5EF4-FFF2-40B4-BE49-F238E27FC236}">
                <a16:creationId xmlns:a16="http://schemas.microsoft.com/office/drawing/2014/main" id="{1B8717BF-5E5A-432F-B62C-D1D5571CBF9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13061173"/>
              </p:ext>
            </p:extLst>
          </p:nvPr>
        </p:nvGraphicFramePr>
        <p:xfrm>
          <a:off x="223059" y="3986876"/>
          <a:ext cx="1138150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9610">
                  <a:extLst>
                    <a:ext uri="{9D8B030D-6E8A-4147-A177-3AD203B41FA5}">
                      <a16:colId xmlns:a16="http://schemas.microsoft.com/office/drawing/2014/main" val="3483895067"/>
                    </a:ext>
                  </a:extLst>
                </a:gridCol>
                <a:gridCol w="897775">
                  <a:extLst>
                    <a:ext uri="{9D8B030D-6E8A-4147-A177-3AD203B41FA5}">
                      <a16:colId xmlns:a16="http://schemas.microsoft.com/office/drawing/2014/main" val="570969674"/>
                    </a:ext>
                  </a:extLst>
                </a:gridCol>
                <a:gridCol w="831273">
                  <a:extLst>
                    <a:ext uri="{9D8B030D-6E8A-4147-A177-3AD203B41FA5}">
                      <a16:colId xmlns:a16="http://schemas.microsoft.com/office/drawing/2014/main" val="3446998312"/>
                    </a:ext>
                  </a:extLst>
                </a:gridCol>
                <a:gridCol w="1978429">
                  <a:extLst>
                    <a:ext uri="{9D8B030D-6E8A-4147-A177-3AD203B41FA5}">
                      <a16:colId xmlns:a16="http://schemas.microsoft.com/office/drawing/2014/main" val="3371674697"/>
                    </a:ext>
                  </a:extLst>
                </a:gridCol>
                <a:gridCol w="4788130">
                  <a:extLst>
                    <a:ext uri="{9D8B030D-6E8A-4147-A177-3AD203B41FA5}">
                      <a16:colId xmlns:a16="http://schemas.microsoft.com/office/drawing/2014/main" val="3337930837"/>
                    </a:ext>
                  </a:extLst>
                </a:gridCol>
                <a:gridCol w="1496291">
                  <a:extLst>
                    <a:ext uri="{9D8B030D-6E8A-4147-A177-3AD203B41FA5}">
                      <a16:colId xmlns:a16="http://schemas.microsoft.com/office/drawing/2014/main" val="2099580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2019/09/07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5</a:t>
                      </a:r>
                      <a:r>
                        <a:rPr lang="ko-KR" altLang="en-US"/>
                        <a:t>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7</a:t>
                      </a:r>
                      <a:r>
                        <a:rPr lang="ko-KR" altLang="en-US"/>
                        <a:t>문제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커트라인 </a:t>
                      </a:r>
                      <a:r>
                        <a:rPr lang="en-US" altLang="ko-KR"/>
                        <a:t>: 4</a:t>
                      </a:r>
                      <a:r>
                        <a:rPr lang="ko-KR" altLang="en-US"/>
                        <a:t>문제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구현</a:t>
                      </a:r>
                      <a:r>
                        <a:rPr lang="en-US" altLang="ko-KR"/>
                        <a:t>, </a:t>
                      </a:r>
                      <a:r>
                        <a:rPr lang="ko-KR" altLang="en-US"/>
                        <a:t>이진탐색</a:t>
                      </a:r>
                      <a:r>
                        <a:rPr lang="en-US" altLang="ko-KR"/>
                        <a:t>, </a:t>
                      </a:r>
                      <a:r>
                        <a:rPr lang="ko-KR" altLang="en-US"/>
                        <a:t>자료구조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온라인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4754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2019/09/21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5</a:t>
                      </a:r>
                      <a:r>
                        <a:rPr lang="ko-KR" altLang="en-US"/>
                        <a:t>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</a:t>
                      </a:r>
                      <a:r>
                        <a:rPr lang="ko-KR" altLang="en-US"/>
                        <a:t>문제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커트라인 </a:t>
                      </a:r>
                      <a:r>
                        <a:rPr lang="en-US" altLang="ko-KR"/>
                        <a:t>: 1</a:t>
                      </a:r>
                      <a:r>
                        <a:rPr lang="ko-KR" altLang="en-US"/>
                        <a:t>문제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추천 시스템 개발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오프라인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30624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53AA262-D8F5-4F9D-ABF1-FCCA38862A5A}"/>
              </a:ext>
            </a:extLst>
          </p:cNvPr>
          <p:cNvSpPr txBox="1"/>
          <p:nvPr/>
        </p:nvSpPr>
        <p:spPr>
          <a:xfrm>
            <a:off x="223059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카카오</a:t>
            </a:r>
          </a:p>
        </p:txBody>
      </p:sp>
      <p:graphicFrame>
        <p:nvGraphicFramePr>
          <p:cNvPr id="8" name="표 4">
            <a:extLst>
              <a:ext uri="{FF2B5EF4-FFF2-40B4-BE49-F238E27FC236}">
                <a16:creationId xmlns:a16="http://schemas.microsoft.com/office/drawing/2014/main" id="{71760AFF-93DF-4135-9C5A-3C9C1599AC6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25621859"/>
              </p:ext>
            </p:extLst>
          </p:nvPr>
        </p:nvGraphicFramePr>
        <p:xfrm>
          <a:off x="223059" y="5474976"/>
          <a:ext cx="1138150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9610">
                  <a:extLst>
                    <a:ext uri="{9D8B030D-6E8A-4147-A177-3AD203B41FA5}">
                      <a16:colId xmlns:a16="http://schemas.microsoft.com/office/drawing/2014/main" val="3483895067"/>
                    </a:ext>
                  </a:extLst>
                </a:gridCol>
                <a:gridCol w="897775">
                  <a:extLst>
                    <a:ext uri="{9D8B030D-6E8A-4147-A177-3AD203B41FA5}">
                      <a16:colId xmlns:a16="http://schemas.microsoft.com/office/drawing/2014/main" val="570969674"/>
                    </a:ext>
                  </a:extLst>
                </a:gridCol>
                <a:gridCol w="831273">
                  <a:extLst>
                    <a:ext uri="{9D8B030D-6E8A-4147-A177-3AD203B41FA5}">
                      <a16:colId xmlns:a16="http://schemas.microsoft.com/office/drawing/2014/main" val="3446998312"/>
                    </a:ext>
                  </a:extLst>
                </a:gridCol>
                <a:gridCol w="1978429">
                  <a:extLst>
                    <a:ext uri="{9D8B030D-6E8A-4147-A177-3AD203B41FA5}">
                      <a16:colId xmlns:a16="http://schemas.microsoft.com/office/drawing/2014/main" val="3371674697"/>
                    </a:ext>
                  </a:extLst>
                </a:gridCol>
                <a:gridCol w="4788130">
                  <a:extLst>
                    <a:ext uri="{9D8B030D-6E8A-4147-A177-3AD203B41FA5}">
                      <a16:colId xmlns:a16="http://schemas.microsoft.com/office/drawing/2014/main" val="3337930837"/>
                    </a:ext>
                  </a:extLst>
                </a:gridCol>
                <a:gridCol w="1496291">
                  <a:extLst>
                    <a:ext uri="{9D8B030D-6E8A-4147-A177-3AD203B41FA5}">
                      <a16:colId xmlns:a16="http://schemas.microsoft.com/office/drawing/2014/main" val="2099580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2019/03/16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3</a:t>
                      </a:r>
                      <a:r>
                        <a:rPr lang="ko-KR" altLang="en-US"/>
                        <a:t>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5</a:t>
                      </a:r>
                      <a:r>
                        <a:rPr lang="ko-KR" altLang="en-US"/>
                        <a:t>문제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커트라인 </a:t>
                      </a:r>
                      <a:r>
                        <a:rPr lang="en-US" altLang="ko-KR"/>
                        <a:t>: 3</a:t>
                      </a:r>
                      <a:r>
                        <a:rPr lang="ko-KR" altLang="en-US"/>
                        <a:t>문제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탐색</a:t>
                      </a:r>
                      <a:r>
                        <a:rPr lang="en-US" altLang="ko-KR"/>
                        <a:t>, </a:t>
                      </a:r>
                      <a:r>
                        <a:rPr lang="ko-KR" altLang="en-US"/>
                        <a:t>구현</a:t>
                      </a:r>
                      <a:r>
                        <a:rPr lang="en-US" altLang="ko-KR"/>
                        <a:t>, </a:t>
                      </a:r>
                      <a:r>
                        <a:rPr lang="ko-KR" altLang="en-US"/>
                        <a:t>문자열</a:t>
                      </a:r>
                      <a:r>
                        <a:rPr lang="en-US" altLang="ko-KR"/>
                        <a:t>, </a:t>
                      </a:r>
                      <a:r>
                        <a:rPr lang="ko-KR" altLang="en-US"/>
                        <a:t>다이나믹 프로그래밍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온라인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4754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2019/09/22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3</a:t>
                      </a:r>
                      <a:r>
                        <a:rPr lang="ko-KR" altLang="en-US"/>
                        <a:t>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6</a:t>
                      </a:r>
                      <a:r>
                        <a:rPr lang="ko-KR" altLang="en-US"/>
                        <a:t>문제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커트라인 </a:t>
                      </a:r>
                      <a:r>
                        <a:rPr lang="en-US" altLang="ko-KR"/>
                        <a:t>: 4</a:t>
                      </a:r>
                      <a:r>
                        <a:rPr lang="ko-KR" altLang="en-US"/>
                        <a:t>문제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자료구조</a:t>
                      </a:r>
                      <a:r>
                        <a:rPr lang="en-US" altLang="ko-KR"/>
                        <a:t>, </a:t>
                      </a:r>
                      <a:r>
                        <a:rPr lang="ko-KR" altLang="en-US"/>
                        <a:t>완전 탐색</a:t>
                      </a:r>
                      <a:r>
                        <a:rPr lang="en-US" altLang="ko-KR"/>
                        <a:t>, </a:t>
                      </a:r>
                      <a:r>
                        <a:rPr lang="ko-KR" altLang="en-US"/>
                        <a:t>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온라인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30624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79596680-819C-4A02-8D7B-E2E84CEF89FD}"/>
              </a:ext>
            </a:extLst>
          </p:cNvPr>
          <p:cNvSpPr txBox="1"/>
          <p:nvPr/>
        </p:nvSpPr>
        <p:spPr>
          <a:xfrm>
            <a:off x="223059" y="49171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라인</a:t>
            </a:r>
          </a:p>
        </p:txBody>
      </p:sp>
    </p:spTree>
    <p:extLst>
      <p:ext uri="{BB962C8B-B14F-4D97-AF65-F5344CB8AC3E}">
        <p14:creationId xmlns:p14="http://schemas.microsoft.com/office/powerpoint/2010/main" val="68878120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031658-FBA6-4ECB-8E6C-8613A624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84E7FF-691E-4F65-9447-9A5F960E8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array = [('</a:t>
            </a:r>
            <a:r>
              <a:rPr lang="ko-KR" altLang="en-US"/>
              <a:t>홍길동</a:t>
            </a:r>
            <a:r>
              <a:rPr lang="en-US" altLang="ko-KR"/>
              <a:t>', 50), ('</a:t>
            </a:r>
            <a:r>
              <a:rPr lang="ko-KR" altLang="en-US"/>
              <a:t>이순신</a:t>
            </a:r>
            <a:r>
              <a:rPr lang="en-US" altLang="ko-KR"/>
              <a:t>', 27), ('</a:t>
            </a:r>
            <a:r>
              <a:rPr lang="ko-KR" altLang="en-US"/>
              <a:t>아무개</a:t>
            </a:r>
            <a:r>
              <a:rPr lang="en-US" altLang="ko-KR"/>
              <a:t>', 74)]</a:t>
            </a:r>
          </a:p>
          <a:p>
            <a:endParaRPr lang="en-US" altLang="ko-KR"/>
          </a:p>
          <a:p>
            <a:r>
              <a:rPr lang="en-US" altLang="ko-KR"/>
              <a:t>def my_key(x):</a:t>
            </a:r>
          </a:p>
          <a:p>
            <a:r>
              <a:rPr lang="en-US" altLang="ko-KR"/>
              <a:t>  return x[1] # 1</a:t>
            </a:r>
            <a:r>
              <a:rPr lang="ko-KR" altLang="en-US"/>
              <a:t>번째 인덱스</a:t>
            </a:r>
            <a:r>
              <a:rPr lang="en-US" altLang="ko-KR"/>
              <a:t>(</a:t>
            </a:r>
            <a:r>
              <a:rPr lang="ko-KR" altLang="en-US"/>
              <a:t>숫자 기준</a:t>
            </a:r>
            <a:r>
              <a:rPr lang="en-US" altLang="ko-KR"/>
              <a:t>)</a:t>
            </a:r>
          </a:p>
          <a:p>
            <a:endParaRPr lang="en-US" altLang="ko-KR"/>
          </a:p>
          <a:p>
            <a:r>
              <a:rPr lang="en-US" altLang="ko-KR"/>
              <a:t>print(sorted(array, key=my_key)) # array</a:t>
            </a:r>
            <a:r>
              <a:rPr lang="ko-KR" altLang="en-US"/>
              <a:t>를 </a:t>
            </a:r>
            <a:r>
              <a:rPr lang="en-US" altLang="ko-KR"/>
              <a:t>key</a:t>
            </a:r>
            <a:r>
              <a:rPr lang="ko-KR" altLang="en-US"/>
              <a:t>를 기준으로 정열해라</a:t>
            </a:r>
          </a:p>
          <a:p>
            <a:r>
              <a:rPr lang="en-US" altLang="ko-KR"/>
              <a:t>print(sorted(array, key = lambda x: x[1]))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37276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031658-FBA6-4ECB-8E6C-8613A624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84E7FF-691E-4F65-9447-9A5F960E8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list1 = [1,2,3,4,5]</a:t>
            </a:r>
          </a:p>
          <a:p>
            <a:r>
              <a:rPr lang="en-US" altLang="ko-KR"/>
              <a:t>list2 = [6,7,8,9,10]</a:t>
            </a:r>
          </a:p>
          <a:p>
            <a:endParaRPr lang="en-US" altLang="ko-KR"/>
          </a:p>
          <a:p>
            <a:r>
              <a:rPr lang="en-US" altLang="ko-KR"/>
              <a:t>result = map(lambda a, b: a+b, list1, list2) # </a:t>
            </a:r>
            <a:r>
              <a:rPr lang="ko-KR" altLang="en-US"/>
              <a:t>리스트 각 요소별 순서대로 더해줌</a:t>
            </a:r>
          </a:p>
          <a:p>
            <a:r>
              <a:rPr lang="en-US" altLang="ko-KR"/>
              <a:t>print(list(result))</a:t>
            </a:r>
          </a:p>
          <a:p>
            <a:r>
              <a:rPr lang="en-US" altLang="ko-KR"/>
              <a:t>sum([i*j for (i, j) zip(list1,list2)])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8210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353C56-C469-4120-9A04-2C5FDA375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461" y="2626187"/>
            <a:ext cx="10515600" cy="1325563"/>
          </a:xfrm>
        </p:spPr>
        <p:txBody>
          <a:bodyPr/>
          <a:lstStyle/>
          <a:p>
            <a:r>
              <a:rPr lang="ko-KR" altLang="en-US"/>
              <a:t>알고리즘 성능 평가</a:t>
            </a:r>
          </a:p>
        </p:txBody>
      </p:sp>
    </p:spTree>
    <p:extLst>
      <p:ext uri="{BB962C8B-B14F-4D97-AF65-F5344CB8AC3E}">
        <p14:creationId xmlns:p14="http://schemas.microsoft.com/office/powerpoint/2010/main" val="3069247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353C56-C469-4120-9A04-2C5FDA375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i="0">
                <a:solidFill>
                  <a:srgbClr val="555555"/>
                </a:solidFill>
                <a:effectLst/>
                <a:latin typeface="inherit"/>
              </a:rPr>
              <a:t>복잡도</a:t>
            </a:r>
            <a:r>
              <a:rPr lang="en-US" altLang="ko-KR" b="1" i="0">
                <a:solidFill>
                  <a:srgbClr val="555555"/>
                </a:solidFill>
                <a:effectLst/>
                <a:latin typeface="inherit"/>
              </a:rPr>
              <a:t>(Complexity)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6A61F7-0244-411A-80D3-52DFD84D3E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/>
            <a:r>
              <a:rPr lang="ko-KR" altLang="en-US" b="0" i="0">
                <a:solidFill>
                  <a:srgbClr val="555555"/>
                </a:solidFill>
                <a:effectLst/>
                <a:latin typeface="se-nanumgothic"/>
              </a:rPr>
              <a:t>복잡도는 알고리즘의 성능을 나타내는 척도</a:t>
            </a:r>
          </a:p>
          <a:p>
            <a:pPr algn="l" fontAlgn="base"/>
            <a:r>
              <a:rPr lang="en-US" altLang="ko-KR" b="0" i="0">
                <a:solidFill>
                  <a:srgbClr val="555555"/>
                </a:solidFill>
                <a:effectLst/>
                <a:latin typeface="se-nanumgothic"/>
              </a:rPr>
              <a:t>- </a:t>
            </a:r>
            <a:r>
              <a:rPr lang="ko-KR" altLang="en-US" b="0" i="0">
                <a:solidFill>
                  <a:srgbClr val="555555"/>
                </a:solidFill>
                <a:effectLst/>
                <a:latin typeface="se-nanumgothic"/>
              </a:rPr>
              <a:t>시간 복잡도 </a:t>
            </a:r>
            <a:r>
              <a:rPr lang="en-US" altLang="ko-KR" b="0" i="0">
                <a:solidFill>
                  <a:srgbClr val="555555"/>
                </a:solidFill>
                <a:effectLst/>
                <a:latin typeface="se-nanumgothic"/>
              </a:rPr>
              <a:t>: </a:t>
            </a:r>
            <a:r>
              <a:rPr lang="ko-KR" altLang="en-US" b="0" i="0">
                <a:solidFill>
                  <a:srgbClr val="555555"/>
                </a:solidFill>
                <a:effectLst/>
                <a:latin typeface="se-nanumgothic"/>
              </a:rPr>
              <a:t>특정한 크기의 입력에 대하여 알고리즘의 수행 시간 분석</a:t>
            </a:r>
          </a:p>
          <a:p>
            <a:pPr algn="l" fontAlgn="base"/>
            <a:r>
              <a:rPr lang="en-US" altLang="ko-KR" b="0" i="0">
                <a:solidFill>
                  <a:srgbClr val="555555"/>
                </a:solidFill>
                <a:effectLst/>
                <a:latin typeface="se-nanumgothic"/>
              </a:rPr>
              <a:t>- </a:t>
            </a:r>
            <a:r>
              <a:rPr lang="ko-KR" altLang="en-US" b="0" i="0">
                <a:solidFill>
                  <a:srgbClr val="555555"/>
                </a:solidFill>
                <a:effectLst/>
                <a:latin typeface="se-nanumgothic"/>
              </a:rPr>
              <a:t>공간 복잡도 </a:t>
            </a:r>
            <a:r>
              <a:rPr lang="en-US" altLang="ko-KR" b="0" i="0">
                <a:solidFill>
                  <a:srgbClr val="555555"/>
                </a:solidFill>
                <a:effectLst/>
                <a:latin typeface="se-nanumgothic"/>
              </a:rPr>
              <a:t>: </a:t>
            </a:r>
            <a:r>
              <a:rPr lang="ko-KR" altLang="en-US" b="0" i="0">
                <a:solidFill>
                  <a:srgbClr val="555555"/>
                </a:solidFill>
                <a:effectLst/>
                <a:latin typeface="se-nanumgothic"/>
              </a:rPr>
              <a:t>특정한 크기의 입력에 대하여 알고리즘의 메모리 사용량 분석</a:t>
            </a:r>
          </a:p>
          <a:p>
            <a:pPr algn="l" fontAlgn="base"/>
            <a:r>
              <a:rPr lang="ko-KR" altLang="en-US" b="0" i="0">
                <a:solidFill>
                  <a:srgbClr val="555555"/>
                </a:solidFill>
                <a:effectLst/>
                <a:latin typeface="se-nanumgothic"/>
              </a:rPr>
              <a:t>동일한 기능을 수행하는 알고리즘이 있다면</a:t>
            </a:r>
            <a:r>
              <a:rPr lang="en-US" altLang="ko-KR" b="0" i="0">
                <a:solidFill>
                  <a:srgbClr val="555555"/>
                </a:solidFill>
                <a:effectLst/>
                <a:latin typeface="se-nanumgothic"/>
              </a:rPr>
              <a:t>, </a:t>
            </a:r>
            <a:r>
              <a:rPr lang="ko-KR" altLang="en-US" b="0" i="0">
                <a:solidFill>
                  <a:srgbClr val="555555"/>
                </a:solidFill>
                <a:effectLst/>
                <a:latin typeface="se-nanumgothic"/>
              </a:rPr>
              <a:t>일반적으로 복잡도가 낮을수록 좋은 알고리즘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5913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353C56-C469-4120-9A04-2C5FDA375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i="0" err="1">
                <a:solidFill>
                  <a:srgbClr val="555555"/>
                </a:solidFill>
                <a:effectLst/>
                <a:latin typeface="se-nanumgothic"/>
              </a:rPr>
              <a:t>빅오</a:t>
            </a:r>
            <a:r>
              <a:rPr lang="ko-KR" altLang="en-US" b="1" i="0">
                <a:solidFill>
                  <a:srgbClr val="555555"/>
                </a:solidFill>
                <a:effectLst/>
                <a:latin typeface="se-nanumgothic"/>
              </a:rPr>
              <a:t> 표기법</a:t>
            </a:r>
            <a:r>
              <a:rPr lang="en-US" altLang="ko-KR" b="1" i="0">
                <a:solidFill>
                  <a:srgbClr val="555555"/>
                </a:solidFill>
                <a:effectLst/>
                <a:latin typeface="se-nanumgothic"/>
              </a:rPr>
              <a:t>(Big - O Notation)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6A61F7-0244-411A-80D3-52DFD84D3E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/>
            <a:r>
              <a:rPr lang="ko-KR" altLang="en-US" b="0" i="0">
                <a:solidFill>
                  <a:srgbClr val="555555"/>
                </a:solidFill>
                <a:effectLst/>
                <a:latin typeface="se-nanumgothic"/>
              </a:rPr>
              <a:t>가장 빠르게 증가하는 항만을 고려하는 표기법</a:t>
            </a:r>
          </a:p>
          <a:p>
            <a:pPr algn="l" fontAlgn="base"/>
            <a:r>
              <a:rPr lang="en-US" altLang="ko-KR" b="0" i="0">
                <a:solidFill>
                  <a:srgbClr val="555555"/>
                </a:solidFill>
                <a:effectLst/>
                <a:latin typeface="se-nanumgothic"/>
              </a:rPr>
              <a:t>- </a:t>
            </a:r>
            <a:r>
              <a:rPr lang="ko-KR" altLang="en-US" b="0" i="0">
                <a:solidFill>
                  <a:srgbClr val="555555"/>
                </a:solidFill>
                <a:effectLst/>
                <a:latin typeface="se-nanumgothic"/>
              </a:rPr>
              <a:t>함수의 상한만을 나타내게 됨</a:t>
            </a:r>
          </a:p>
          <a:p>
            <a:pPr algn="l" fontAlgn="base"/>
            <a:r>
              <a:rPr lang="ko-KR" altLang="en-US" b="0" i="0">
                <a:solidFill>
                  <a:srgbClr val="555555"/>
                </a:solidFill>
                <a:effectLst/>
                <a:latin typeface="se-nanumgothic"/>
              </a:rPr>
              <a:t>예를 들어 연산 횟수가 </a:t>
            </a:r>
            <a:r>
              <a:rPr lang="en-US" altLang="ko-KR" b="0" i="0" err="1">
                <a:solidFill>
                  <a:srgbClr val="555555"/>
                </a:solidFill>
                <a:effectLst/>
                <a:latin typeface="se-nanumgothic"/>
              </a:rPr>
              <a:t>3N^3</a:t>
            </a:r>
            <a:r>
              <a:rPr lang="en-US" altLang="ko-KR" b="0" i="0">
                <a:solidFill>
                  <a:srgbClr val="555555"/>
                </a:solidFill>
                <a:effectLst/>
                <a:latin typeface="se-nanumgothic"/>
              </a:rPr>
              <a:t> + </a:t>
            </a:r>
            <a:r>
              <a:rPr lang="en-US" altLang="ko-KR" b="0" i="0" err="1">
                <a:solidFill>
                  <a:srgbClr val="555555"/>
                </a:solidFill>
                <a:effectLst/>
                <a:latin typeface="se-nanumgothic"/>
              </a:rPr>
              <a:t>5N^2</a:t>
            </a:r>
            <a:r>
              <a:rPr lang="en-US" altLang="ko-KR" b="0" i="0">
                <a:solidFill>
                  <a:srgbClr val="555555"/>
                </a:solidFill>
                <a:effectLst/>
                <a:latin typeface="se-nanumgothic"/>
              </a:rPr>
              <a:t> + 100000</a:t>
            </a:r>
            <a:r>
              <a:rPr lang="ko-KR" altLang="en-US" b="0" i="0">
                <a:solidFill>
                  <a:srgbClr val="555555"/>
                </a:solidFill>
                <a:effectLst/>
                <a:latin typeface="se-nanumgothic"/>
              </a:rPr>
              <a:t>인 알고리즘이 있으면</a:t>
            </a:r>
          </a:p>
          <a:p>
            <a:pPr algn="l" fontAlgn="base"/>
            <a:r>
              <a:rPr lang="en-US" altLang="ko-KR" b="0" i="0">
                <a:solidFill>
                  <a:srgbClr val="555555"/>
                </a:solidFill>
                <a:effectLst/>
                <a:latin typeface="se-nanumgothic"/>
              </a:rPr>
              <a:t>- </a:t>
            </a:r>
            <a:r>
              <a:rPr lang="ko-KR" altLang="en-US" b="0" i="0" err="1">
                <a:solidFill>
                  <a:srgbClr val="555555"/>
                </a:solidFill>
                <a:effectLst/>
                <a:latin typeface="se-nanumgothic"/>
              </a:rPr>
              <a:t>빅오</a:t>
            </a:r>
            <a:r>
              <a:rPr lang="ko-KR" altLang="en-US" b="0" i="0">
                <a:solidFill>
                  <a:srgbClr val="555555"/>
                </a:solidFill>
                <a:effectLst/>
                <a:latin typeface="se-nanumgothic"/>
              </a:rPr>
              <a:t> 표기법에서는 차수가 가장 큰 항만 남기므로 </a:t>
            </a:r>
            <a:r>
              <a:rPr lang="en-US" altLang="ko-KR" b="0" i="0">
                <a:solidFill>
                  <a:srgbClr val="555555"/>
                </a:solidFill>
                <a:effectLst/>
                <a:latin typeface="se-nanumgothic"/>
              </a:rPr>
              <a:t>O(</a:t>
            </a:r>
            <a:r>
              <a:rPr lang="en-US" altLang="ko-KR" b="0" i="0" err="1">
                <a:solidFill>
                  <a:srgbClr val="555555"/>
                </a:solidFill>
                <a:effectLst/>
                <a:latin typeface="se-nanumgothic"/>
              </a:rPr>
              <a:t>N^3</a:t>
            </a:r>
            <a:r>
              <a:rPr lang="en-US" altLang="ko-KR" b="0" i="0">
                <a:solidFill>
                  <a:srgbClr val="555555"/>
                </a:solidFill>
                <a:effectLst/>
                <a:latin typeface="se-nanumgothic"/>
              </a:rPr>
              <a:t>)</a:t>
            </a:r>
            <a:r>
              <a:rPr lang="ko-KR" altLang="en-US" b="0" i="0">
                <a:solidFill>
                  <a:srgbClr val="555555"/>
                </a:solidFill>
                <a:effectLst/>
                <a:latin typeface="se-nanumgothic"/>
              </a:rPr>
              <a:t>으로 표현됨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930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5E4C36E7-940E-416F-AE1B-DD53A4CF44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3363308"/>
              </p:ext>
            </p:extLst>
          </p:nvPr>
        </p:nvGraphicFramePr>
        <p:xfrm>
          <a:off x="3391592" y="1884358"/>
          <a:ext cx="5933903" cy="3861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51752">
                  <a:extLst>
                    <a:ext uri="{9D8B030D-6E8A-4147-A177-3AD203B41FA5}">
                      <a16:colId xmlns:a16="http://schemas.microsoft.com/office/drawing/2014/main" val="3050447589"/>
                    </a:ext>
                  </a:extLst>
                </a:gridCol>
                <a:gridCol w="4282151">
                  <a:extLst>
                    <a:ext uri="{9D8B030D-6E8A-4147-A177-3AD203B41FA5}">
                      <a16:colId xmlns:a16="http://schemas.microsoft.com/office/drawing/2014/main" val="3242870629"/>
                    </a:ext>
                  </a:extLst>
                </a:gridCol>
              </a:tblGrid>
              <a:tr h="48266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순위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명칭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5264743"/>
                  </a:ext>
                </a:extLst>
              </a:tr>
              <a:tr h="4826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O(1)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상수 시간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6055653"/>
                  </a:ext>
                </a:extLst>
              </a:tr>
              <a:tr h="4826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O(</a:t>
                      </a:r>
                      <a:r>
                        <a:rPr lang="en-US" altLang="ko-KR" sz="1800" b="0" i="0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logN</a:t>
                      </a:r>
                      <a:r>
                        <a:rPr lang="en-US" altLang="ko-KR" sz="18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로그 시간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874756"/>
                  </a:ext>
                </a:extLst>
              </a:tr>
              <a:tr h="4826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O(N)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선형 시간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1260860"/>
                  </a:ext>
                </a:extLst>
              </a:tr>
              <a:tr h="4826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O(</a:t>
                      </a:r>
                      <a:r>
                        <a:rPr lang="en-US" altLang="ko-KR" sz="1800" b="0" i="0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NlogN</a:t>
                      </a:r>
                      <a:r>
                        <a:rPr lang="en-US" altLang="ko-KR" sz="18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로그 선형 시간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2870471"/>
                  </a:ext>
                </a:extLst>
              </a:tr>
              <a:tr h="4826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O(</a:t>
                      </a:r>
                      <a:r>
                        <a:rPr lang="en-US" altLang="ko-KR" sz="1800" b="0" i="0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N^2</a:t>
                      </a:r>
                      <a:r>
                        <a:rPr lang="en-US" altLang="ko-KR" sz="18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이차 시간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7773130"/>
                  </a:ext>
                </a:extLst>
              </a:tr>
              <a:tr h="4826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O(</a:t>
                      </a:r>
                      <a:r>
                        <a:rPr lang="en-US" altLang="ko-KR" sz="1800" b="0" i="0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N^3</a:t>
                      </a:r>
                      <a:r>
                        <a:rPr lang="en-US" altLang="ko-KR" sz="18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삼차 시간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93447"/>
                  </a:ext>
                </a:extLst>
              </a:tr>
              <a:tr h="4826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O(</a:t>
                      </a:r>
                      <a:r>
                        <a:rPr lang="en-US" altLang="ko-KR" sz="1800" b="0" i="0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2^n</a:t>
                      </a:r>
                      <a:r>
                        <a:rPr lang="en-US" altLang="ko-KR" sz="18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지수 시간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73155"/>
                  </a:ext>
                </a:extLst>
              </a:tr>
            </a:tbl>
          </a:graphicData>
        </a:graphic>
      </p:graphicFrame>
      <p:sp>
        <p:nvSpPr>
          <p:cNvPr id="5" name="화살표: 위쪽/아래쪽 4">
            <a:extLst>
              <a:ext uri="{FF2B5EF4-FFF2-40B4-BE49-F238E27FC236}">
                <a16:creationId xmlns:a16="http://schemas.microsoft.com/office/drawing/2014/main" id="{881938E6-D053-45E0-9A78-9CB6B892AB8F}"/>
              </a:ext>
            </a:extLst>
          </p:cNvPr>
          <p:cNvSpPr/>
          <p:nvPr/>
        </p:nvSpPr>
        <p:spPr>
          <a:xfrm>
            <a:off x="1512916" y="2005475"/>
            <a:ext cx="648393" cy="3640975"/>
          </a:xfrm>
          <a:prstGeom prst="up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7E2CD8-DEF9-4BD6-A240-C3239E0E7EF6}"/>
              </a:ext>
            </a:extLst>
          </p:cNvPr>
          <p:cNvSpPr txBox="1"/>
          <p:nvPr/>
        </p:nvSpPr>
        <p:spPr>
          <a:xfrm>
            <a:off x="1438101" y="1325940"/>
            <a:ext cx="1446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좋음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AF2DFB-E846-4919-9918-9EB0160EEBAE}"/>
              </a:ext>
            </a:extLst>
          </p:cNvPr>
          <p:cNvSpPr txBox="1"/>
          <p:nvPr/>
        </p:nvSpPr>
        <p:spPr>
          <a:xfrm>
            <a:off x="1313412" y="5960225"/>
            <a:ext cx="1030778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나쁨</a:t>
            </a:r>
          </a:p>
        </p:txBody>
      </p:sp>
    </p:spTree>
    <p:extLst>
      <p:ext uri="{BB962C8B-B14F-4D97-AF65-F5344CB8AC3E}">
        <p14:creationId xmlns:p14="http://schemas.microsoft.com/office/powerpoint/2010/main" val="2068707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353C56-C469-4120-9A04-2C5FDA375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1) </a:t>
            </a:r>
            <a:r>
              <a:rPr lang="ko-KR" altLang="en-US"/>
              <a:t>시간 복잡도 계산해보기</a:t>
            </a:r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85AA99AA-4D92-4FE2-8912-FB570DE3A3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645" y="1690687"/>
            <a:ext cx="6257059" cy="404769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8E79147-4405-43C5-BD23-98BE73055F54}"/>
              </a:ext>
            </a:extLst>
          </p:cNvPr>
          <p:cNvSpPr txBox="1"/>
          <p:nvPr/>
        </p:nvSpPr>
        <p:spPr>
          <a:xfrm>
            <a:off x="7946967" y="1862051"/>
            <a:ext cx="36742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수행 시간은 데이터의 개수 </a:t>
            </a:r>
            <a:r>
              <a:rPr lang="en-US" altLang="ko-KR"/>
              <a:t>N</a:t>
            </a:r>
            <a:r>
              <a:rPr lang="ko-KR" altLang="en-US"/>
              <a:t>에 비례할 것임을 예측할 수 있음</a:t>
            </a:r>
            <a:endParaRPr lang="en-US" altLang="ko-KR"/>
          </a:p>
          <a:p>
            <a:r>
              <a:rPr lang="en-US" altLang="ko-KR"/>
              <a:t>- </a:t>
            </a:r>
            <a:r>
              <a:rPr lang="ko-KR" altLang="en-US"/>
              <a:t>시간 복잡도 </a:t>
            </a:r>
            <a:r>
              <a:rPr lang="en-US" altLang="ko-KR"/>
              <a:t>O(N)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3303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1940</TotalTime>
  <Words>1924</Words>
  <Application>Microsoft Office PowerPoint</Application>
  <PresentationFormat>와이드스크린</PresentationFormat>
  <Paragraphs>301</Paragraphs>
  <Slides>41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6" baseType="lpstr">
      <vt:lpstr>inherit</vt:lpstr>
      <vt:lpstr>se-nanumgothic</vt:lpstr>
      <vt:lpstr>맑은 고딕</vt:lpstr>
      <vt:lpstr>Arial</vt:lpstr>
      <vt:lpstr>Office 테마</vt:lpstr>
      <vt:lpstr>코딩테스트 준비</vt:lpstr>
      <vt:lpstr>IT 기업 코딩 테스트 최신 추세 경향</vt:lpstr>
      <vt:lpstr>가장 출제 빈도가 높은 알고리즘 유형</vt:lpstr>
      <vt:lpstr>기출</vt:lpstr>
      <vt:lpstr>알고리즘 성능 평가</vt:lpstr>
      <vt:lpstr>복잡도(Complexity)</vt:lpstr>
      <vt:lpstr>빅오 표기법(Big - O Notation)</vt:lpstr>
      <vt:lpstr>PowerPoint 프레젠테이션</vt:lpstr>
      <vt:lpstr>1) 시간 복잡도 계산해보기</vt:lpstr>
      <vt:lpstr>2) 시간 복잡도 계산해보기</vt:lpstr>
      <vt:lpstr>알고리즘 설계 Tip</vt:lpstr>
      <vt:lpstr>요구사항에 따라 적절한 알고리즘 설계하기</vt:lpstr>
      <vt:lpstr>알고리즘 문제 해결 과정</vt:lpstr>
      <vt:lpstr>수행시간 측정 소스코드 예제</vt:lpstr>
      <vt:lpstr>리스트 자료형</vt:lpstr>
      <vt:lpstr>리스트 초기화</vt:lpstr>
      <vt:lpstr>PowerPoint 프레젠테이션</vt:lpstr>
      <vt:lpstr>리스트의 인덱싱과 슬라이싱</vt:lpstr>
      <vt:lpstr>PowerPoint 프레젠테이션</vt:lpstr>
      <vt:lpstr>리스트의 인덱싱과 슬라이싱</vt:lpstr>
      <vt:lpstr>PowerPoint 프레젠테이션</vt:lpstr>
      <vt:lpstr>리스트 컴프리헨션</vt:lpstr>
      <vt:lpstr>PowerPoint 프레젠테이션</vt:lpstr>
      <vt:lpstr>리스트 컴프리헨션과 일반적인 코드 비교</vt:lpstr>
      <vt:lpstr>리스트 컴프리헨션</vt:lpstr>
      <vt:lpstr>PowerPoint 프레젠테이션</vt:lpstr>
      <vt:lpstr># 좋은 예시</vt:lpstr>
      <vt:lpstr># 나쁜 예시</vt:lpstr>
      <vt:lpstr>리스트 관련 기타 메서드</vt:lpstr>
      <vt:lpstr>PowerPoint 프레젠테이션</vt:lpstr>
      <vt:lpstr>리스트 컴프리헨션으로 특정값을 가지는 원소를 모두 제거</vt:lpstr>
      <vt:lpstr>리스트 컴프리헨션으로 특정값을 가지는 원소를 모두 제거</vt:lpstr>
      <vt:lpstr>복습</vt:lpstr>
      <vt:lpstr>문자열 자료형</vt:lpstr>
      <vt:lpstr>자주 사용되는 표준 입력 방법</vt:lpstr>
      <vt:lpstr>zip()내장함수</vt:lpstr>
      <vt:lpstr>튜플 자료형</vt:lpstr>
      <vt:lpstr>튜플을 사용하면 좋은 이유</vt:lpstr>
      <vt:lpstr>함수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코딩테스트 준비</dc:title>
  <dc:creator>김 현우</dc:creator>
  <cp:lastModifiedBy>김 현우</cp:lastModifiedBy>
  <cp:revision>5</cp:revision>
  <dcterms:created xsi:type="dcterms:W3CDTF">2020-11-09T10:58:00Z</dcterms:created>
  <dcterms:modified xsi:type="dcterms:W3CDTF">2020-11-11T11:58:01Z</dcterms:modified>
</cp:coreProperties>
</file>