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7" r:id="rId2"/>
    <p:sldId id="259" r:id="rId3"/>
    <p:sldId id="269" r:id="rId4"/>
    <p:sldId id="263" r:id="rId5"/>
    <p:sldId id="262" r:id="rId6"/>
    <p:sldId id="266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65" autoAdjust="0"/>
    <p:restoredTop sz="94660"/>
  </p:normalViewPr>
  <p:slideViewPr>
    <p:cSldViewPr snapToGrid="0">
      <p:cViewPr>
        <p:scale>
          <a:sx n="79" d="100"/>
          <a:sy n="79" d="100"/>
        </p:scale>
        <p:origin x="1022" y="6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D9EB8-AF19-468C-A146-B3D53E3A7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D12D8-3D35-4CF7-98AB-1F402F69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EDA76-EBA4-4B54-9B63-A964E63D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11837-AC59-4379-9C43-B935A543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4E2D8A-B1FF-4233-9811-45B70847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2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DA8AC-BF8F-42DE-A65E-EAD8CD3E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F00FF5-B69C-4C3B-9841-1673610D9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CA70F-AC72-4826-B4F2-2AD44B75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5DBD3-0F29-4A36-B3C0-C4C53ECE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90498-9EA6-424B-BBFD-401C202F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09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ED4349-C096-44FC-A9D4-09A8F768E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287279-4B91-44E9-8171-DDD1B26BD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6A035-85C8-435E-A8AC-82A20253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7F26-4140-497E-8549-52B5529B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58B4C8-96B7-434B-99E4-2A30047D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8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AB3C3-880A-4152-A418-3C1C1B3D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DF2F2-AE54-4C1C-A25C-BC21FD879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1A9E3-371E-4117-9890-F573997B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5525C9-5B10-4531-90CB-50A94C30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6DB45-DFDA-4DBD-A7C4-0A4EE3B9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8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EF710-6865-4F17-8ED8-C95BCD4B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FA2C8-938C-4408-8E30-36AAA8294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A8858-88E3-4981-B29B-7569CC16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16383-A181-473C-AA20-A28A7A3D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8A5E6-3F03-4B3D-A475-B6346B94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10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8B2A0-ECEF-4054-B894-17ABF982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17BDE-0DB8-4AE0-8AF1-02553430A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4DC727-F678-4738-ACBB-7E247518C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E51976-4E25-405E-9962-D688248D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D01290-DAB2-4E67-8CFF-989ACFF5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6CC15-E315-41F8-A378-813E91BE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93B5D-72CF-4034-A60D-0ED1F030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44C4EF-D23B-4069-8245-7346FCDE5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C6F8E1-BAE3-48B3-AD84-40A2193D1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182E39-062E-4F19-A842-8D74808F5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77D9CA-3381-4F82-AA87-CEFAB88C4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18438C-29D4-43FC-BB49-A27E3273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317517-DC43-4171-9544-3C5AF953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67AEEC-251F-4B28-B8CE-20213915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57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39BF8-419F-42C6-8EDE-BBB87978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1DCAE3-E306-49F1-81A9-57AFEC9B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0289CB-4D7D-48A9-B4D4-703E166C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526BD3-0E90-410F-9EA2-1F70E9C3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48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11BD04-66E3-466C-B84A-799D8179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C253CD-F397-48BE-ADDA-C58843BB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FC2400-E6B7-4BB8-BD61-90290CC5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11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9FF15-0E68-4985-86FC-38DDB0D0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AADC9-F77E-4076-89BD-CE0285A19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0C2CFD-DC0D-45FC-A6AD-91E83407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AA647F-DC3B-4862-A7E2-11A24D29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8F03C4-2B74-4F03-BAF2-A69D3FDB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E38E11-E9AD-4BDA-81D1-16B5FD01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44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4592C-F684-4673-9B7A-AD688FF10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B0518C-2B0A-46C8-81FB-FEF9F1B81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8362CF-4D18-46A2-831D-406F56EAC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F1217D-AF3E-45E2-9960-E8C87888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79AB8F-4F8A-4F84-A0B9-62DCF47C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DA2CAA-8543-4EDD-8F2C-0E3EF786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95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1ADDFC-7D29-492A-93A3-64F23A03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1FCD4-A06F-4D9C-B117-5691776AB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08D5F-A0D5-44B0-A77D-442644BD7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D2255-5186-403B-81CB-584B07B9B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D4B29-2724-4ECA-AE26-1F9B9A984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9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rgbClr val="9E78EF"/>
            </a:gs>
            <a:gs pos="82000">
              <a:srgbClr val="6770D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/>
          <p:cNvSpPr/>
          <p:nvPr/>
        </p:nvSpPr>
        <p:spPr>
          <a:xfrm>
            <a:off x="0" y="0"/>
            <a:ext cx="5310647" cy="1587376"/>
          </a:xfrm>
          <a:custGeom>
            <a:avLst/>
            <a:gdLst>
              <a:gd name="connsiteX0" fmla="*/ 0 w 5310647"/>
              <a:gd name="connsiteY0" fmla="*/ 0 h 1587376"/>
              <a:gd name="connsiteX1" fmla="*/ 5310647 w 5310647"/>
              <a:gd name="connsiteY1" fmla="*/ 0 h 1587376"/>
              <a:gd name="connsiteX2" fmla="*/ 5136927 w 5310647"/>
              <a:gd name="connsiteY2" fmla="*/ 138703 h 1587376"/>
              <a:gd name="connsiteX3" fmla="*/ 4076701 w 5310647"/>
              <a:gd name="connsiteY3" fmla="*/ 819150 h 1587376"/>
              <a:gd name="connsiteX4" fmla="*/ 723901 w 5310647"/>
              <a:gd name="connsiteY4" fmla="*/ 1123950 h 1587376"/>
              <a:gd name="connsiteX5" fmla="*/ 120254 w 5310647"/>
              <a:gd name="connsiteY5" fmla="*/ 1482030 h 1587376"/>
              <a:gd name="connsiteX6" fmla="*/ 0 w 5310647"/>
              <a:gd name="connsiteY6" fmla="*/ 1587376 h 158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0647" h="1587376">
                <a:moveTo>
                  <a:pt x="0" y="0"/>
                </a:moveTo>
                <a:lnTo>
                  <a:pt x="5310647" y="0"/>
                </a:lnTo>
                <a:lnTo>
                  <a:pt x="5136927" y="138703"/>
                </a:lnTo>
                <a:cubicBezTo>
                  <a:pt x="4768442" y="423887"/>
                  <a:pt x="4394201" y="668338"/>
                  <a:pt x="4076701" y="819150"/>
                </a:cubicBezTo>
                <a:cubicBezTo>
                  <a:pt x="3060701" y="1301750"/>
                  <a:pt x="1597026" y="825500"/>
                  <a:pt x="723901" y="1123950"/>
                </a:cubicBezTo>
                <a:cubicBezTo>
                  <a:pt x="505620" y="1198563"/>
                  <a:pt x="305000" y="1328738"/>
                  <a:pt x="120254" y="1482030"/>
                </a:cubicBezTo>
                <a:lnTo>
                  <a:pt x="0" y="15873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469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6525" y="2839402"/>
            <a:ext cx="6838950" cy="117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100" b="1" i="1" kern="0">
                <a:ln w="9525">
                  <a:gradFill flip="none" rotWithShape="1">
                    <a:gsLst>
                      <a:gs pos="0">
                        <a:srgbClr val="6770D7"/>
                      </a:gs>
                      <a:gs pos="100000">
                        <a:srgbClr val="9E78EF"/>
                      </a:gs>
                    </a:gsLst>
                    <a:lin ang="0" scaled="1"/>
                    <a:tileRect/>
                  </a:gra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알약 식별</a:t>
            </a:r>
            <a:r>
              <a:rPr lang="ko-KR" altLang="en-US" sz="4800" b="1" i="1" kern="0">
                <a:ln w="9525">
                  <a:gradFill flip="none" rotWithShape="1">
                    <a:gsLst>
                      <a:gs pos="0">
                        <a:srgbClr val="6770D7"/>
                      </a:gs>
                      <a:gs pos="100000">
                        <a:srgbClr val="9E78EF"/>
                      </a:gs>
                    </a:gsLst>
                    <a:lin ang="0" scaled="1"/>
                    <a:tileRect/>
                  </a:gra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스마트 렌즈</a:t>
            </a:r>
            <a:endParaRPr lang="ko-KR" altLang="en-US" sz="7200" ker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5" name="자유형: 도형 14"/>
          <p:cNvSpPr/>
          <p:nvPr/>
        </p:nvSpPr>
        <p:spPr>
          <a:xfrm>
            <a:off x="7553340" y="3863494"/>
            <a:ext cx="4638660" cy="2994506"/>
          </a:xfrm>
          <a:custGeom>
            <a:avLst/>
            <a:gdLst>
              <a:gd name="connsiteX0" fmla="*/ 4638660 w 4638660"/>
              <a:gd name="connsiteY0" fmla="*/ 0 h 2994506"/>
              <a:gd name="connsiteX1" fmla="*/ 4638660 w 4638660"/>
              <a:gd name="connsiteY1" fmla="*/ 2994506 h 2994506"/>
              <a:gd name="connsiteX2" fmla="*/ 0 w 4638660"/>
              <a:gd name="connsiteY2" fmla="*/ 2994506 h 2994506"/>
              <a:gd name="connsiteX3" fmla="*/ 30031 w 4638660"/>
              <a:gd name="connsiteY3" fmla="*/ 2958790 h 2994506"/>
              <a:gd name="connsiteX4" fmla="*/ 534734 w 4638660"/>
              <a:gd name="connsiteY4" fmla="*/ 2449650 h 2994506"/>
              <a:gd name="connsiteX5" fmla="*/ 3694402 w 4638660"/>
              <a:gd name="connsiteY5" fmla="*/ 1287467 h 2994506"/>
              <a:gd name="connsiteX6" fmla="*/ 4625053 w 4638660"/>
              <a:gd name="connsiteY6" fmla="*/ 25676 h 299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660" h="2994506">
                <a:moveTo>
                  <a:pt x="4638660" y="0"/>
                </a:moveTo>
                <a:lnTo>
                  <a:pt x="4638660" y="2994506"/>
                </a:lnTo>
                <a:lnTo>
                  <a:pt x="0" y="2994506"/>
                </a:lnTo>
                <a:lnTo>
                  <a:pt x="30031" y="2958790"/>
                </a:lnTo>
                <a:cubicBezTo>
                  <a:pt x="202550" y="2760917"/>
                  <a:pt x="374145" y="2586360"/>
                  <a:pt x="534734" y="2449650"/>
                </a:cubicBezTo>
                <a:cubicBezTo>
                  <a:pt x="1391208" y="1720534"/>
                  <a:pt x="2928272" y="1801729"/>
                  <a:pt x="3694402" y="1287467"/>
                </a:cubicBezTo>
                <a:cubicBezTo>
                  <a:pt x="4125350" y="998195"/>
                  <a:pt x="4397133" y="460363"/>
                  <a:pt x="4625053" y="256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469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rgbClr val="9E78EF"/>
            </a:gs>
            <a:gs pos="82000">
              <a:srgbClr val="6770D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464755 h 6858000"/>
              <a:gd name="connsiteX3" fmla="*/ 12098621 w 12192000"/>
              <a:gd name="connsiteY3" fmla="*/ 5539366 h 6858000"/>
              <a:gd name="connsiteX4" fmla="*/ 2726913 w 12192000"/>
              <a:gd name="connsiteY4" fmla="*/ 6782104 h 6858000"/>
              <a:gd name="connsiteX5" fmla="*/ 257953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464755"/>
                </a:lnTo>
                <a:lnTo>
                  <a:pt x="12098621" y="5539366"/>
                </a:lnTo>
                <a:cubicBezTo>
                  <a:pt x="9195323" y="7767439"/>
                  <a:pt x="5311499" y="5589148"/>
                  <a:pt x="2726913" y="6782104"/>
                </a:cubicBezTo>
                <a:lnTo>
                  <a:pt x="257953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lvl="1" latinLnBrk="0">
              <a:lnSpc>
                <a:spcPct val="20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개선방안</a:t>
            </a: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TTS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시스템</a:t>
            </a:r>
          </a:p>
        </p:txBody>
      </p:sp>
      <p:cxnSp>
        <p:nvCxnSpPr>
          <p:cNvPr id="10" name="직선 연결선 13"/>
          <p:cNvCxnSpPr/>
          <p:nvPr/>
        </p:nvCxnSpPr>
        <p:spPr>
          <a:xfrm flipV="1">
            <a:off x="4986338" y="577074"/>
            <a:ext cx="7205662" cy="681"/>
          </a:xfrm>
          <a:prstGeom prst="line">
            <a:avLst/>
          </a:prstGeom>
          <a:noFill/>
          <a:ln w="12700" cap="flat" cmpd="sng" algn="ctr">
            <a:solidFill>
              <a:srgbClr val="6770D7">
                <a:alpha val="100000"/>
              </a:srgbClr>
            </a:solidFill>
            <a:prstDash val="solid"/>
            <a:miter/>
          </a:ln>
        </p:spPr>
      </p:cxnSp>
      <p:sp>
        <p:nvSpPr>
          <p:cNvPr id="12" name="TextBox 12"/>
          <p:cNvSpPr txBox="1"/>
          <p:nvPr/>
        </p:nvSpPr>
        <p:spPr>
          <a:xfrm>
            <a:off x="11404600" y="6184841"/>
            <a:ext cx="787400" cy="528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08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page</a:t>
            </a:r>
            <a:endParaRPr kumimoji="0" lang="ko-KR" altLang="en-US" sz="11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TextBox 17"/>
          <p:cNvSpPr txBox="1"/>
          <p:nvPr/>
        </p:nvSpPr>
        <p:spPr>
          <a:xfrm>
            <a:off x="6447918" y="2126758"/>
            <a:ext cx="5629280" cy="3413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- </a:t>
            </a:r>
            <a:r>
              <a:rPr lang="ko-KR" altLang="en-US"/>
              <a:t>사용자의 음성을 인식하고 정보를 안내해주는 기능을 위해 각각 자동음성인식</a:t>
            </a:r>
            <a:r>
              <a:rPr lang="en-US" altLang="ko-KR"/>
              <a:t>(Automatic Speech Recognition, ASR) </a:t>
            </a:r>
            <a:r>
              <a:rPr lang="ko-KR" altLang="en-US"/>
              <a:t>시스템과 텍스트</a:t>
            </a:r>
            <a:r>
              <a:rPr lang="en-US" altLang="ko-KR"/>
              <a:t>-</a:t>
            </a:r>
            <a:r>
              <a:rPr lang="ko-KR" altLang="en-US"/>
              <a:t>음성</a:t>
            </a:r>
            <a:r>
              <a:rPr lang="en-US" altLang="ko-KR"/>
              <a:t> </a:t>
            </a:r>
            <a:r>
              <a:rPr lang="ko-KR" altLang="en-US"/>
              <a:t>변환</a:t>
            </a:r>
            <a:br>
              <a:rPr lang="en-US" altLang="ko-KR"/>
            </a:br>
            <a:r>
              <a:rPr lang="en-US" altLang="ko-KR"/>
              <a:t>(Text to Speech, TTS) </a:t>
            </a:r>
            <a:r>
              <a:rPr lang="ko-KR" altLang="en-US"/>
              <a:t>시스템이 필요 </a:t>
            </a:r>
          </a:p>
          <a:p>
            <a:pPr lvl="0">
              <a:defRPr/>
            </a:pPr>
            <a:endParaRPr lang="ko-KR" altLang="en-US" sz="2000" b="1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음성인식 시스템을 구현하기 위해 오픈소스 </a:t>
            </a:r>
            <a:br>
              <a:rPr lang="ko-KR" altLang="en-US"/>
            </a:br>
            <a:r>
              <a:rPr lang="ko-KR" altLang="en-US"/>
              <a:t>음성인식 모델인 </a:t>
            </a:r>
            <a:r>
              <a:rPr lang="en-US" altLang="ko-KR"/>
              <a:t>Zeroth Project Model</a:t>
            </a:r>
            <a:r>
              <a:rPr lang="ko-KR" altLang="en-US"/>
              <a:t>을 사용</a:t>
            </a:r>
          </a:p>
          <a:p>
            <a:pPr lvl="0">
              <a:defRPr/>
            </a:pPr>
            <a:r>
              <a:rPr lang="en-US" altLang="ko-KR"/>
              <a:t>- TTS </a:t>
            </a:r>
            <a:r>
              <a:rPr lang="ko-KR" altLang="en-US"/>
              <a:t>시스템을 구현하기 위해 </a:t>
            </a:r>
            <a:r>
              <a:rPr lang="en-US" altLang="ko-KR"/>
              <a:t>NVIDIA Tacotron2 Model</a:t>
            </a:r>
            <a:r>
              <a:rPr lang="ko-KR" altLang="en-US"/>
              <a:t>을 사용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완성도가 높은 오픈소스 모델을 사용하여 프로그램 작업의 난이도를 최소화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b="49890"/>
          <a:stretch>
            <a:fillRect/>
          </a:stretch>
        </p:blipFill>
        <p:spPr>
          <a:xfrm>
            <a:off x="323850" y="931660"/>
            <a:ext cx="6296024" cy="59263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9200" y="3319849"/>
            <a:ext cx="2316481" cy="125215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66811" y="2696116"/>
            <a:ext cx="4610100" cy="313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상호명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타이레놀정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500mg</a:t>
            </a: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1062037" y="2606581"/>
            <a:ext cx="4811619" cy="9525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8" name="직선 연결선 17"/>
          <p:cNvCxnSpPr/>
          <p:nvPr/>
        </p:nvCxnSpPr>
        <p:spPr>
          <a:xfrm flipV="1">
            <a:off x="1062037" y="3063781"/>
            <a:ext cx="4811619" cy="9525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4096">
            <a:off x="3346064" y="3080348"/>
            <a:ext cx="2587737" cy="179416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24427" y="6200775"/>
            <a:ext cx="889680" cy="49529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66812" y="4782091"/>
            <a:ext cx="4610100" cy="2826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7500" lvl="0" indent="-277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AutoNum type="circleNumDbPlain"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주효과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두통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신경통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근육통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월경통</a:t>
            </a:r>
          </a:p>
          <a:p>
            <a:pPr marL="277500" lvl="0" indent="-277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AutoNum type="circleNumDbPlain"/>
              <a:defRPr/>
            </a:pPr>
            <a:endParaRPr kumimoji="0" lang="ko-KR" altLang="en-US" sz="15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77500" lvl="0" indent="-277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AutoNum type="circleNumDbPlain"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복용 용량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회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1~2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정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(4-6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시간 마다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  <a:p>
            <a:pPr marL="277500" lvl="0" indent="-277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AutoNum type="circleNumDbPlain"/>
              <a:defRPr/>
            </a:pPr>
            <a:endParaRPr kumimoji="0" lang="ko-KR" altLang="en-US" sz="15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77500" lvl="0" indent="-277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AutoNum type="circleNumDbPlain"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주의사항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정기적으로 술을 복용하는 사람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간 손상 유발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아세트아미노펜 함유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kumimoji="0" lang="ko-KR" altLang="en-US" sz="15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77500" lvl="0" indent="-277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AutoNum type="circleNumDbPlain"/>
              <a:defRPr/>
            </a:pPr>
            <a:endParaRPr kumimoji="0" lang="ko-KR" altLang="en-US" sz="15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77500" lvl="0" indent="-277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AutoNum type="circleNumDbPlain"/>
              <a:defRPr/>
            </a:pPr>
            <a:endParaRPr kumimoji="0" lang="ko-KR" altLang="en-US" sz="15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77500" lvl="0" indent="-277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AutoNum type="circleNumDbPlain"/>
              <a:defRPr/>
            </a:pPr>
            <a:endParaRPr kumimoji="0" lang="ko-KR" altLang="en-US" sz="15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rgbClr val="9E78EF"/>
            </a:gs>
            <a:gs pos="82000">
              <a:srgbClr val="6770D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464755 h 6858000"/>
              <a:gd name="connsiteX3" fmla="*/ 12098621 w 12192000"/>
              <a:gd name="connsiteY3" fmla="*/ 5539366 h 6858000"/>
              <a:gd name="connsiteX4" fmla="*/ 2726913 w 12192000"/>
              <a:gd name="connsiteY4" fmla="*/ 6782104 h 6858000"/>
              <a:gd name="connsiteX5" fmla="*/ 257953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464755"/>
                </a:lnTo>
                <a:lnTo>
                  <a:pt x="12098621" y="5539366"/>
                </a:lnTo>
                <a:cubicBezTo>
                  <a:pt x="9195323" y="7767439"/>
                  <a:pt x="5311499" y="5589148"/>
                  <a:pt x="2726913" y="6782104"/>
                </a:cubicBezTo>
                <a:lnTo>
                  <a:pt x="257953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lvl="1" latinLnBrk="0">
              <a:lnSpc>
                <a:spcPct val="20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기대효과</a:t>
            </a:r>
          </a:p>
        </p:txBody>
      </p:sp>
      <p:cxnSp>
        <p:nvCxnSpPr>
          <p:cNvPr id="16" name="직선 연결선 13"/>
          <p:cNvCxnSpPr/>
          <p:nvPr/>
        </p:nvCxnSpPr>
        <p:spPr>
          <a:xfrm flipV="1">
            <a:off x="3243262" y="577074"/>
            <a:ext cx="8948737" cy="681"/>
          </a:xfrm>
          <a:prstGeom prst="line">
            <a:avLst/>
          </a:prstGeom>
          <a:noFill/>
          <a:ln w="12700" cap="flat" cmpd="sng" algn="ctr">
            <a:solidFill>
              <a:srgbClr val="6770D7">
                <a:alpha val="100000"/>
              </a:srgbClr>
            </a:solidFill>
            <a:prstDash val="solid"/>
            <a:miter/>
          </a:ln>
        </p:spPr>
      </p:cxnSp>
      <p:graphicFrame>
        <p:nvGraphicFramePr>
          <p:cNvPr id="17" name="표 32"/>
          <p:cNvGraphicFramePr>
            <a:graphicFrameLocks noGrp="1"/>
          </p:cNvGraphicFramePr>
          <p:nvPr/>
        </p:nvGraphicFramePr>
        <p:xfrm>
          <a:off x="1295399" y="1393889"/>
          <a:ext cx="9601201" cy="4437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09437">
                <a:tc rowSpan="4"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>
                          <a:solidFill>
                            <a:srgbClr val="6770D7"/>
                          </a:solidFill>
                        </a:rPr>
                        <a:t>알약 식별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스마트렌즈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216000" marT="216000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6770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6770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6770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올바른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복약지도 시스템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6770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6770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6770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6770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치료 효과를 높임과 동시에 의약품 정보 제공을 통해 약물 오남용을 예방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6770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6770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6770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9437">
                <a:tc v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100">
                        <a:solidFill>
                          <a:srgbClr val="3ECF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독립적 인격체</a:t>
                      </a:r>
                    </a:p>
                  </a:txBody>
                  <a:tcPr marL="216000" anchor="ctr">
                    <a:lnL w="19050" cap="flat" cmpd="sng" algn="ctr">
                      <a:solidFill>
                        <a:srgbClr val="6770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78808D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6770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6770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70D7">
                        <a:alpha val="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시각 장애인들의 삶의 질 개선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장애인 복지의 궁극적 목표인 </a:t>
                      </a: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‘</a:t>
                      </a: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자립</a:t>
                      </a: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’</a:t>
                      </a: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과 연결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78808D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6770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6770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6770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70D7">
                        <a:alpha val="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9437">
                <a:tc v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100">
                        <a:solidFill>
                          <a:srgbClr val="3ECF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약화 사고 방지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6770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6770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6770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78808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단조로운 형태로 인해 겪는 약 구별의 어려움 해결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규격화되어 있지 않은 복약지도를 손쉬운 방법으로 받을 수 있게 됨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6770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6770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78808D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9437">
                <a:tc v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100">
                        <a:solidFill>
                          <a:srgbClr val="3ECF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제도적 보완책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6770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6770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78808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6770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복약지도의 표준화되지 않은 시스템의 내실화를 위한 제도적 보완책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6770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78808D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6770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2"/>
          <p:cNvSpPr txBox="1"/>
          <p:nvPr/>
        </p:nvSpPr>
        <p:spPr>
          <a:xfrm>
            <a:off x="11404600" y="6184841"/>
            <a:ext cx="787400" cy="528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09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page</a:t>
            </a:r>
            <a:endParaRPr kumimoji="0" lang="ko-KR" altLang="en-US" sz="11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rgbClr val="9E78EF"/>
            </a:gs>
            <a:gs pos="82000">
              <a:srgbClr val="6770D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04600" y="6184841"/>
            <a:ext cx="7874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prstClr val="white"/>
                </a:solidFill>
              </a:rPr>
              <a:t>01</a:t>
            </a:r>
          </a:p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</a:rPr>
              <a:t>page</a:t>
            </a:r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2" name="자유형: 도형 11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737993 h 6858000"/>
              <a:gd name="connsiteX3" fmla="*/ 12098621 w 12192000"/>
              <a:gd name="connsiteY3" fmla="*/ 5816335 h 6858000"/>
              <a:gd name="connsiteX4" fmla="*/ 9772920 w 12192000"/>
              <a:gd name="connsiteY4" fmla="*/ 6831041 h 6858000"/>
              <a:gd name="connsiteX5" fmla="*/ 9581013 w 12192000"/>
              <a:gd name="connsiteY5" fmla="*/ 6858000 h 6858000"/>
              <a:gd name="connsiteX6" fmla="*/ 7068012 w 12192000"/>
              <a:gd name="connsiteY6" fmla="*/ 6858000 h 6858000"/>
              <a:gd name="connsiteX7" fmla="*/ 6674321 w 12192000"/>
              <a:gd name="connsiteY7" fmla="*/ 6825928 h 6858000"/>
              <a:gd name="connsiteX8" fmla="*/ 3486207 w 12192000"/>
              <a:gd name="connsiteY8" fmla="*/ 6855520 h 6858000"/>
              <a:gd name="connsiteX9" fmla="*/ 3477037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737993"/>
                </a:lnTo>
                <a:lnTo>
                  <a:pt x="12098621" y="5816335"/>
                </a:lnTo>
                <a:cubicBezTo>
                  <a:pt x="11372796" y="6401204"/>
                  <a:pt x="10585689" y="6696905"/>
                  <a:pt x="9772920" y="6831041"/>
                </a:cubicBezTo>
                <a:lnTo>
                  <a:pt x="9581013" y="6858000"/>
                </a:lnTo>
                <a:lnTo>
                  <a:pt x="7068012" y="6858000"/>
                </a:lnTo>
                <a:lnTo>
                  <a:pt x="6674321" y="6825928"/>
                </a:lnTo>
                <a:cubicBezTo>
                  <a:pt x="5545083" y="6729124"/>
                  <a:pt x="4451511" y="6628417"/>
                  <a:pt x="3486207" y="6855520"/>
                </a:cubicBezTo>
                <a:lnTo>
                  <a:pt x="347703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lvl="1" latinLnBrk="0">
              <a:lnSpc>
                <a:spcPct val="200000"/>
              </a:lnSpc>
              <a:tabLst>
                <a:tab pos="1295400" algn="l"/>
              </a:tabLst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   목차</a:t>
            </a: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2625632" y="577074"/>
            <a:ext cx="9566368" cy="681"/>
          </a:xfrm>
          <a:prstGeom prst="line">
            <a:avLst/>
          </a:prstGeom>
          <a:ln w="12700">
            <a:solidFill>
              <a:srgbClr val="677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1356840" y="4097965"/>
            <a:ext cx="473676" cy="248488"/>
            <a:chOff x="9786551" y="2269703"/>
            <a:chExt cx="808035" cy="423891"/>
          </a:xfrm>
        </p:grpSpPr>
        <p:sp>
          <p:nvSpPr>
            <p:cNvPr id="6" name="모서리가 둥근 직사각형 71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6770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9786551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prstClr val="white"/>
                  </a:solidFill>
                </a:rPr>
                <a:t>S</a:t>
              </a: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356840" y="1678827"/>
            <a:ext cx="477088" cy="248488"/>
            <a:chOff x="9786551" y="2269703"/>
            <a:chExt cx="813855" cy="423891"/>
          </a:xfrm>
        </p:grpSpPr>
        <p:sp>
          <p:nvSpPr>
            <p:cNvPr id="9" name="모서리가 둥근 직사각형 74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F384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0176515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356840" y="2761502"/>
            <a:ext cx="477088" cy="248488"/>
            <a:chOff x="9786551" y="2269703"/>
            <a:chExt cx="813855" cy="423891"/>
          </a:xfrm>
        </p:grpSpPr>
        <p:sp>
          <p:nvSpPr>
            <p:cNvPr id="18" name="모서리가 둥근 직사각형 80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F384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10176515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2061972" y="1546445"/>
            <a:ext cx="3926985" cy="89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CONTENTS 1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현황 및 문제점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90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61972" y="2645488"/>
            <a:ext cx="3926985" cy="88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CONTENTS 2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아이디어 개요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900">
                <a:solidFill>
                  <a:prstClr val="white">
                    <a:lumMod val="65000"/>
                  </a:prstClr>
                </a:solidFill>
              </a:rPr>
              <a:t>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061971" y="3946371"/>
            <a:ext cx="3926985" cy="890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CONTENTS 3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개선 방안 및 활용성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900">
                <a:solidFill>
                  <a:prstClr val="white">
                    <a:lumMod val="65000"/>
                  </a:prstClr>
                </a:solidFill>
              </a:rPr>
              <a:t>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063735" y="5167720"/>
            <a:ext cx="3926985" cy="678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CONTENTS 4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기대효과</a:t>
            </a:r>
            <a:r>
              <a:rPr lang="ko-KR" altLang="en-US" sz="900">
                <a:solidFill>
                  <a:prstClr val="white">
                    <a:lumMod val="65000"/>
                  </a:prstClr>
                </a:solidFill>
              </a:rPr>
              <a:t> 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6657858" y="2270471"/>
            <a:ext cx="360000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6657858" y="2263682"/>
            <a:ext cx="747829" cy="6789"/>
          </a:xfrm>
          <a:prstGeom prst="line">
            <a:avLst/>
          </a:prstGeom>
          <a:ln w="57150" cap="rnd">
            <a:solidFill>
              <a:srgbClr val="F384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28858" y="1433785"/>
            <a:ext cx="1304200" cy="90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endParaRPr lang="en-US" altLang="ko-KR" sz="800">
              <a:solidFill>
                <a:prstClr val="white">
                  <a:lumMod val="6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endParaRPr lang="en-US" altLang="ko-KR" sz="800">
              <a:solidFill>
                <a:prstClr val="white">
                  <a:lumMod val="6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en-US" altLang="ko-KR" sz="800">
                <a:solidFill>
                  <a:prstClr val="white">
                    <a:lumMod val="65000"/>
                  </a:prstClr>
                </a:solidFill>
              </a:rPr>
              <a:t>CONTENTS 1</a:t>
            </a:r>
          </a:p>
          <a:p>
            <a:pPr algn="r">
              <a:defRPr/>
            </a:pPr>
            <a:endParaRPr lang="en-US" altLang="ko-KR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657858" y="3375984"/>
            <a:ext cx="360000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19858" y="3375984"/>
            <a:ext cx="792000" cy="0"/>
          </a:xfrm>
          <a:prstGeom prst="line">
            <a:avLst/>
          </a:prstGeom>
          <a:ln w="57150" cap="rnd">
            <a:solidFill>
              <a:srgbClr val="F384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14358" y="2472623"/>
            <a:ext cx="1990000" cy="906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endParaRPr lang="en-US" altLang="ko-KR" sz="800">
              <a:solidFill>
                <a:prstClr val="white">
                  <a:lumMod val="6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endParaRPr lang="en-US" altLang="ko-KR" sz="800">
              <a:solidFill>
                <a:prstClr val="white">
                  <a:lumMod val="6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80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en-US" altLang="ko-KR" sz="800">
                <a:solidFill>
                  <a:prstClr val="white">
                    <a:lumMod val="65000"/>
                  </a:prstClr>
                </a:solidFill>
              </a:rPr>
              <a:t>CONTENTS</a:t>
            </a:r>
            <a:r>
              <a:rPr lang="ko-KR" altLang="en-US" sz="80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en-US" altLang="ko-KR" sz="800">
                <a:solidFill>
                  <a:prstClr val="white">
                    <a:lumMod val="65000"/>
                  </a:prstClr>
                </a:solidFill>
              </a:rPr>
              <a:t>2</a:t>
            </a:r>
          </a:p>
          <a:p>
            <a:pPr algn="r">
              <a:defRPr/>
            </a:pPr>
            <a:endParaRPr lang="en-US" altLang="ko-KR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6657858" y="4684697"/>
            <a:ext cx="360000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281989" y="4683031"/>
            <a:ext cx="1428748" cy="0"/>
          </a:xfrm>
          <a:prstGeom prst="line">
            <a:avLst/>
          </a:prstGeom>
          <a:ln w="57150" cap="rnd">
            <a:solidFill>
              <a:srgbClr val="677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27258" y="3781336"/>
            <a:ext cx="1304200" cy="90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endParaRPr lang="en-US" altLang="ko-KR" sz="800">
              <a:solidFill>
                <a:prstClr val="white">
                  <a:lumMod val="6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endParaRPr lang="en-US" altLang="ko-KR" sz="800">
              <a:solidFill>
                <a:prstClr val="white">
                  <a:lumMod val="6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en-US" altLang="ko-KR" sz="800">
                <a:solidFill>
                  <a:prstClr val="white">
                    <a:lumMod val="65000"/>
                  </a:prstClr>
                </a:solidFill>
              </a:rPr>
              <a:t>CONTENTS 3</a:t>
            </a:r>
          </a:p>
          <a:p>
            <a:pPr algn="r">
              <a:defRPr/>
            </a:pPr>
            <a:endParaRPr lang="en-US" altLang="ko-KR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6657858" y="5955310"/>
            <a:ext cx="360000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9805987" y="5955309"/>
            <a:ext cx="444522" cy="4072"/>
          </a:xfrm>
          <a:prstGeom prst="line">
            <a:avLst/>
          </a:prstGeom>
          <a:ln w="57150" cap="rnd">
            <a:solidFill>
              <a:srgbClr val="677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811258" y="5051949"/>
            <a:ext cx="1304200" cy="908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endParaRPr lang="en-US" altLang="ko-KR" sz="800">
              <a:solidFill>
                <a:prstClr val="white">
                  <a:lumMod val="6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endParaRPr lang="en-US" altLang="ko-KR" sz="800">
              <a:solidFill>
                <a:prstClr val="white">
                  <a:lumMod val="6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en-US" altLang="ko-KR" sz="800">
                <a:solidFill>
                  <a:prstClr val="white">
                    <a:lumMod val="65000"/>
                  </a:prstClr>
                </a:solidFill>
              </a:rPr>
              <a:t>CONTENTS 4</a:t>
            </a:r>
          </a:p>
          <a:p>
            <a:pPr algn="r">
              <a:defRPr/>
            </a:pPr>
            <a:endParaRPr lang="en-US" altLang="ko-KR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7" name="그룹 4"/>
          <p:cNvGrpSpPr/>
          <p:nvPr/>
        </p:nvGrpSpPr>
        <p:grpSpPr>
          <a:xfrm>
            <a:off x="1356840" y="5269540"/>
            <a:ext cx="473676" cy="248488"/>
            <a:chOff x="9786551" y="2269703"/>
            <a:chExt cx="808035" cy="423891"/>
          </a:xfrm>
        </p:grpSpPr>
        <p:sp>
          <p:nvSpPr>
            <p:cNvPr id="38" name="모서리가 둥근 직사각형 71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6770D7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9" name="타원 6"/>
            <p:cNvSpPr/>
            <p:nvPr/>
          </p:nvSpPr>
          <p:spPr>
            <a:xfrm>
              <a:off x="9786551" y="2269703"/>
              <a:ext cx="423891" cy="42389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  <a:effectLst>
              <a:outerShdw blurRad="1397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S</a:t>
              </a: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rgbClr val="9E78EF"/>
            </a:gs>
            <a:gs pos="82000">
              <a:srgbClr val="6770D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464755 h 6858000"/>
              <a:gd name="connsiteX3" fmla="*/ 12098621 w 12192000"/>
              <a:gd name="connsiteY3" fmla="*/ 5539366 h 6858000"/>
              <a:gd name="connsiteX4" fmla="*/ 2726913 w 12192000"/>
              <a:gd name="connsiteY4" fmla="*/ 6782104 h 6858000"/>
              <a:gd name="connsiteX5" fmla="*/ 257953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464755"/>
                </a:lnTo>
                <a:lnTo>
                  <a:pt x="12098621" y="5539366"/>
                </a:lnTo>
                <a:cubicBezTo>
                  <a:pt x="9195323" y="7767439"/>
                  <a:pt x="5311499" y="5589148"/>
                  <a:pt x="2726913" y="6782104"/>
                </a:cubicBezTo>
                <a:lnTo>
                  <a:pt x="257953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lvl="1" latinLnBrk="0">
              <a:lnSpc>
                <a:spcPct val="20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현황 및 문제점</a:t>
            </a: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cxnSp>
        <p:nvCxnSpPr>
          <p:cNvPr id="10" name="직선 연결선 13"/>
          <p:cNvCxnSpPr/>
          <p:nvPr/>
        </p:nvCxnSpPr>
        <p:spPr>
          <a:xfrm flipV="1">
            <a:off x="3288393" y="577074"/>
            <a:ext cx="8903607" cy="2949"/>
          </a:xfrm>
          <a:prstGeom prst="line">
            <a:avLst/>
          </a:prstGeom>
          <a:noFill/>
          <a:ln w="12700" cap="flat" cmpd="sng" algn="ctr">
            <a:solidFill>
              <a:srgbClr val="6770D7">
                <a:alpha val="100000"/>
              </a:srgbClr>
            </a:solidFill>
            <a:prstDash val="solid"/>
            <a:miter/>
          </a:ln>
        </p:spPr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r="19470"/>
          <a:stretch>
            <a:fillRect/>
          </a:stretch>
        </p:blipFill>
        <p:spPr>
          <a:xfrm>
            <a:off x="273046" y="3429000"/>
            <a:ext cx="8253184" cy="20288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t="1810" r="21470"/>
          <a:stretch>
            <a:fillRect/>
          </a:stretch>
        </p:blipFill>
        <p:spPr>
          <a:xfrm>
            <a:off x="294820" y="1351643"/>
            <a:ext cx="8227785" cy="197348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698500"/>
            <a:ext cx="5916658" cy="6010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rgbClr val="9E78EF"/>
            </a:gs>
            <a:gs pos="82000">
              <a:srgbClr val="6770D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04600" y="6184841"/>
            <a:ext cx="787400" cy="528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prstClr val="white"/>
                </a:solidFill>
              </a:rPr>
              <a:t>02</a:t>
            </a:r>
          </a:p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</a:rPr>
              <a:t>page</a:t>
            </a:r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2" name="자유형: 도형 11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737993 h 6858000"/>
              <a:gd name="connsiteX3" fmla="*/ 12098621 w 12192000"/>
              <a:gd name="connsiteY3" fmla="*/ 5816335 h 6858000"/>
              <a:gd name="connsiteX4" fmla="*/ 9772920 w 12192000"/>
              <a:gd name="connsiteY4" fmla="*/ 6831041 h 6858000"/>
              <a:gd name="connsiteX5" fmla="*/ 9581013 w 12192000"/>
              <a:gd name="connsiteY5" fmla="*/ 6858000 h 6858000"/>
              <a:gd name="connsiteX6" fmla="*/ 7068012 w 12192000"/>
              <a:gd name="connsiteY6" fmla="*/ 6858000 h 6858000"/>
              <a:gd name="connsiteX7" fmla="*/ 6674321 w 12192000"/>
              <a:gd name="connsiteY7" fmla="*/ 6825928 h 6858000"/>
              <a:gd name="connsiteX8" fmla="*/ 3486207 w 12192000"/>
              <a:gd name="connsiteY8" fmla="*/ 6855520 h 6858000"/>
              <a:gd name="connsiteX9" fmla="*/ 3477037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737993"/>
                </a:lnTo>
                <a:lnTo>
                  <a:pt x="12098621" y="5816335"/>
                </a:lnTo>
                <a:cubicBezTo>
                  <a:pt x="11372796" y="6401204"/>
                  <a:pt x="10585689" y="6696905"/>
                  <a:pt x="9772920" y="6831041"/>
                </a:cubicBezTo>
                <a:lnTo>
                  <a:pt x="9581013" y="6858000"/>
                </a:lnTo>
                <a:lnTo>
                  <a:pt x="7068012" y="6858000"/>
                </a:lnTo>
                <a:lnTo>
                  <a:pt x="6674321" y="6825928"/>
                </a:lnTo>
                <a:cubicBezTo>
                  <a:pt x="5545083" y="6729124"/>
                  <a:pt x="4451511" y="6628417"/>
                  <a:pt x="3486207" y="6855520"/>
                </a:cubicBezTo>
                <a:lnTo>
                  <a:pt x="347703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lvl="1" latinLnBrk="0">
              <a:lnSpc>
                <a:spcPct val="20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현황 및 문제점</a:t>
            </a: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6288000" y="577075"/>
            <a:ext cx="5904000" cy="0"/>
          </a:xfrm>
          <a:prstGeom prst="line">
            <a:avLst/>
          </a:prstGeom>
          <a:ln w="12700">
            <a:solidFill>
              <a:srgbClr val="677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2"/>
          <a:srcRect b="1460"/>
          <a:stretch>
            <a:fillRect/>
          </a:stretch>
        </p:blipFill>
        <p:spPr>
          <a:xfrm>
            <a:off x="286774" y="1465456"/>
            <a:ext cx="6649873" cy="440845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7284064" y="2479172"/>
            <a:ext cx="4404034" cy="155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700"/>
              <a:t>58</a:t>
            </a:r>
            <a:r>
              <a:rPr lang="ko-KR" altLang="en-US" sz="2700"/>
              <a:t>개 의약품 가운데 </a:t>
            </a:r>
            <a:r>
              <a:rPr lang="en-US" altLang="ko-KR" sz="2700"/>
              <a:t>42</a:t>
            </a:r>
            <a:r>
              <a:rPr lang="ko-KR" altLang="en-US" sz="2700"/>
              <a:t>개</a:t>
            </a:r>
            <a:r>
              <a:rPr lang="en-US" altLang="ko-KR" sz="2700"/>
              <a:t>(</a:t>
            </a:r>
            <a:r>
              <a:rPr lang="ko-KR" altLang="en-US" sz="2700"/>
              <a:t>약 </a:t>
            </a:r>
            <a:r>
              <a:rPr lang="en-US" altLang="ko-KR" sz="2700"/>
              <a:t>72%)</a:t>
            </a:r>
            <a:r>
              <a:rPr lang="ko-KR" altLang="en-US" sz="2700"/>
              <a:t>에 점자 표시</a:t>
            </a:r>
            <a:r>
              <a:rPr lang="en-US" altLang="ko-KR" sz="2700"/>
              <a:t>X</a:t>
            </a:r>
          </a:p>
          <a:p>
            <a:pPr lvl="0">
              <a:defRPr/>
            </a:pPr>
            <a:endParaRPr lang="en-US" altLang="ko-KR" sz="1300"/>
          </a:p>
          <a:p>
            <a:pPr lvl="0" algn="r">
              <a:defRPr/>
            </a:pPr>
            <a:r>
              <a:rPr lang="en-US" altLang="ko-KR" sz="1500"/>
              <a:t>-2019</a:t>
            </a:r>
            <a:r>
              <a:rPr lang="ko-KR" altLang="en-US" sz="1500"/>
              <a:t>년 한국소비자원 조사</a:t>
            </a:r>
            <a:r>
              <a:rPr lang="en-US" altLang="ko-KR" sz="1500"/>
              <a:t>-</a:t>
            </a:r>
          </a:p>
        </p:txBody>
      </p:sp>
      <p:cxnSp>
        <p:nvCxnSpPr>
          <p:cNvPr id="57" name="직선 연결선 13"/>
          <p:cNvCxnSpPr/>
          <p:nvPr/>
        </p:nvCxnSpPr>
        <p:spPr>
          <a:xfrm flipV="1">
            <a:off x="3288393" y="577074"/>
            <a:ext cx="8903607" cy="2949"/>
          </a:xfrm>
          <a:prstGeom prst="line">
            <a:avLst/>
          </a:prstGeom>
          <a:noFill/>
          <a:ln w="12700" cap="flat" cmpd="sng" algn="ctr">
            <a:solidFill>
              <a:srgbClr val="6770D7">
                <a:alpha val="100000"/>
              </a:srgbClr>
            </a:solidFill>
            <a:prstDash val="solid"/>
            <a:miter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rgbClr val="9E78EF"/>
            </a:gs>
            <a:gs pos="82000">
              <a:srgbClr val="6770D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04600" y="6184841"/>
            <a:ext cx="787400" cy="528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prstClr val="white"/>
                </a:solidFill>
              </a:rPr>
              <a:t>03</a:t>
            </a:r>
          </a:p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</a:rPr>
              <a:t>page</a:t>
            </a:r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12" name="자유형: 도형 11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737993 h 6858000"/>
              <a:gd name="connsiteX3" fmla="*/ 12098621 w 12192000"/>
              <a:gd name="connsiteY3" fmla="*/ 5816335 h 6858000"/>
              <a:gd name="connsiteX4" fmla="*/ 9772920 w 12192000"/>
              <a:gd name="connsiteY4" fmla="*/ 6831041 h 6858000"/>
              <a:gd name="connsiteX5" fmla="*/ 9581013 w 12192000"/>
              <a:gd name="connsiteY5" fmla="*/ 6858000 h 6858000"/>
              <a:gd name="connsiteX6" fmla="*/ 7068012 w 12192000"/>
              <a:gd name="connsiteY6" fmla="*/ 6858000 h 6858000"/>
              <a:gd name="connsiteX7" fmla="*/ 6674321 w 12192000"/>
              <a:gd name="connsiteY7" fmla="*/ 6825928 h 6858000"/>
              <a:gd name="connsiteX8" fmla="*/ 3486207 w 12192000"/>
              <a:gd name="connsiteY8" fmla="*/ 6855520 h 6858000"/>
              <a:gd name="connsiteX9" fmla="*/ 3477037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737993"/>
                </a:lnTo>
                <a:lnTo>
                  <a:pt x="12098621" y="5816335"/>
                </a:lnTo>
                <a:cubicBezTo>
                  <a:pt x="11372796" y="6401204"/>
                  <a:pt x="10585689" y="6696905"/>
                  <a:pt x="9772920" y="6831041"/>
                </a:cubicBezTo>
                <a:lnTo>
                  <a:pt x="9581013" y="6858000"/>
                </a:lnTo>
                <a:lnTo>
                  <a:pt x="7068012" y="6858000"/>
                </a:lnTo>
                <a:lnTo>
                  <a:pt x="6674321" y="6825928"/>
                </a:lnTo>
                <a:cubicBezTo>
                  <a:pt x="5545083" y="6729124"/>
                  <a:pt x="4451511" y="6628417"/>
                  <a:pt x="3486207" y="6855520"/>
                </a:cubicBezTo>
                <a:lnTo>
                  <a:pt x="347703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lvl="1" latinLnBrk="0">
              <a:lnSpc>
                <a:spcPct val="20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아이디어 개요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6288000" y="577075"/>
            <a:ext cx="5904000" cy="0"/>
          </a:xfrm>
          <a:prstGeom prst="line">
            <a:avLst/>
          </a:prstGeom>
          <a:ln w="12700">
            <a:solidFill>
              <a:srgbClr val="677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 98"/>
          <p:cNvSpPr/>
          <p:nvPr/>
        </p:nvSpPr>
        <p:spPr>
          <a:xfrm>
            <a:off x="5045240" y="4798256"/>
            <a:ext cx="1584000" cy="1584000"/>
          </a:xfrm>
          <a:prstGeom prst="ellipse">
            <a:avLst/>
          </a:prstGeom>
          <a:solidFill>
            <a:srgbClr val="6770D7"/>
          </a:solidFill>
          <a:ln w="38100">
            <a:solidFill>
              <a:srgbClr val="6770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defRPr/>
            </a:pPr>
            <a:r>
              <a:rPr lang="ko-KR" altLang="en-US" kern="0">
                <a:solidFill>
                  <a:prstClr val="white"/>
                </a:solidFill>
              </a:rPr>
              <a:t>알약 식별</a:t>
            </a:r>
          </a:p>
          <a:p>
            <a:pPr algn="ctr" latinLnBrk="0">
              <a:defRPr/>
            </a:pPr>
            <a:r>
              <a:rPr lang="ko-KR" altLang="en-US" kern="0">
                <a:solidFill>
                  <a:prstClr val="white"/>
                </a:solidFill>
              </a:rPr>
              <a:t>스마트렌즈</a:t>
            </a:r>
          </a:p>
        </p:txBody>
      </p:sp>
      <p:sp>
        <p:nvSpPr>
          <p:cNvPr id="15" name="타원 14"/>
          <p:cNvSpPr/>
          <p:nvPr/>
        </p:nvSpPr>
        <p:spPr>
          <a:xfrm>
            <a:off x="5558479" y="3155487"/>
            <a:ext cx="792000" cy="792000"/>
          </a:xfrm>
          <a:prstGeom prst="ellipse">
            <a:avLst/>
          </a:prstGeom>
          <a:solidFill>
            <a:srgbClr val="6770D7"/>
          </a:solidFill>
          <a:ln w="6350">
            <a:solidFill>
              <a:srgbClr val="6770D7"/>
            </a:solidFill>
          </a:ln>
          <a:effectLst>
            <a:outerShdw blurRad="139700" dist="114300" sx="102000" sy="102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50" b="1">
                <a:solidFill>
                  <a:srgbClr val="02EAEF"/>
                </a:solidFill>
              </a:rPr>
              <a:t>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5954479" y="4056216"/>
            <a:ext cx="6163" cy="589018"/>
          </a:xfrm>
          <a:prstGeom prst="line">
            <a:avLst/>
          </a:prstGeom>
          <a:ln>
            <a:solidFill>
              <a:srgbClr val="6770D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666214" y="1068426"/>
            <a:ext cx="2564204" cy="948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>
                <a:solidFill>
                  <a:srgbClr val="6770D7"/>
                </a:solidFill>
              </a:rPr>
              <a:t>음성 인식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터치 없이 목소리만으로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앱을 활용할 수 있게 한다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5948316" y="2457740"/>
            <a:ext cx="6163" cy="589018"/>
          </a:xfrm>
          <a:prstGeom prst="line">
            <a:avLst/>
          </a:prstGeom>
          <a:ln>
            <a:solidFill>
              <a:srgbClr val="6770D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 rot="19800000">
            <a:off x="3673596" y="3059580"/>
            <a:ext cx="792000" cy="2187494"/>
            <a:chOff x="6263329" y="3317812"/>
            <a:chExt cx="792000" cy="2187494"/>
          </a:xfrm>
        </p:grpSpPr>
        <p:sp>
          <p:nvSpPr>
            <p:cNvPr id="20" name="타원 19"/>
            <p:cNvSpPr/>
            <p:nvPr/>
          </p:nvSpPr>
          <p:spPr>
            <a:xfrm>
              <a:off x="6263329" y="4015559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6770D7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050" b="1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6659329" y="4916288"/>
              <a:ext cx="6163" cy="589018"/>
            </a:xfrm>
            <a:prstGeom prst="line">
              <a:avLst/>
            </a:prstGeom>
            <a:ln>
              <a:solidFill>
                <a:srgbClr val="6770D7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653166" y="3317812"/>
              <a:ext cx="6163" cy="589018"/>
            </a:xfrm>
            <a:prstGeom prst="line">
              <a:avLst/>
            </a:prstGeom>
            <a:ln>
              <a:solidFill>
                <a:srgbClr val="6770D7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 rot="1800000">
            <a:off x="7527799" y="3055134"/>
            <a:ext cx="792000" cy="2187494"/>
            <a:chOff x="6263329" y="3317812"/>
            <a:chExt cx="792000" cy="2187494"/>
          </a:xfrm>
        </p:grpSpPr>
        <p:sp>
          <p:nvSpPr>
            <p:cNvPr id="24" name="타원 23"/>
            <p:cNvSpPr/>
            <p:nvPr/>
          </p:nvSpPr>
          <p:spPr>
            <a:xfrm>
              <a:off x="6263329" y="4015559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6770D7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050" b="1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6659329" y="4916288"/>
              <a:ext cx="6163" cy="589018"/>
            </a:xfrm>
            <a:prstGeom prst="line">
              <a:avLst/>
            </a:prstGeom>
            <a:ln>
              <a:solidFill>
                <a:srgbClr val="6770D7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6653166" y="3317812"/>
              <a:ext cx="6163" cy="589018"/>
            </a:xfrm>
            <a:prstGeom prst="line">
              <a:avLst/>
            </a:prstGeom>
            <a:ln>
              <a:solidFill>
                <a:srgbClr val="6770D7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1335284" y="2041597"/>
            <a:ext cx="2564204" cy="956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카메라를 통한 약 식별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단순한 카메라 촬영을 통해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약의 종류와 효능을 알 수 있게 한다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997144" y="2041597"/>
            <a:ext cx="2564204" cy="956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음성 안내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약의 정보를 사용자에게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목소리로 안내한다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31" name="Freeform 36"/>
          <p:cNvSpPr>
            <a:spLocks noEditPoints="1"/>
          </p:cNvSpPr>
          <p:nvPr/>
        </p:nvSpPr>
        <p:spPr>
          <a:xfrm>
            <a:off x="3961968" y="3969080"/>
            <a:ext cx="215408" cy="36229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6770D7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32" name="직선 연결선 13"/>
          <p:cNvCxnSpPr/>
          <p:nvPr/>
        </p:nvCxnSpPr>
        <p:spPr>
          <a:xfrm flipV="1">
            <a:off x="4157662" y="577074"/>
            <a:ext cx="8034337" cy="681"/>
          </a:xfrm>
          <a:prstGeom prst="line">
            <a:avLst/>
          </a:prstGeom>
          <a:noFill/>
          <a:ln w="12700" cap="flat" cmpd="sng" algn="ctr">
            <a:solidFill>
              <a:srgbClr val="6770D7">
                <a:alpha val="100000"/>
              </a:srgbClr>
            </a:solidFill>
            <a:prstDash val="solid"/>
            <a:miter/>
          </a:ln>
        </p:spPr>
      </p:cxn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77125" y="3900487"/>
            <a:ext cx="889680" cy="49529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81662" y="3257549"/>
            <a:ext cx="552450" cy="552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rgbClr val="9E78EF"/>
            </a:gs>
            <a:gs pos="82000">
              <a:srgbClr val="6770D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464755 h 6858000"/>
              <a:gd name="connsiteX3" fmla="*/ 12098621 w 12192000"/>
              <a:gd name="connsiteY3" fmla="*/ 5539366 h 6858000"/>
              <a:gd name="connsiteX4" fmla="*/ 2726913 w 12192000"/>
              <a:gd name="connsiteY4" fmla="*/ 6782104 h 6858000"/>
              <a:gd name="connsiteX5" fmla="*/ 257953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464755"/>
                </a:lnTo>
                <a:lnTo>
                  <a:pt x="12098621" y="5539366"/>
                </a:lnTo>
                <a:cubicBezTo>
                  <a:pt x="9195323" y="7767439"/>
                  <a:pt x="5311499" y="5589148"/>
                  <a:pt x="2726913" y="6782104"/>
                </a:cubicBezTo>
                <a:lnTo>
                  <a:pt x="257953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lvl="1" latinLnBrk="0">
              <a:lnSpc>
                <a:spcPct val="20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50254">
            <a:off x="245287" y="-266290"/>
            <a:ext cx="3810000" cy="3810000"/>
          </a:xfrm>
          <a:prstGeom prst="rect">
            <a:avLst/>
          </a:prstGeom>
        </p:spPr>
      </p:pic>
      <p:sp>
        <p:nvSpPr>
          <p:cNvPr id="24" name="이등변 삼각형 23"/>
          <p:cNvSpPr/>
          <p:nvPr/>
        </p:nvSpPr>
        <p:spPr>
          <a:xfrm rot="18165356">
            <a:off x="3205938" y="462077"/>
            <a:ext cx="2896496" cy="5548631"/>
          </a:xfrm>
          <a:prstGeom prst="triangle">
            <a:avLst>
              <a:gd name="adj" fmla="val 47656"/>
            </a:avLst>
          </a:prstGeom>
          <a:gradFill flip="xy" rotWithShape="1">
            <a:gsLst>
              <a:gs pos="0">
                <a:schemeClr val="accent1">
                  <a:tint val="70000"/>
                  <a:satMod val="170000"/>
                  <a:alpha val="9000"/>
                </a:schemeClr>
              </a:gs>
              <a:gs pos="100000">
                <a:schemeClr val="accent1">
                  <a:tint val="20000"/>
                  <a:satMod val="170000"/>
                  <a:alpha val="10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971581" y="1516414"/>
            <a:ext cx="384687" cy="337984"/>
          </a:xfrm>
          <a:prstGeom prst="ellipse">
            <a:avLst/>
          </a:prstGeom>
          <a:noFill/>
          <a:ln w="28575">
            <a:solidFill>
              <a:srgbClr val="DFE6F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n w="635000">
                <a:solidFill>
                  <a:schemeClr val="tx1"/>
                </a:solidFill>
              </a:ln>
            </a:endParaRPr>
          </a:p>
        </p:txBody>
      </p:sp>
      <p:sp>
        <p:nvSpPr>
          <p:cNvPr id="30" name="현 29"/>
          <p:cNvSpPr/>
          <p:nvPr/>
        </p:nvSpPr>
        <p:spPr>
          <a:xfrm rot="13683490">
            <a:off x="5898710" y="3457228"/>
            <a:ext cx="2848252" cy="2941412"/>
          </a:xfrm>
          <a:prstGeom prst="chord">
            <a:avLst>
              <a:gd name="adj1" fmla="val 2986586"/>
              <a:gd name="adj2" fmla="val 16776813"/>
            </a:avLst>
          </a:prstGeom>
          <a:gradFill flip="xy" rotWithShape="1">
            <a:gsLst>
              <a:gs pos="0">
                <a:schemeClr val="accent1">
                  <a:tint val="70000"/>
                  <a:satMod val="170000"/>
                  <a:alpha val="9000"/>
                </a:schemeClr>
              </a:gs>
              <a:gs pos="100000">
                <a:schemeClr val="accent1">
                  <a:tint val="20000"/>
                  <a:satMod val="170000"/>
                  <a:alpha val="10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951706" y="3543636"/>
            <a:ext cx="2672549" cy="265405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88101">
            <a:off x="6004573" y="3995102"/>
            <a:ext cx="2415905" cy="1675027"/>
          </a:xfrm>
          <a:prstGeom prst="rect">
            <a:avLst/>
          </a:prstGeom>
        </p:spPr>
      </p:pic>
      <p:cxnSp>
        <p:nvCxnSpPr>
          <p:cNvPr id="33" name="직선 연결선 13"/>
          <p:cNvCxnSpPr/>
          <p:nvPr/>
        </p:nvCxnSpPr>
        <p:spPr>
          <a:xfrm>
            <a:off x="7167562" y="575997"/>
            <a:ext cx="5024437" cy="1077"/>
          </a:xfrm>
          <a:prstGeom prst="line">
            <a:avLst/>
          </a:prstGeom>
          <a:noFill/>
          <a:ln w="12700" cap="flat" cmpd="sng" algn="ctr">
            <a:solidFill>
              <a:srgbClr val="6770D7">
                <a:alpha val="100000"/>
              </a:srgbClr>
            </a:solidFill>
            <a:prstDash val="solid"/>
            <a:miter/>
          </a:ln>
        </p:spPr>
      </p:cxnSp>
      <p:sp>
        <p:nvSpPr>
          <p:cNvPr id="34" name="TextBox 33"/>
          <p:cNvSpPr txBox="1"/>
          <p:nvPr/>
        </p:nvSpPr>
        <p:spPr>
          <a:xfrm>
            <a:off x="0" y="28575"/>
            <a:ext cx="7088751" cy="81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0">
              <a:lnSpc>
                <a:spcPct val="20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아이디어 개요 </a:t>
            </a: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카메라를 통한 약 식별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4037" y="1099873"/>
            <a:ext cx="6248399" cy="365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6" name="TextBox 12"/>
          <p:cNvSpPr txBox="1"/>
          <p:nvPr/>
        </p:nvSpPr>
        <p:spPr>
          <a:xfrm>
            <a:off x="11404600" y="6184841"/>
            <a:ext cx="787400" cy="528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04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page</a:t>
            </a:r>
            <a:endParaRPr kumimoji="0" lang="ko-KR" altLang="en-US" sz="11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rgbClr val="9E78EF"/>
            </a:gs>
            <a:gs pos="82000">
              <a:srgbClr val="6770D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464755 h 6858000"/>
              <a:gd name="connsiteX3" fmla="*/ 12098621 w 12192000"/>
              <a:gd name="connsiteY3" fmla="*/ 5539366 h 6858000"/>
              <a:gd name="connsiteX4" fmla="*/ 2726913 w 12192000"/>
              <a:gd name="connsiteY4" fmla="*/ 6782104 h 6858000"/>
              <a:gd name="connsiteX5" fmla="*/ 257953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464755"/>
                </a:lnTo>
                <a:lnTo>
                  <a:pt x="12098621" y="5539366"/>
                </a:lnTo>
                <a:cubicBezTo>
                  <a:pt x="9195323" y="7767439"/>
                  <a:pt x="5311499" y="5589148"/>
                  <a:pt x="2726913" y="6782104"/>
                </a:cubicBezTo>
                <a:lnTo>
                  <a:pt x="257953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lvl="1" latinLnBrk="0">
              <a:lnSpc>
                <a:spcPct val="20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cxnSp>
        <p:nvCxnSpPr>
          <p:cNvPr id="33" name="직선 연결선 13"/>
          <p:cNvCxnSpPr/>
          <p:nvPr/>
        </p:nvCxnSpPr>
        <p:spPr>
          <a:xfrm>
            <a:off x="7167562" y="575997"/>
            <a:ext cx="5024437" cy="1077"/>
          </a:xfrm>
          <a:prstGeom prst="line">
            <a:avLst/>
          </a:prstGeom>
          <a:noFill/>
          <a:ln w="12700" cap="flat" cmpd="sng" algn="ctr">
            <a:solidFill>
              <a:srgbClr val="6770D7">
                <a:alpha val="100000"/>
              </a:srgbClr>
            </a:solidFill>
            <a:prstDash val="solid"/>
            <a:miter/>
          </a:ln>
        </p:spPr>
      </p:cxnSp>
      <p:sp>
        <p:nvSpPr>
          <p:cNvPr id="34" name="TextBox 33"/>
          <p:cNvSpPr txBox="1"/>
          <p:nvPr/>
        </p:nvSpPr>
        <p:spPr>
          <a:xfrm>
            <a:off x="0" y="28575"/>
            <a:ext cx="7088751" cy="81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0">
              <a:lnSpc>
                <a:spcPct val="20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아이디어 개요 </a:t>
            </a: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카메라를 통한 약 식별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4037" y="1099873"/>
            <a:ext cx="6248399" cy="365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00062" y="1073056"/>
            <a:ext cx="11439526" cy="2830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00" indent="-28560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2000" b="1"/>
              <a:t>상비약 약품 상자의 구분</a:t>
            </a:r>
          </a:p>
          <a:p>
            <a:pPr marL="285600" indent="-285600">
              <a:buClr>
                <a:schemeClr val="tx1"/>
              </a:buClr>
              <a:buFont typeface="Arial"/>
              <a:buChar char="•"/>
              <a:defRPr/>
            </a:pPr>
            <a:endParaRPr lang="ko-KR" altLang="en-US" sz="2000" b="1"/>
          </a:p>
          <a:p>
            <a:pPr marL="285600" indent="-285600">
              <a:buClr>
                <a:schemeClr val="tx1"/>
              </a:buClr>
              <a:buFont typeface="Arial"/>
              <a:buChar char="•"/>
              <a:defRPr/>
            </a:pPr>
            <a:endParaRPr lang="ko-KR" altLang="en-US" sz="2000" b="1"/>
          </a:p>
          <a:p>
            <a:pPr marL="285600" indent="-285600">
              <a:buClr>
                <a:schemeClr val="tx1"/>
              </a:buClr>
              <a:buFont typeface="Arial"/>
              <a:buChar char="•"/>
              <a:defRPr/>
            </a:pPr>
            <a:endParaRPr lang="ko-KR" altLang="en-US" sz="2000" b="1"/>
          </a:p>
          <a:p>
            <a:pPr marL="285600" indent="-285600">
              <a:buClr>
                <a:schemeClr val="tx1"/>
              </a:buClr>
              <a:buFont typeface="Arial"/>
              <a:buChar char="•"/>
              <a:defRPr/>
            </a:pPr>
            <a:endParaRPr lang="ko-KR" altLang="en-US" sz="2000" b="1"/>
          </a:p>
          <a:p>
            <a:pPr marL="285600" indent="-285600">
              <a:buClr>
                <a:schemeClr val="tx1"/>
              </a:buClr>
              <a:buFont typeface="Arial"/>
              <a:buChar char="•"/>
              <a:defRPr/>
            </a:pPr>
            <a:endParaRPr lang="ko-KR" altLang="en-US" sz="2000" b="1"/>
          </a:p>
          <a:p>
            <a:pPr marL="285600" indent="-285600">
              <a:buClr>
                <a:schemeClr val="tx1"/>
              </a:buClr>
              <a:buFont typeface="Arial"/>
              <a:buChar char="•"/>
              <a:defRPr/>
            </a:pPr>
            <a:endParaRPr lang="ko-KR" altLang="en-US" sz="2000" b="1"/>
          </a:p>
          <a:p>
            <a:pPr marL="285600" indent="-285600">
              <a:buClr>
                <a:schemeClr val="tx1"/>
              </a:buClr>
              <a:buFont typeface="Arial"/>
              <a:buChar char="•"/>
              <a:defRPr/>
            </a:pPr>
            <a:endParaRPr lang="ko-KR" altLang="en-US" sz="2000" b="1"/>
          </a:p>
          <a:p>
            <a:pPr marL="285600" indent="-28560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2000" b="1"/>
              <a:t>조제약이나 낱알의 앞 뒷면 인식을 통한 구분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5825" y="4348549"/>
            <a:ext cx="3514725" cy="1899851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691062" y="4759231"/>
            <a:ext cx="7105651" cy="906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알약의 양면을 통해 해당 약품의 정보를 얻을 수 있는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숫자나 문자를 인식함으로서 정보를 얻는다</a:t>
            </a:r>
            <a:r>
              <a:rPr lang="en-US" altLang="ko-KR"/>
              <a:t>.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8840">
            <a:off x="7439565" y="1464285"/>
            <a:ext cx="2962233" cy="205381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509712" y="2025555"/>
            <a:ext cx="7105652" cy="90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약품의 상호명을 인식함으로서 상비약의 정보를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쉽게 얻을 수 있다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41" name="TextBox 12"/>
          <p:cNvSpPr txBox="1"/>
          <p:nvPr/>
        </p:nvSpPr>
        <p:spPr>
          <a:xfrm>
            <a:off x="11404600" y="6184841"/>
            <a:ext cx="787400" cy="528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05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page</a:t>
            </a:r>
            <a:endParaRPr kumimoji="0" lang="ko-KR" altLang="en-US" sz="11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rgbClr val="9E78EF"/>
            </a:gs>
            <a:gs pos="82000">
              <a:srgbClr val="6770D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464755 h 6858000"/>
              <a:gd name="connsiteX3" fmla="*/ 12098621 w 12192000"/>
              <a:gd name="connsiteY3" fmla="*/ 5539366 h 6858000"/>
              <a:gd name="connsiteX4" fmla="*/ 2726913 w 12192000"/>
              <a:gd name="connsiteY4" fmla="*/ 6782104 h 6858000"/>
              <a:gd name="connsiteX5" fmla="*/ 257953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464755"/>
                </a:lnTo>
                <a:lnTo>
                  <a:pt x="12098621" y="5539366"/>
                </a:lnTo>
                <a:cubicBezTo>
                  <a:pt x="9195323" y="7767439"/>
                  <a:pt x="5311499" y="5589148"/>
                  <a:pt x="2726913" y="6782104"/>
                </a:cubicBezTo>
                <a:lnTo>
                  <a:pt x="257953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lvl="1" latinLnBrk="0">
              <a:lnSpc>
                <a:spcPct val="20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cxnSp>
        <p:nvCxnSpPr>
          <p:cNvPr id="33" name="직선 연결선 13"/>
          <p:cNvCxnSpPr/>
          <p:nvPr/>
        </p:nvCxnSpPr>
        <p:spPr>
          <a:xfrm flipV="1">
            <a:off x="6529388" y="577074"/>
            <a:ext cx="5662612" cy="681"/>
          </a:xfrm>
          <a:prstGeom prst="line">
            <a:avLst/>
          </a:prstGeom>
          <a:noFill/>
          <a:ln w="12700" cap="flat" cmpd="sng" algn="ctr">
            <a:solidFill>
              <a:srgbClr val="6770D7">
                <a:alpha val="100000"/>
              </a:srgbClr>
            </a:solidFill>
            <a:prstDash val="solid"/>
            <a:miter/>
          </a:ln>
        </p:spPr>
      </p:cxnSp>
      <p:sp>
        <p:nvSpPr>
          <p:cNvPr id="34" name="TextBox 33"/>
          <p:cNvSpPr txBox="1"/>
          <p:nvPr/>
        </p:nvSpPr>
        <p:spPr>
          <a:xfrm>
            <a:off x="0" y="28575"/>
            <a:ext cx="7088751" cy="81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0">
              <a:lnSpc>
                <a:spcPct val="20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아이디어 개요 </a:t>
            </a: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음성인식</a:t>
            </a: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음성 안내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rcRect b="49890"/>
          <a:stretch>
            <a:fillRect/>
          </a:stretch>
        </p:blipFill>
        <p:spPr>
          <a:xfrm>
            <a:off x="323850" y="931660"/>
            <a:ext cx="6296024" cy="5926339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9200" y="3319849"/>
            <a:ext cx="2316481" cy="125215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166811" y="2696116"/>
            <a:ext cx="4610100" cy="313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/>
              <a:t>상호명</a:t>
            </a:r>
            <a:r>
              <a:rPr lang="en-US" altLang="ko-KR" sz="1500" b="1"/>
              <a:t>:</a:t>
            </a:r>
            <a:r>
              <a:rPr lang="ko-KR" altLang="en-US" sz="1500" b="1"/>
              <a:t> 타이레놀정 </a:t>
            </a:r>
            <a:r>
              <a:rPr lang="en-US" altLang="ko-KR" sz="1500" b="1"/>
              <a:t>500mg</a:t>
            </a: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1062037" y="2606581"/>
            <a:ext cx="4811619" cy="9525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1062037" y="3063781"/>
            <a:ext cx="4811619" cy="9525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4096">
            <a:off x="3346064" y="3080348"/>
            <a:ext cx="2587737" cy="179416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166812" y="4782091"/>
            <a:ext cx="4610100" cy="2826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7500" indent="-277500" algn="l" defTabSz="914400">
              <a:buClr>
                <a:srgbClr val="000000"/>
              </a:buClr>
              <a:buAutoNum type="circleNumDbPlain"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주효과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두통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신경통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근육통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월경통</a:t>
            </a:r>
          </a:p>
          <a:p>
            <a:pPr marL="277500" indent="-277500" algn="l" defTabSz="914400">
              <a:buClr>
                <a:srgbClr val="000000"/>
              </a:buClr>
              <a:buAutoNum type="circleNumDbPlain"/>
              <a:defRPr/>
            </a:pPr>
            <a:endParaRPr kumimoji="0" lang="ko-KR" altLang="en-US" sz="15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77500" indent="-277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AutoNum type="circleNumDbPlain"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복용 용량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회 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1~2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정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(4-6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시간 마다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  <a:p>
            <a:pPr marL="277500" indent="-277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AutoNum type="circleNumDbPlain"/>
              <a:defRPr/>
            </a:pPr>
            <a:endParaRPr kumimoji="0" lang="ko-KR" altLang="en-US" sz="15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77500" indent="-277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AutoNum type="circleNumDbPlain"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주의사항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정기적으로 술을 복용하는 사람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간 손상 유발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아세트아미노펜 함유</a:t>
            </a:r>
          </a:p>
          <a:p>
            <a:pPr marL="0" indent="0" algn="l" defTabSz="914400">
              <a:buClr>
                <a:srgbClr val="000000"/>
              </a:buClr>
              <a:buNone/>
              <a:defRPr/>
            </a:pPr>
            <a:endParaRPr kumimoji="0" lang="ko-KR" altLang="en-US" sz="15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77500" indent="-277500" algn="l" defTabSz="914400">
              <a:buClr>
                <a:srgbClr val="000000"/>
              </a:buClr>
              <a:buAutoNum type="circleNumDbPlain"/>
              <a:defRPr/>
            </a:pPr>
            <a:endParaRPr kumimoji="0" lang="ko-KR" altLang="en-US" sz="15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77500" indent="-277500" algn="l" defTabSz="914400">
              <a:buClr>
                <a:srgbClr val="000000"/>
              </a:buClr>
              <a:buAutoNum type="circleNumDbPlain"/>
              <a:defRPr/>
            </a:pPr>
            <a:endParaRPr kumimoji="0" lang="ko-KR" altLang="en-US" sz="15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77500" indent="-277500" algn="l" defTabSz="914400">
              <a:buClr>
                <a:srgbClr val="000000"/>
              </a:buClr>
              <a:buAutoNum type="circleNumDbPlain"/>
              <a:defRPr/>
            </a:pPr>
            <a:endParaRPr kumimoji="0" lang="ko-KR" altLang="en-US" sz="15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24427" y="6200775"/>
            <a:ext cx="889680" cy="49529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683281" y="1977931"/>
            <a:ext cx="5133975" cy="363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559456" y="2130331"/>
            <a:ext cx="5185108" cy="2620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음성 인식과 음성 안내</a:t>
            </a:r>
          </a:p>
          <a:p>
            <a:pPr>
              <a:defRPr/>
            </a:pPr>
            <a:endParaRPr lang="ko-KR" altLang="en-US" sz="2000" b="1"/>
          </a:p>
          <a:p>
            <a:pPr>
              <a:defRPr/>
            </a:pPr>
            <a:r>
              <a:rPr lang="en-US" altLang="ko-KR"/>
              <a:t>:</a:t>
            </a:r>
            <a:r>
              <a:rPr lang="ko-KR" altLang="en-US"/>
              <a:t> 보다 효율적이고 손쉽게 얻을 수 있도록 </a:t>
            </a:r>
            <a:r>
              <a:rPr lang="ko-KR" altLang="en-US" b="1"/>
              <a:t>음성 인식</a:t>
            </a:r>
            <a:r>
              <a:rPr lang="ko-KR" altLang="en-US"/>
              <a:t>을 통해 원하는 메뉴를 실행할 수 있는 방식 구현한다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:</a:t>
            </a:r>
            <a:r>
              <a:rPr lang="ko-KR" altLang="en-US"/>
              <a:t> 시각 장애인들이 </a:t>
            </a:r>
            <a:r>
              <a:rPr lang="ko-KR" altLang="en-US" b="1"/>
              <a:t>음성 안내</a:t>
            </a:r>
            <a:r>
              <a:rPr lang="ko-KR" altLang="en-US"/>
              <a:t>를 듣고 원하는 정보의 번호를 선택해 간편하게 정보를 얻을 수 있게 한다</a:t>
            </a:r>
            <a:endParaRPr lang="en-US" altLang="ko-KR"/>
          </a:p>
        </p:txBody>
      </p:sp>
      <p:sp>
        <p:nvSpPr>
          <p:cNvPr id="45" name="TextBox 12"/>
          <p:cNvSpPr txBox="1"/>
          <p:nvPr/>
        </p:nvSpPr>
        <p:spPr>
          <a:xfrm>
            <a:off x="11404600" y="6184841"/>
            <a:ext cx="787400" cy="528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06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page</a:t>
            </a:r>
            <a:endParaRPr kumimoji="0" lang="ko-KR" altLang="en-US" sz="11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rgbClr val="9E78EF"/>
            </a:gs>
            <a:gs pos="82000">
              <a:srgbClr val="6770D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464755 h 6858000"/>
              <a:gd name="connsiteX3" fmla="*/ 12098621 w 12192000"/>
              <a:gd name="connsiteY3" fmla="*/ 5539366 h 6858000"/>
              <a:gd name="connsiteX4" fmla="*/ 2726913 w 12192000"/>
              <a:gd name="connsiteY4" fmla="*/ 6782104 h 6858000"/>
              <a:gd name="connsiteX5" fmla="*/ 257953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464755"/>
                </a:lnTo>
                <a:lnTo>
                  <a:pt x="12098621" y="5539366"/>
                </a:lnTo>
                <a:cubicBezTo>
                  <a:pt x="9195323" y="7767439"/>
                  <a:pt x="5311499" y="5589148"/>
                  <a:pt x="2726913" y="6782104"/>
                </a:cubicBezTo>
                <a:lnTo>
                  <a:pt x="257953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>
                <a:solidFill>
                  <a:srgbClr val="000000"/>
                </a:solidFill>
                <a:latin typeface="함초롬바탕" panose="02030604000101010101" pitchFamily="18" charset="-127"/>
              </a:rPr>
              <a:t>EfficientNet</a:t>
            </a:r>
            <a:endParaRPr lang="ko-KR" altLang="en-US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cxnSp>
        <p:nvCxnSpPr>
          <p:cNvPr id="10" name="직선 연결선 13"/>
          <p:cNvCxnSpPr/>
          <p:nvPr/>
        </p:nvCxnSpPr>
        <p:spPr>
          <a:xfrm flipV="1">
            <a:off x="4986338" y="577074"/>
            <a:ext cx="7205662" cy="681"/>
          </a:xfrm>
          <a:prstGeom prst="line">
            <a:avLst/>
          </a:prstGeom>
          <a:noFill/>
          <a:ln w="12700" cap="flat" cmpd="sng" algn="ctr">
            <a:solidFill>
              <a:srgbClr val="6770D7">
                <a:alpha val="100000"/>
              </a:srgbClr>
            </a:solidFill>
            <a:prstDash val="solid"/>
            <a:miter/>
          </a:ln>
        </p:spPr>
      </p:cxnSp>
      <p:sp>
        <p:nvSpPr>
          <p:cNvPr id="12" name="TextBox 12"/>
          <p:cNvSpPr txBox="1"/>
          <p:nvPr/>
        </p:nvSpPr>
        <p:spPr>
          <a:xfrm>
            <a:off x="11404600" y="6184841"/>
            <a:ext cx="787400" cy="528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07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page</a:t>
            </a:r>
            <a:endParaRPr kumimoji="0" lang="ko-KR" altLang="en-US" sz="11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2" name="그림 61"/>
          <p:cNvPicPr/>
          <p:nvPr/>
        </p:nvPicPr>
        <p:blipFill rotWithShape="1">
          <a:blip r:embed="rId2"/>
          <a:srcRect l="23710" t="15160" r="5160" b="3530"/>
          <a:stretch>
            <a:fillRect/>
          </a:stretch>
        </p:blipFill>
        <p:spPr>
          <a:xfrm>
            <a:off x="2497453" y="3739599"/>
            <a:ext cx="1612780" cy="1227297"/>
          </a:xfrm>
          <a:prstGeom prst="rect">
            <a:avLst/>
          </a:prstGeom>
          <a:noFill/>
        </p:spPr>
      </p:pic>
      <p:pic>
        <p:nvPicPr>
          <p:cNvPr id="63" name="그림 62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382163" y="4651386"/>
            <a:ext cx="1309688" cy="707939"/>
          </a:xfrm>
          <a:prstGeom prst="rect">
            <a:avLst/>
          </a:prstGeom>
        </p:spPr>
      </p:pic>
      <p:sp>
        <p:nvSpPr>
          <p:cNvPr id="64" name="현 21"/>
          <p:cNvSpPr/>
          <p:nvPr/>
        </p:nvSpPr>
        <p:spPr>
          <a:xfrm rot="12193916">
            <a:off x="10103984" y="1379596"/>
            <a:ext cx="1920328" cy="1919457"/>
          </a:xfrm>
          <a:prstGeom prst="chord">
            <a:avLst>
              <a:gd name="adj1" fmla="val 2986586"/>
              <a:gd name="adj2" fmla="val 16776813"/>
            </a:avLst>
          </a:prstGeom>
          <a:gradFill flip="xy" rotWithShape="1">
            <a:gsLst>
              <a:gs pos="0">
                <a:schemeClr val="accent1">
                  <a:tint val="70000"/>
                  <a:satMod val="170000"/>
                  <a:alpha val="9000"/>
                </a:schemeClr>
              </a:gs>
              <a:gs pos="100000">
                <a:schemeClr val="accent1">
                  <a:tint val="20000"/>
                  <a:satMod val="170000"/>
                  <a:alpha val="10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65" name="그림 64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2679030" y="1060631"/>
            <a:ext cx="2025641" cy="2441030"/>
          </a:xfrm>
          <a:prstGeom prst="rect">
            <a:avLst/>
          </a:prstGeom>
        </p:spPr>
      </p:pic>
      <p:pic>
        <p:nvPicPr>
          <p:cNvPr id="66" name="그림 65"/>
          <p:cNvPicPr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05794" y="1351014"/>
            <a:ext cx="1209675" cy="1209675"/>
          </a:xfrm>
          <a:prstGeom prst="rect">
            <a:avLst/>
          </a:prstGeom>
          <a:noFill/>
        </p:spPr>
      </p:pic>
      <p:sp>
        <p:nvSpPr>
          <p:cNvPr id="68" name="TextBox 15"/>
          <p:cNvSpPr txBox="1"/>
          <p:nvPr/>
        </p:nvSpPr>
        <p:spPr>
          <a:xfrm>
            <a:off x="289535" y="2668622"/>
            <a:ext cx="1505527" cy="634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공공기관 </a:t>
            </a:r>
          </a:p>
          <a:p>
            <a:pPr lvl="0" algn="ctr">
              <a:defRPr/>
            </a:pPr>
            <a:r>
              <a:rPr lang="ko-KR" altLang="en-US"/>
              <a:t>제공 정보</a:t>
            </a:r>
          </a:p>
        </p:txBody>
      </p:sp>
      <p:pic>
        <p:nvPicPr>
          <p:cNvPr id="69" name="그림 68"/>
          <p:cNvPicPr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662139" y="4620310"/>
            <a:ext cx="1519843" cy="1085602"/>
          </a:xfrm>
          <a:prstGeom prst="rect">
            <a:avLst/>
          </a:prstGeom>
          <a:noFill/>
        </p:spPr>
      </p:pic>
      <p:pic>
        <p:nvPicPr>
          <p:cNvPr id="70" name="그림 69"/>
          <p:cNvPicPr/>
          <p:nvPr/>
        </p:nvPicPr>
        <p:blipFill rotWithShape="1">
          <a:blip r:embed="rId7"/>
          <a:stretch>
            <a:fillRect/>
          </a:stretch>
        </p:blipFill>
        <p:spPr>
          <a:xfrm rot="150254">
            <a:off x="6326658" y="630971"/>
            <a:ext cx="2266104" cy="2266104"/>
          </a:xfrm>
          <a:prstGeom prst="rect">
            <a:avLst/>
          </a:prstGeom>
        </p:spPr>
      </p:pic>
      <p:sp>
        <p:nvSpPr>
          <p:cNvPr id="71" name="이등변 삼각형 18"/>
          <p:cNvSpPr/>
          <p:nvPr/>
        </p:nvSpPr>
        <p:spPr>
          <a:xfrm rot="16603466">
            <a:off x="8201440" y="338090"/>
            <a:ext cx="1837532" cy="3506341"/>
          </a:xfrm>
          <a:prstGeom prst="triangle">
            <a:avLst>
              <a:gd name="adj" fmla="val 47656"/>
            </a:avLst>
          </a:prstGeom>
          <a:gradFill flip="xy" rotWithShape="1">
            <a:gsLst>
              <a:gs pos="0">
                <a:schemeClr val="accent1">
                  <a:tint val="70000"/>
                  <a:satMod val="170000"/>
                  <a:alpha val="9000"/>
                </a:schemeClr>
              </a:gs>
              <a:gs pos="100000">
                <a:schemeClr val="accent1">
                  <a:tint val="20000"/>
                  <a:satMod val="170000"/>
                  <a:alpha val="10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2" name="타원 19"/>
          <p:cNvSpPr/>
          <p:nvPr/>
        </p:nvSpPr>
        <p:spPr>
          <a:xfrm>
            <a:off x="10186167" y="1439056"/>
            <a:ext cx="1751191" cy="181107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73" name="그림 72"/>
          <p:cNvPicPr/>
          <p:nvPr/>
        </p:nvPicPr>
        <p:blipFill rotWithShape="1">
          <a:blip r:embed="rId8"/>
          <a:stretch>
            <a:fillRect/>
          </a:stretch>
        </p:blipFill>
        <p:spPr>
          <a:xfrm rot="588101">
            <a:off x="10246961" y="1784710"/>
            <a:ext cx="1587035" cy="1100344"/>
          </a:xfrm>
          <a:prstGeom prst="rect">
            <a:avLst/>
          </a:prstGeom>
        </p:spPr>
      </p:pic>
      <p:pic>
        <p:nvPicPr>
          <p:cNvPr id="74" name="그림 73"/>
          <p:cNvPicPr/>
          <p:nvPr/>
        </p:nvPicPr>
        <p:blipFill rotWithShape="1">
          <a:blip r:embed="rId8"/>
          <a:stretch>
            <a:fillRect/>
          </a:stretch>
        </p:blipFill>
        <p:spPr>
          <a:xfrm rot="58840">
            <a:off x="3521327" y="3672806"/>
            <a:ext cx="1636553" cy="1134677"/>
          </a:xfrm>
          <a:prstGeom prst="rect">
            <a:avLst/>
          </a:prstGeom>
        </p:spPr>
      </p:pic>
      <p:sp>
        <p:nvSpPr>
          <p:cNvPr id="75" name="이등변 삼각형 27"/>
          <p:cNvSpPr/>
          <p:nvPr/>
        </p:nvSpPr>
        <p:spPr>
          <a:xfrm rot="18392788">
            <a:off x="8248484" y="1050096"/>
            <a:ext cx="1923605" cy="4403866"/>
          </a:xfrm>
          <a:prstGeom prst="triangle">
            <a:avLst>
              <a:gd name="adj" fmla="val 4819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6" name="현 30"/>
          <p:cNvSpPr/>
          <p:nvPr/>
        </p:nvSpPr>
        <p:spPr>
          <a:xfrm rot="13683490">
            <a:off x="10061842" y="3636861"/>
            <a:ext cx="1920328" cy="1919457"/>
          </a:xfrm>
          <a:prstGeom prst="chord">
            <a:avLst>
              <a:gd name="adj1" fmla="val 2986586"/>
              <a:gd name="adj2" fmla="val 1677681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7" name="타원 28"/>
          <p:cNvSpPr/>
          <p:nvPr/>
        </p:nvSpPr>
        <p:spPr>
          <a:xfrm>
            <a:off x="10186167" y="3692071"/>
            <a:ext cx="1751191" cy="181107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78" name="그림 77"/>
          <p:cNvPicPr/>
          <p:nvPr/>
        </p:nvPicPr>
        <p:blipFill rotWithShape="1">
          <a:blip r:embed="rId2"/>
          <a:srcRect l="23710" t="15160" r="17920" b="3530"/>
          <a:stretch>
            <a:fillRect/>
          </a:stretch>
        </p:blipFill>
        <p:spPr>
          <a:xfrm>
            <a:off x="10462221" y="4094183"/>
            <a:ext cx="1156514" cy="1072609"/>
          </a:xfrm>
          <a:prstGeom prst="rect">
            <a:avLst/>
          </a:prstGeom>
          <a:noFill/>
        </p:spPr>
      </p:pic>
      <p:sp>
        <p:nvSpPr>
          <p:cNvPr id="79" name="TextBox 14"/>
          <p:cNvSpPr txBox="1"/>
          <p:nvPr/>
        </p:nvSpPr>
        <p:spPr>
          <a:xfrm>
            <a:off x="10010484" y="3277302"/>
            <a:ext cx="2403938" cy="359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상비약 </a:t>
            </a:r>
            <a:r>
              <a:rPr lang="en-US" altLang="ko-KR"/>
              <a:t>: 1</a:t>
            </a:r>
            <a:r>
              <a:rPr lang="ko-KR" altLang="en-US"/>
              <a:t>회 촬영 </a:t>
            </a:r>
          </a:p>
        </p:txBody>
      </p:sp>
      <p:sp>
        <p:nvSpPr>
          <p:cNvPr id="80" name="TextBox 26"/>
          <p:cNvSpPr txBox="1"/>
          <p:nvPr/>
        </p:nvSpPr>
        <p:spPr>
          <a:xfrm>
            <a:off x="9966311" y="5565976"/>
            <a:ext cx="2148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조제약 </a:t>
            </a:r>
            <a:r>
              <a:rPr lang="en-US" altLang="ko-KR"/>
              <a:t>: 2</a:t>
            </a:r>
            <a:r>
              <a:rPr lang="ko-KR" altLang="en-US"/>
              <a:t>회 촬영</a:t>
            </a:r>
          </a:p>
        </p:txBody>
      </p:sp>
      <p:sp>
        <p:nvSpPr>
          <p:cNvPr id="81" name="화살표: 위쪽 32"/>
          <p:cNvSpPr/>
          <p:nvPr/>
        </p:nvSpPr>
        <p:spPr>
          <a:xfrm>
            <a:off x="3029915" y="3320686"/>
            <a:ext cx="1309688" cy="372607"/>
          </a:xfrm>
          <a:prstGeom prst="up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2" name="화살표: 위쪽 33"/>
          <p:cNvSpPr/>
          <p:nvPr/>
        </p:nvSpPr>
        <p:spPr>
          <a:xfrm rot="5400000">
            <a:off x="1501831" y="1767256"/>
            <a:ext cx="1309688" cy="732441"/>
          </a:xfrm>
          <a:prstGeom prst="up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3" name="화살표: 위쪽 34"/>
          <p:cNvSpPr/>
          <p:nvPr/>
        </p:nvSpPr>
        <p:spPr>
          <a:xfrm rot="5400000">
            <a:off x="4952615" y="1597776"/>
            <a:ext cx="1309688" cy="1143335"/>
          </a:xfrm>
          <a:prstGeom prst="up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4" name="TextBox 35"/>
          <p:cNvSpPr txBox="1"/>
          <p:nvPr/>
        </p:nvSpPr>
        <p:spPr>
          <a:xfrm>
            <a:off x="2692220" y="5704732"/>
            <a:ext cx="20642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약품 </a:t>
            </a:r>
          </a:p>
          <a:p>
            <a:pPr lvl="0" algn="ctr">
              <a:defRPr/>
            </a:pPr>
            <a:r>
              <a:rPr lang="ko-KR" altLang="en-US"/>
              <a:t>이미지 데이터</a:t>
            </a:r>
          </a:p>
        </p:txBody>
      </p:sp>
      <p:sp>
        <p:nvSpPr>
          <p:cNvPr id="85" name="TextBox 36"/>
          <p:cNvSpPr txBox="1"/>
          <p:nvPr/>
        </p:nvSpPr>
        <p:spPr>
          <a:xfrm>
            <a:off x="2971567" y="894008"/>
            <a:ext cx="1505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모델학습</a:t>
            </a:r>
            <a:endParaRPr lang="en-US" altLang="ko-KR"/>
          </a:p>
        </p:txBody>
      </p:sp>
      <p:sp>
        <p:nvSpPr>
          <p:cNvPr id="86" name="TextBox 37"/>
          <p:cNvSpPr txBox="1"/>
          <p:nvPr/>
        </p:nvSpPr>
        <p:spPr>
          <a:xfrm>
            <a:off x="6527847" y="692890"/>
            <a:ext cx="18587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카메라를 통한 이미지 분류</a:t>
            </a:r>
            <a:endParaRPr lang="en-US" altLang="ko-KR"/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108325" y="1497541"/>
            <a:ext cx="1174750" cy="1174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467</Words>
  <Application>Microsoft Office PowerPoint</Application>
  <PresentationFormat>와이드스크린</PresentationFormat>
  <Paragraphs>142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함초롬바탕</vt:lpstr>
      <vt:lpstr>Arial</vt:lpstr>
      <vt:lpstr>12_Office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김현우</cp:lastModifiedBy>
  <cp:revision>66</cp:revision>
  <dcterms:created xsi:type="dcterms:W3CDTF">2022-01-10T03:56:45Z</dcterms:created>
  <dcterms:modified xsi:type="dcterms:W3CDTF">2022-10-31T08:00:25Z</dcterms:modified>
  <cp:version/>
</cp:coreProperties>
</file>