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3" r:id="rId1"/>
  </p:sldMasterIdLst>
  <p:sldIdLst>
    <p:sldId id="258" r:id="rId2"/>
    <p:sldId id="263" r:id="rId3"/>
    <p:sldId id="277" r:id="rId4"/>
    <p:sldId id="279" r:id="rId5"/>
    <p:sldId id="292" r:id="rId6"/>
    <p:sldId id="282" r:id="rId7"/>
    <p:sldId id="293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479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0" y="328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744753-7108-47B6-94C6-C4F87B9B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AB0856-EDC1-431C-8B6D-19C44ED44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4178-AFDA-46DF-943F-E91A28DE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72F0E6-D3A2-48CA-8A1C-D72B75CC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E4045-FF55-4850-ABFA-986298D2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89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C3142-F592-4C33-A881-D4E904E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2CE5C1-4261-43AB-A3D5-F626175EC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693EF6-D355-4A95-8F82-2ECB8373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FF5AC-55CB-4634-98A6-F33ED470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F35D14-E47F-4A78-871E-8FF2D75A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06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2526B0-043E-4661-8721-D86B2005E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3DE18E-4535-4BF8-9039-F6BD2F272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E4C2A-4C10-4C8E-B568-865F4D97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5E3D8-5AAD-41F4-8044-C7C2276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A0C384-3BB0-451E-8A08-57434EEE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35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3BC7F-F118-42FB-97D9-B3705247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7C44FE-814B-4B71-A08D-DA3EFD3E8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89B49-DE4E-43F1-AE96-81D8216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7E1829-5ECD-488C-9847-0FBF9D87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7997A-0BDC-45CE-AA3F-87322CCD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66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3943B-C5FD-44D4-B86D-3CCCE0A4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BE6B2-EB93-44D0-A69E-BA7BFABF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ED066-234D-4876-9BF5-3BE5DF3F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8C5AB1-E989-4C70-918F-31E4312B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55157F-03EC-4E74-AA45-36D68C40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11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47F0-EA44-4E28-8329-2BB2C2CFE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37F3CC-DB6A-48AD-AA06-2E8CD39FA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B5D1FF-934C-46FC-B9F6-E389F9357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34191-407E-431C-B06A-FED37127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CF7247-EF08-4AA1-A68A-9616482B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8B053-D8CC-499C-BC83-705AFDC6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55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266E-7109-4D07-82E5-3423C7C8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1425C5-DDCC-4D67-9DC4-DD08A2E66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1558DE-B0C2-470C-927C-29919221E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8BC6E0-9223-45A8-978A-D71DA1F6A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0A082A-796D-4DB9-92D6-532D38391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220D1D-09BA-4302-BA34-05B84FE3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D0C2D0-CD6A-4BAE-9682-65A7F89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AC048-C2A0-47C3-BEBB-730B54D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48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8BA772-E168-40AE-BF41-1F274091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9754E-685A-4D61-ADA0-406F42D3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E924CD-5C2C-4342-988A-533BA847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66624-F28B-4AC7-87FA-6A55D02D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7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836CFA-59D7-40E8-8187-5DCBCB8C7F11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657DD3-5CFC-4940-90F5-724141C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4F0272-ECBD-490F-A16E-0FCD207E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F0702-C376-42FD-87DA-5C99EF6B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9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EA2B7-830F-4454-BBD2-9F55A3A3B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6D88CD-0B73-4B1E-87CF-395A76EF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DCA9E0-1CCD-4F1C-B192-C90A98D9A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06C23-F80D-45E4-A639-85F44C79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0A00FE-1245-4794-865C-098CFCF3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DAC262-7EE8-4460-B46C-E58C68D1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DBFA3-420A-47CF-BD8F-E42C20AC1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4D4610-1C03-47DF-B0BD-1FCB645F7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E1D5E7-6040-4390-9490-F72E5FDB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D37A08-DFEF-4400-93C4-4401AE97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19974-9425-41E8-A921-D1CE4077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F9847-6E17-4E97-92A3-26C1BAAF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849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1F4B53-BC26-42CA-8977-0D5B567FB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D1D011-1367-47D9-8743-05ACDAAE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ECB6-91D9-4C69-8A8B-D39B2FC2A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D4F6C-C331-422D-AC95-F1CB84419871}" type="datetimeFigureOut">
              <a:rPr lang="ko-KR" altLang="en-US" smtClean="0"/>
              <a:t>2021-05-31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2238C-9188-43C5-83A6-8487E58DC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EC9345-20DF-4F21-BF2B-D8F284DBB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FB7BB-02A9-4EB7-8232-B3B00A026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59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4418437" cy="68580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809750" y="2235200"/>
            <a:ext cx="8572500" cy="23876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232785" y="2967335"/>
            <a:ext cx="5431155" cy="10026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000" spc="-300">
                <a:solidFill>
                  <a:schemeClr val="bg1">
                    <a:lumMod val="95000"/>
                  </a:schemeClr>
                </a:solidFill>
              </a:rPr>
              <a:t>Tacotron2 model</a:t>
            </a:r>
            <a:r>
              <a:rPr lang="en-US" altLang="ko-KR" sz="5400" spc="-30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ko-KR" sz="5400" spc="-3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5828393" y="784678"/>
            <a:ext cx="6363606" cy="272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286500" y="162867"/>
            <a:ext cx="3965395" cy="444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b="1" spc="-300">
                <a:latin typeface="나눔고딕"/>
                <a:ea typeface="나눔고딕"/>
              </a:rPr>
              <a:t>TTS</a:t>
            </a:r>
            <a:r>
              <a:rPr lang="ko-KR" altLang="en-US" sz="2400" b="1" spc="-300">
                <a:latin typeface="나눔고딕"/>
                <a:ea typeface="나눔고딕"/>
              </a:rPr>
              <a:t> 시스템</a:t>
            </a:r>
            <a:r>
              <a:rPr lang="en-US" altLang="ko-KR" sz="2400" spc="-300">
                <a:latin typeface="나눔고딕"/>
                <a:ea typeface="나눔고딕"/>
              </a:rPr>
              <a:t> - </a:t>
            </a:r>
            <a:r>
              <a:rPr lang="ko-KR" altLang="en-US" sz="2400" spc="-300">
                <a:latin typeface="나눔고딕"/>
                <a:ea typeface="나눔고딕"/>
              </a:rPr>
              <a:t> </a:t>
            </a:r>
            <a:r>
              <a:rPr lang="en-US" altLang="ko-KR" sz="2400" spc="-300">
                <a:latin typeface="나눔고딕"/>
                <a:ea typeface="나눔고딕"/>
              </a:rPr>
              <a:t>t a c o t r o n 2</a:t>
            </a:r>
            <a:endParaRPr lang="en-US" altLang="ko-KR" sz="2400" spc="-300">
              <a:latin typeface="나눔고딕"/>
              <a:ea typeface="나눔고딕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6775978" y="1664448"/>
            <a:ext cx="2223017" cy="707886"/>
            <a:chOff x="6955273" y="1574802"/>
            <a:chExt cx="2223017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6955273" y="1574802"/>
              <a:ext cx="5969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accent1"/>
                  </a:solidFill>
                </a:rPr>
                <a:t>1</a:t>
              </a:r>
              <a:endParaRPr lang="ko-KR" altLang="en-US" sz="4000" b="1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552173" y="1667135"/>
              <a:ext cx="1626117" cy="5121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latin typeface="나눔고딕"/>
                  <a:ea typeface="나눔고딕"/>
                </a:rPr>
                <a:t>TTS</a:t>
              </a:r>
              <a:r>
                <a:rPr lang="ko-KR" altLang="en-US" sz="2800" spc="-300">
                  <a:latin typeface="나눔고딕"/>
                  <a:ea typeface="나눔고딕"/>
                </a:rPr>
                <a:t> 시스템</a:t>
              </a:r>
              <a:endParaRPr lang="ko-KR" altLang="en-US" sz="2800" spc="-300">
                <a:latin typeface="나눔고딕"/>
                <a:ea typeface="나눔고딕"/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0">
            <a:off x="6775978" y="2721114"/>
            <a:ext cx="2146817" cy="707886"/>
            <a:chOff x="6955273" y="1574802"/>
            <a:chExt cx="2146817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6955273" y="1803402"/>
              <a:ext cx="59690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4000" b="1">
                  <a:solidFill>
                    <a:schemeClr val="accent1"/>
                  </a:solidFill>
                </a:rPr>
                <a:t>2</a:t>
              </a:r>
              <a:endParaRPr lang="ko-KR" altLang="en-US" sz="4000" b="1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52173" y="1895735"/>
              <a:ext cx="154991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800" spc="-300">
                  <a:latin typeface="나눔고딕"/>
                  <a:ea typeface="나눔고딕"/>
                </a:rPr>
                <a:t>tacotron 2</a:t>
              </a:r>
              <a:endParaRPr lang="ko-KR" altLang="en-US" sz="2800" spc="-300">
                <a:latin typeface="나눔고딕"/>
                <a:ea typeface="나눔고딕"/>
              </a:endParaRPr>
            </a:p>
          </p:txBody>
        </p:sp>
      </p:grp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rcRect l="19880" r="20440"/>
          <a:stretch>
            <a:fillRect/>
          </a:stretch>
        </p:blipFill>
        <p:spPr>
          <a:xfrm>
            <a:off x="0" y="0"/>
            <a:ext cx="5826170" cy="6858000"/>
          </a:xfrm>
          <a:prstGeom prst="rect">
            <a:avLst/>
          </a:prstGeom>
        </p:spPr>
      </p:pic>
      <p:grpSp>
        <p:nvGrpSpPr>
          <p:cNvPr id="25" name="그룹 12"/>
          <p:cNvGrpSpPr/>
          <p:nvPr/>
        </p:nvGrpSpPr>
        <p:grpSpPr>
          <a:xfrm rot="0">
            <a:off x="7212787" y="3766778"/>
            <a:ext cx="2111890" cy="443608"/>
            <a:chOff x="6955271" y="1574800"/>
            <a:chExt cx="2111890" cy="443608"/>
          </a:xfrm>
        </p:grpSpPr>
        <p:sp>
          <p:nvSpPr>
            <p:cNvPr id="26" name="TextBox 13"/>
            <p:cNvSpPr txBox="1"/>
            <p:nvPr/>
          </p:nvSpPr>
          <p:spPr>
            <a:xfrm>
              <a:off x="6955271" y="1803400"/>
              <a:ext cx="859972" cy="443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  <a:solidFill>
                    <a:srgbClr val="005ea0"/>
                  </a:solidFill>
                  <a:latin typeface="Arial"/>
                  <a:ea typeface="나눔스퀘어 Light"/>
                  <a:cs typeface="Arial"/>
                </a:rPr>
                <a:t>2-1</a:t>
              </a:r>
  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5ea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27" name="TextBox 14"/>
            <p:cNvSpPr txBox="1"/>
            <p:nvPr/>
          </p:nvSpPr>
          <p:spPr>
            <a:xfrm>
              <a:off x="7650593" y="1877592"/>
              <a:ext cx="1416568" cy="340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1700" b="0" i="0" u="none" strike="noStrike" kern="1200" cap="none" spc="-300" normalizeH="0" baseline="0" mc:Ignorable="hp" hp:hslEmbossed="0">
                  <a:solidFill>
                    <a:srgbClr val="000000"/>
                  </a:solidFill>
                  <a:latin typeface="나눔고딕"/>
                  <a:ea typeface="나눔고딕"/>
                </a:rPr>
                <a:t>tacotron 2</a:t>
              </a:r>
              <a:r>
                <a:rPr xmlns:mc="http://schemas.openxmlformats.org/markup-compatibility/2006" xmlns:hp="http://schemas.haansoft.com/office/presentation/8.0" kumimoji="0" lang="ko-KR" altLang="en-US" sz="1700" b="0" i="0" u="none" strike="noStrike" kern="1200" cap="none" spc="-300" normalizeH="0" baseline="0" mc:Ignorable="hp" hp:hslEmbossed="0">
                  <a:solidFill>
                    <a:srgbClr val="000000"/>
                  </a:solidFill>
                  <a:latin typeface="나눔고딕"/>
                  <a:ea typeface="나눔고딕"/>
                </a:rPr>
                <a:t> 개념</a:t>
              </a:r>
  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endParaRPr>
            </a:p>
          </p:txBody>
        </p:sp>
      </p:grpSp>
      <p:sp>
        <p:nvSpPr>
          <p:cNvPr id="29" name="TextBox 13"/>
          <p:cNvSpPr txBox="1"/>
          <p:nvPr/>
        </p:nvSpPr>
        <p:spPr>
          <a:xfrm>
            <a:off x="7208840" y="4677123"/>
            <a:ext cx="859972" cy="43589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  <a:solidFill>
                  <a:srgbClr val="005ea0"/>
                </a:solidFill>
                <a:latin typeface="Arial"/>
                <a:ea typeface="나눔스퀘어 Light"/>
                <a:cs typeface="Arial"/>
              </a:rPr>
              <a:t>2-2</a:t>
            </a:r>
            <a:endParaRPr xmlns:mc="http://schemas.openxmlformats.org/markup-compatibility/2006" xmlns:hp="http://schemas.haansoft.com/office/presentation/8.0" kumimoji="0" lang="en-US" altLang="ko-KR" sz="2300" b="1" i="0" u="none" strike="noStrike" kern="1200" cap="none" spc="0" normalizeH="0" baseline="0" mc:Ignorable="hp" hp:hslEmbossed="0">
              <a:solidFill>
                <a:srgbClr val="005ea0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1" name="TextBox 14"/>
          <p:cNvSpPr txBox="1"/>
          <p:nvPr/>
        </p:nvSpPr>
        <p:spPr>
          <a:xfrm>
            <a:off x="7905975" y="4716843"/>
            <a:ext cx="1924569" cy="34855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7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tacotron 2</a:t>
            </a:r>
            <a:r>
              <a:rPr xmlns:mc="http://schemas.openxmlformats.org/markup-compatibility/2006" xmlns:hp="http://schemas.haansoft.com/office/presentation/8.0" kumimoji="0" lang="ko-KR" altLang="en-US" sz="17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 학습 방법</a:t>
            </a:r>
            <a:endParaRPr xmlns:mc="http://schemas.openxmlformats.org/markup-compatibility/2006" xmlns:hp="http://schemas.haansoft.com/office/presentation/8.0" kumimoji="0" lang="ko-KR" altLang="en-US" sz="1700" b="0" i="0" u="none" strike="noStrike" kern="1200" cap="none" spc="-30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sp>
        <p:nvSpPr>
          <p:cNvPr id="32" name=""/>
          <p:cNvSpPr/>
          <p:nvPr/>
        </p:nvSpPr>
        <p:spPr>
          <a:xfrm>
            <a:off x="9801679" y="6390822"/>
            <a:ext cx="2390321" cy="46717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grpSp>
        <p:nvGrpSpPr>
          <p:cNvPr id="33" name="그룹 12"/>
          <p:cNvGrpSpPr/>
          <p:nvPr/>
        </p:nvGrpSpPr>
        <p:grpSpPr>
          <a:xfrm rot="0">
            <a:off x="6838732" y="5477762"/>
            <a:ext cx="3592376" cy="692532"/>
            <a:chOff x="6955273" y="1803402"/>
            <a:chExt cx="3592376" cy="692532"/>
          </a:xfrm>
        </p:grpSpPr>
        <p:sp>
          <p:nvSpPr>
            <p:cNvPr id="34" name="TextBox 13"/>
            <p:cNvSpPr txBox="1"/>
            <p:nvPr/>
          </p:nvSpPr>
          <p:spPr>
            <a:xfrm>
              <a:off x="6955273" y="1803402"/>
              <a:ext cx="596900" cy="692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  <a:solidFill>
                    <a:srgbClr val="005ea0"/>
                  </a:solidFill>
                  <a:latin typeface="Arial"/>
                  <a:ea typeface="나눔스퀘어 Light"/>
                  <a:cs typeface="Arial"/>
                </a:rPr>
                <a:t>3</a:t>
              </a:r>
              <a:endParaRPr xmlns:mc="http://schemas.openxmlformats.org/markup-compatibility/2006" xmlns:hp="http://schemas.haansoft.com/office/presentation/8.0" kumimoji="0" lang="en-US" altLang="ko-KR" sz="4000" b="1" i="0" u="none" strike="noStrike" kern="1200" cap="none" spc="0" normalizeH="0" baseline="0" mc:Ignorable="hp" hp:hslEmbossed="0">
                <a:solidFill>
                  <a:srgbClr val="005ea0"/>
                </a:solidFill>
                <a:latin typeface="Arial"/>
                <a:ea typeface="나눔스퀘어 Light"/>
                <a:cs typeface="Arial"/>
              </a:endParaRPr>
            </a:p>
          </p:txBody>
        </p:sp>
        <p:sp>
          <p:nvSpPr>
            <p:cNvPr id="35" name="TextBox 14"/>
            <p:cNvSpPr txBox="1"/>
            <p:nvPr/>
          </p:nvSpPr>
          <p:spPr>
            <a:xfrm>
              <a:off x="7552173" y="1895735"/>
              <a:ext cx="2995476" cy="4954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  <a:solidFill>
                    <a:srgbClr val="000000"/>
                  </a:solidFill>
                  <a:latin typeface="나눔고딕"/>
                  <a:ea typeface="나눔고딕"/>
                </a:rPr>
                <a:t>tacotron 2 </a:t>
              </a:r>
              <a:r>
                <a:rPr xmlns:mc="http://schemas.openxmlformats.org/markup-compatibility/2006" xmlns:hp="http://schemas.haansoft.com/office/presentation/8.0" kumimoji="0" lang="ko-KR" altLang="en-US" sz="2700" b="0" i="0" u="none" strike="noStrike" kern="1200" cap="none" spc="-300" normalizeH="0" baseline="0" mc:Ignorable="hp" hp:hslEmbossed="0">
                  <a:solidFill>
                    <a:srgbClr val="000000"/>
                  </a:solidFill>
                  <a:latin typeface="나눔고딕"/>
                  <a:ea typeface="나눔고딕"/>
                </a:rPr>
                <a:t>활용 방법</a:t>
              </a:r>
              <a:r>
                <a: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  <a:solidFill>
                    <a:srgbClr val="000000"/>
                  </a:solidFill>
                  <a:latin typeface="나눔고딕"/>
                  <a:ea typeface="나눔고딕"/>
                </a:rPr>
                <a:t>  </a:t>
              </a:r>
              <a:endParaRPr xmlns:mc="http://schemas.openxmlformats.org/markup-compatibility/2006" xmlns:hp="http://schemas.haansoft.com/office/presentation/8.0" kumimoji="0" lang="en-US" altLang="ko-KR" sz="2700" b="0" i="0" u="none" strike="noStrike" kern="1200" cap="none" spc="-30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855" y="138223"/>
            <a:ext cx="65594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bg1"/>
                </a:solidFill>
                <a:ea typeface="+mj-ea"/>
              </a:rPr>
              <a:t>Part 1 </a:t>
            </a:r>
            <a:endParaRPr lang="ko-KR" altLang="en-US" sz="1600" spc="-150">
              <a:solidFill>
                <a:schemeClr val="bg1"/>
              </a:solidFill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276" y="100446"/>
            <a:ext cx="2219964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spc="-300">
                <a:solidFill>
                  <a:schemeClr val="bg1"/>
                </a:solidFill>
                <a:latin typeface="나눔고딕"/>
                <a:ea typeface="나눔고딕"/>
              </a:rPr>
              <a:t>TTS</a:t>
            </a:r>
            <a:r>
              <a:rPr lang="ko-KR" altLang="en-US" sz="3800" spc="-300">
                <a:solidFill>
                  <a:schemeClr val="bg1"/>
                </a:solidFill>
                <a:latin typeface="나눔고딕"/>
                <a:ea typeface="나눔고딕"/>
              </a:rPr>
              <a:t> 시스템</a:t>
            </a:r>
            <a:endParaRPr lang="ko-KR" altLang="en-US" sz="3800" spc="-3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8" name=""/>
          <p:cNvSpPr/>
          <p:nvPr/>
        </p:nvSpPr>
        <p:spPr>
          <a:xfrm>
            <a:off x="9801679" y="6390822"/>
            <a:ext cx="2390321" cy="46717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20" name="직사각형 6"/>
          <p:cNvSpPr/>
          <p:nvPr/>
        </p:nvSpPr>
        <p:spPr>
          <a:xfrm>
            <a:off x="6528394" y="1403497"/>
            <a:ext cx="5284382" cy="4815958"/>
          </a:xfrm>
          <a:prstGeom prst="rect">
            <a:avLst/>
          </a:prstGeom>
          <a:solidFill>
            <a:srgbClr val="e0e5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6902345" y="3429000"/>
            <a:ext cx="4506390" cy="1842823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228480" indent="-228480" algn="just" defTabSz="914400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텍스트를 입력하면 목소리로 변환해주는 기술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기계와 인간이 대화할 수 있도록 하기 위한 기초기술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>
              <a:lnSpc>
                <a:spcPct val="12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영어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숫자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한글 등의 문자를 입력하면 자연스러운 인간의 음성으로 출력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6890385" y="1785012"/>
            <a:ext cx="3735705" cy="646331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TTS - Text To Speech</a:t>
            </a:r>
            <a:endPara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</p:txBody>
      </p:sp>
      <p:cxnSp>
        <p:nvCxnSpPr>
          <p:cNvPr id="23" name="직선 연결선 19"/>
          <p:cNvCxnSpPr/>
          <p:nvPr/>
        </p:nvCxnSpPr>
        <p:spPr>
          <a:xfrm>
            <a:off x="6902345" y="2711302"/>
            <a:ext cx="4506390" cy="0"/>
          </a:xfrm>
          <a:prstGeom prst="line">
            <a:avLst/>
          </a:prstGeom>
          <a:noFill/>
          <a:ln w="6350" cap="flat" cmpd="sng" algn="ctr">
            <a:solidFill>
              <a:srgbClr val="595959">
                <a:alpha val="100000"/>
              </a:srgbClr>
            </a:solidFill>
            <a:prstDash val="solid"/>
            <a:miter/>
          </a:ln>
        </p:spPr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9056" y="2228279"/>
            <a:ext cx="5930009" cy="31873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48855" y="138223"/>
            <a:ext cx="6855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bg1"/>
                </a:solidFill>
                <a:ea typeface="+mj-ea"/>
              </a:rPr>
              <a:t>Part 1 </a:t>
            </a:r>
            <a:endParaRPr lang="en-US" altLang="ko-KR" sz="1600" spc="-150">
              <a:solidFill>
                <a:schemeClr val="bg1"/>
              </a:solidFill>
              <a:ea typeface="+mj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43276" y="100446"/>
            <a:ext cx="613035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800" b="1" spc="-300">
                <a:solidFill>
                  <a:schemeClr val="bg1"/>
                </a:solidFill>
                <a:latin typeface="나눔고딕"/>
                <a:ea typeface="나눔고딕"/>
              </a:rPr>
              <a:t>TTS</a:t>
            </a:r>
            <a:r>
              <a:rPr lang="ko-KR" altLang="en-US" sz="3800" b="1" spc="-300">
                <a:solidFill>
                  <a:schemeClr val="bg1"/>
                </a:solidFill>
                <a:latin typeface="나눔고딕"/>
                <a:ea typeface="나눔고딕"/>
              </a:rPr>
              <a:t> 시스템</a:t>
            </a:r>
            <a:endParaRPr lang="ko-KR" altLang="en-US" sz="3800" b="1" spc="-3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16995" y="1414130"/>
            <a:ext cx="5337544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6516995" y="3205314"/>
            <a:ext cx="5337544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516995" y="4996498"/>
            <a:ext cx="5337544" cy="1424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6612038" y="1532307"/>
            <a:ext cx="5151632" cy="1208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indent="-228480">
              <a:lnSpc>
                <a:spcPct val="115000"/>
              </a:lnSpc>
              <a:buFont typeface="Arial"/>
              <a:buChar char="•"/>
              <a:defRPr/>
            </a:pPr>
            <a:r>
              <a:rPr lang="ko-KR" altLang="en-US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모델은 텍스트를 받아 음성을 합성</a:t>
            </a:r>
            <a:endParaRPr lang="ko-KR" altLang="en-US" sz="1600" b="1" spc="-1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marL="228480" indent="-228480">
              <a:lnSpc>
                <a:spcPct val="115000"/>
              </a:lnSpc>
              <a:buFont typeface="Arial"/>
              <a:buChar char="•"/>
              <a:defRPr/>
            </a:pPr>
            <a:endParaRPr lang="ko-KR" altLang="en-US" sz="1600" b="1" spc="-1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marL="228480" indent="-228480">
              <a:lnSpc>
                <a:spcPct val="115000"/>
              </a:lnSpc>
              <a:buFont typeface="Arial"/>
              <a:buChar char="•"/>
              <a:defRPr/>
            </a:pPr>
            <a:r>
              <a:rPr lang="en-US" altLang="ko-KR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Input: </a:t>
            </a:r>
            <a:r>
              <a:rPr lang="ko-KR" altLang="en-US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텍스트</a:t>
            </a:r>
            <a:r>
              <a:rPr lang="en-US" altLang="ko-KR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(text) </a:t>
            </a:r>
            <a:endParaRPr lang="ko-KR" altLang="en-US" sz="1600" b="1" spc="-1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  <a:p>
            <a:pPr marL="0" indent="0">
              <a:lnSpc>
                <a:spcPct val="115000"/>
              </a:lnSpc>
              <a:buFont typeface="Arial"/>
              <a:buNone/>
              <a:defRPr/>
            </a:pPr>
            <a:r>
              <a:rPr lang="en-US" altLang="ko-KR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     Output: </a:t>
            </a:r>
            <a:r>
              <a:rPr lang="ko-KR" altLang="en-US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음성 </a:t>
            </a:r>
            <a:r>
              <a:rPr lang="en-US" altLang="ko-KR" sz="1600" b="1" spc="-100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rPr>
              <a:t>(voice)</a:t>
            </a:r>
            <a:endParaRPr lang="en-US" altLang="ko-KR" sz="1600" b="1" spc="-100">
              <a:solidFill>
                <a:schemeClr val="tx1">
                  <a:lumMod val="75000"/>
                  <a:lumOff val="25000"/>
                </a:schemeClr>
              </a:solidFill>
              <a:latin typeface="나눔고딕"/>
              <a:ea typeface="나눔고딕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073" y="2495828"/>
            <a:ext cx="6156726" cy="2910648"/>
          </a:xfrm>
          <a:prstGeom prst="rect">
            <a:avLst/>
          </a:prstGeom>
        </p:spPr>
      </p:pic>
      <p:sp>
        <p:nvSpPr>
          <p:cNvPr id="37" name=""/>
          <p:cNvSpPr/>
          <p:nvPr/>
        </p:nvSpPr>
        <p:spPr>
          <a:xfrm>
            <a:off x="191472" y="5066716"/>
            <a:ext cx="1973035" cy="320740"/>
          </a:xfrm>
          <a:prstGeom prst="rect">
            <a:avLst/>
          </a:prstGeom>
          <a:noFill/>
          <a:ln w="38100">
            <a:solidFill>
              <a:srgbClr val="f8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/>
          </a:p>
        </p:txBody>
      </p:sp>
      <p:sp>
        <p:nvSpPr>
          <p:cNvPr id="38" name=""/>
          <p:cNvSpPr/>
          <p:nvPr/>
        </p:nvSpPr>
        <p:spPr>
          <a:xfrm>
            <a:off x="5427114" y="2584579"/>
            <a:ext cx="855307" cy="291581"/>
          </a:xfrm>
          <a:prstGeom prst="rect">
            <a:avLst/>
          </a:prstGeom>
          <a:noFill/>
          <a:ln w="38100" cap="flat" cmpd="sng" algn="ctr">
            <a:solidFill>
              <a:srgbClr val="f82d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232543" y="3429000"/>
            <a:ext cx="6129399" cy="1418131"/>
          </a:xfrm>
          <a:prstGeom prst="rect">
            <a:avLst/>
          </a:prstGeom>
          <a:noFill/>
          <a:ln w="38100" cap="flat" cmpd="sng" algn="ctr">
            <a:solidFill>
              <a:srgbClr val="f82d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1" name="TextBox 33"/>
          <p:cNvSpPr txBox="1"/>
          <p:nvPr/>
        </p:nvSpPr>
        <p:spPr>
          <a:xfrm>
            <a:off x="6640198" y="3429000"/>
            <a:ext cx="5151632" cy="6519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28480" indent="-228480" algn="l" defTabSz="914400" rtl="0" eaLnBrk="1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  <a:p>
            <a:pPr marL="228480" indent="-228480" algn="l" defTabSz="914400">
              <a:lnSpc>
                <a:spcPct val="115000"/>
              </a:lnSpc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텍스트로부터 </a:t>
            </a: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Mel - spectrogram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을 생성하는 단계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</p:txBody>
      </p:sp>
      <p:sp>
        <p:nvSpPr>
          <p:cNvPr id="43" name=""/>
          <p:cNvSpPr/>
          <p:nvPr/>
        </p:nvSpPr>
        <p:spPr>
          <a:xfrm>
            <a:off x="3713100" y="2456542"/>
            <a:ext cx="2664114" cy="1454416"/>
          </a:xfrm>
          <a:prstGeom prst="rect">
            <a:avLst/>
          </a:prstGeom>
          <a:noFill/>
          <a:ln w="38100" cap="flat" cmpd="sng" algn="ctr">
            <a:solidFill>
              <a:srgbClr val="f82d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6639443" y="5272914"/>
            <a:ext cx="5151632" cy="651983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28480" indent="-228480" algn="l" defTabSz="914400" rtl="0" eaLnBrk="1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  <a:p>
            <a:pPr marL="228480" indent="-228480" algn="l" defTabSz="914400" rtl="0" eaLnBrk="1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Mel - spectrogram</a:t>
            </a:r>
            <a:r>
              <a:rPr xmlns:mc="http://schemas.openxmlformats.org/markup-compatibility/2006" xmlns:hp="http://schemas.haansoft.com/office/presentation/8.0" kumimoji="0" lang="ko-KR" altLang="en-US" sz="16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으로부터 음성을 합성하는 단계</a:t>
            </a:r>
            <a:endParaRPr xmlns:mc="http://schemas.openxmlformats.org/markup-compatibility/2006" xmlns:hp="http://schemas.haansoft.com/office/presentation/8.0" kumimoji="0" lang="ko-KR" altLang="en-US" sz="16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1" animBg="1"/>
      <p:bldP spid="29" grpId="2" animBg="1"/>
      <p:bldP spid="34" grpId="3" animBg="1"/>
      <p:bldP spid="37" grpId="4" animBg="1"/>
      <p:bldP spid="38" grpId="5" animBg="1"/>
      <p:bldP spid="39" grpId="6" animBg="1"/>
      <p:bldP spid="41" grpId="7" animBg="1"/>
      <p:bldP spid="30" grpId="8" animBg="1"/>
      <p:bldP spid="39" grpId="9" animBg="1"/>
      <p:bldP spid="43" grpId="10" animBg="1"/>
      <p:bldP spid="44" grpId="11" animBg="1"/>
      <p:bldP spid="31" grpId="12" animBg="1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855" y="138223"/>
            <a:ext cx="6855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bg1"/>
                </a:solidFill>
                <a:ea typeface="+mj-ea"/>
              </a:rPr>
              <a:t>Part 2 </a:t>
            </a:r>
            <a:endParaRPr lang="en-US" altLang="ko-KR" sz="1600" spc="-150">
              <a:solidFill>
                <a:schemeClr val="bg1"/>
              </a:solidFill>
              <a:ea typeface="+mj-ea"/>
            </a:endParaRPr>
          </a:p>
        </p:txBody>
      </p:sp>
      <p:sp>
        <p:nvSpPr>
          <p:cNvPr id="18" name=""/>
          <p:cNvSpPr/>
          <p:nvPr/>
        </p:nvSpPr>
        <p:spPr>
          <a:xfrm>
            <a:off x="9801679" y="6390822"/>
            <a:ext cx="2390321" cy="46717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843273" y="100446"/>
            <a:ext cx="4810767" cy="677108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</a:rPr>
              <a:t>Tacotron2 - </a:t>
            </a:r>
            <a:r>
              <a:rPr xmlns:mc="http://schemas.openxmlformats.org/markup-compatibility/2006" xmlns:hp="http://schemas.haansoft.com/office/presentation/8.0" kumimoji="0" lang="ko-KR" altLang="en-US" sz="38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</a:rPr>
              <a:t>개념 및 구조</a:t>
            </a:r>
            <a:r>
              <a:rPr xmlns:mc="http://schemas.openxmlformats.org/markup-compatibility/2006" xmlns:hp="http://schemas.haansoft.com/office/presentation/8.0" kumimoji="0" lang="en-US" altLang="ko-KR" sz="3800" b="0" i="0" u="none" strike="noStrike" kern="1200" cap="none" spc="-300" normalizeH="0" baseline="0" mc:Ignorable="hp" hp:hslEmbossed="0">
                <a:solidFill>
                  <a:srgbClr val="ffffff"/>
                </a:solidFill>
                <a:latin typeface="나눔고딕"/>
                <a:ea typeface="나눔고딕"/>
              </a:rPr>
              <a:t> </a:t>
            </a:r>
            <a:endParaRPr xmlns:mc="http://schemas.openxmlformats.org/markup-compatibility/2006" xmlns:hp="http://schemas.haansoft.com/office/presentation/8.0" kumimoji="0" lang="en-US" altLang="ko-KR" sz="3800" b="0" i="0" u="none" strike="noStrike" kern="1200" cap="none" spc="-300" normalizeH="0" baseline="0" mc:Ignorable="hp" hp:hslEmbossed="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30" name="TextBox 17"/>
          <p:cNvSpPr txBox="1"/>
          <p:nvPr/>
        </p:nvSpPr>
        <p:spPr>
          <a:xfrm>
            <a:off x="386591" y="3918857"/>
            <a:ext cx="11418818" cy="1911713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indent="0" algn="just" defTabSz="914400">
              <a:lnSpc>
                <a:spcPct val="120000"/>
              </a:lnSpc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Tacotron 2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>
              <a:lnSpc>
                <a:spcPct val="120000"/>
              </a:lnSpc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음성 합성에 대표적인 모델로 고품질의 음성을 생성할 수 있는 딥러닝 기반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TTS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모델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>
              <a:lnSpc>
                <a:spcPct val="120000"/>
              </a:lnSpc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input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character / output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Mel -Spectrogram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5105" y="1285319"/>
            <a:ext cx="9884751" cy="2143681"/>
          </a:xfrm>
          <a:prstGeom prst="rect">
            <a:avLst/>
          </a:prstGeom>
        </p:spPr>
      </p:pic>
      <p:sp>
        <p:nvSpPr>
          <p:cNvPr id="33" name="TextBox 17"/>
          <p:cNvSpPr txBox="1"/>
          <p:nvPr/>
        </p:nvSpPr>
        <p:spPr>
          <a:xfrm>
            <a:off x="386591" y="3735021"/>
            <a:ext cx="11418818" cy="3302273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Encoder: character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로부터 음성에 특징을 추출하는 것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Attention: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매 시점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에서 사용할 정보를 추출하고 할당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228480" indent="-22848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Decoder: Attention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에서 얻은 정보와 이전 시점에서 생성된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mel - spectrogram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을 이용해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	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(1)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현재시점의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Mel - spectrogram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을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(2)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현재시점의 종료확률을 계산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	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(3)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Mel- spectrogram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의 품질을 향상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  <a:p>
            <a:pPr marL="0" indent="0" algn="just" defTabSz="914400" rtl="0" eaLnBrk="1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1" animBg="1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48855" y="138223"/>
            <a:ext cx="6855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bg1"/>
                </a:solidFill>
                <a:ea typeface="+mj-ea"/>
              </a:rPr>
              <a:t>Part 2 </a:t>
            </a:r>
            <a:endParaRPr lang="en-US" altLang="ko-KR" sz="1600" spc="-150">
              <a:solidFill>
                <a:schemeClr val="bg1"/>
              </a:solidFill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3272" y="100446"/>
            <a:ext cx="4296418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spc="-300">
                <a:solidFill>
                  <a:schemeClr val="bg1"/>
                </a:solidFill>
                <a:latin typeface="나눔고딕"/>
                <a:ea typeface="나눔고딕"/>
              </a:rPr>
              <a:t>Tacotron2 - </a:t>
            </a:r>
            <a:r>
              <a:rPr lang="ko-KR" altLang="en-US" sz="3800" spc="-300">
                <a:solidFill>
                  <a:schemeClr val="bg1"/>
                </a:solidFill>
                <a:latin typeface="나눔고딕"/>
                <a:ea typeface="나눔고딕"/>
              </a:rPr>
              <a:t>학습방법</a:t>
            </a:r>
            <a:r>
              <a:rPr lang="en-US" altLang="ko-KR" sz="3800" spc="-300">
                <a:solidFill>
                  <a:schemeClr val="bg1"/>
                </a:solidFill>
                <a:latin typeface="나눔고딕"/>
                <a:ea typeface="나눔고딕"/>
              </a:rPr>
              <a:t>  </a:t>
            </a:r>
            <a:endParaRPr lang="en-US" altLang="ko-KR" sz="3800" spc="-3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40" name=""/>
          <p:cNvSpPr/>
          <p:nvPr/>
        </p:nvSpPr>
        <p:spPr>
          <a:xfrm>
            <a:off x="9801679" y="6390822"/>
            <a:ext cx="2390321" cy="46717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pic>
        <p:nvPicPr>
          <p:cNvPr id="43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373326" y="1201392"/>
            <a:ext cx="9023728" cy="54872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6" name=""/>
          <p:cNvSpPr/>
          <p:nvPr/>
        </p:nvSpPr>
        <p:spPr>
          <a:xfrm>
            <a:off x="3604244" y="1150255"/>
            <a:ext cx="4550970" cy="402129"/>
          </a:xfrm>
          <a:prstGeom prst="rect">
            <a:avLst/>
          </a:prstGeom>
          <a:noFill/>
          <a:ln w="38100" cap="flat" cmpd="sng" algn="ctr">
            <a:solidFill>
              <a:srgbClr val="f82d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619264" y="1440036"/>
            <a:ext cx="4550970" cy="1565279"/>
          </a:xfrm>
          <a:prstGeom prst="rect">
            <a:avLst/>
          </a:prstGeom>
          <a:noFill/>
          <a:ln w="38100" cap="flat" cmpd="sng" algn="ctr">
            <a:solidFill>
              <a:srgbClr val="f82d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487745" y="3543229"/>
            <a:ext cx="4624239" cy="3067299"/>
          </a:xfrm>
          <a:prstGeom prst="rect">
            <a:avLst/>
          </a:prstGeom>
          <a:noFill/>
          <a:ln w="38100" cap="flat" cmpd="sng" algn="ctr">
            <a:solidFill>
              <a:srgbClr val="f82d2d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2" name="직사각형 29"/>
          <p:cNvSpPr/>
          <p:nvPr/>
        </p:nvSpPr>
        <p:spPr>
          <a:xfrm>
            <a:off x="8467351" y="4756529"/>
            <a:ext cx="3532330" cy="1379404"/>
          </a:xfrm>
          <a:prstGeom prst="rect">
            <a:avLst/>
          </a:prstGeom>
          <a:solidFill>
            <a:srgbClr val="dceaf5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53" name="TextBox 33"/>
          <p:cNvSpPr txBox="1"/>
          <p:nvPr/>
        </p:nvSpPr>
        <p:spPr>
          <a:xfrm>
            <a:off x="8542331" y="4779766"/>
            <a:ext cx="3409296" cy="107180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228480" indent="-228480" algn="l" defTabSz="914400" rtl="0" eaLnBrk="1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  <a:p>
            <a:pPr marL="0" indent="0" algn="l" defTabSz="914400" rtl="0" eaLnBrk="1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순환 신경망</a:t>
            </a: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(RNN)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  <a:p>
            <a:pPr marL="0" indent="0" algn="l" defTabSz="914400" rtl="0" eaLnBrk="1" latinLnBrk="1" hangingPunct="1">
              <a:lnSpc>
                <a:spcPct val="115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400" b="1" i="0" u="none" strike="noStrike" kern="1200" cap="none" spc="-1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시간의 흐름에 따라 변화하는 데이터를 학습하기 위한 인공신경망</a:t>
            </a:r>
            <a:endParaRPr xmlns:mc="http://schemas.openxmlformats.org/markup-compatibility/2006" xmlns:hp="http://schemas.haansoft.com/office/presentation/8.0" kumimoji="0" lang="ko-KR" altLang="en-US" sz="1400" b="1" i="0" u="none" strike="noStrike" kern="1200" cap="none" spc="-1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50" grpId="2" animBg="1"/>
      <p:bldP spid="50" grpId="3" animBg="1"/>
      <p:bldP spid="51" grpId="4" animBg="1"/>
      <p:bldP spid="51" grpId="5" animBg="1"/>
      <p:bldP spid="53" grpId="6" animBg="1"/>
      <p:bldP spid="52" grpId="7" animBg="1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462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8855" y="138223"/>
            <a:ext cx="647435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 spc="-150">
                <a:solidFill>
                  <a:schemeClr val="bg1"/>
                </a:solidFill>
                <a:ea typeface="+mj-ea"/>
              </a:rPr>
              <a:t>Part 3</a:t>
            </a:r>
            <a:endParaRPr lang="en-US" altLang="ko-KR" sz="1600" spc="-150">
              <a:solidFill>
                <a:schemeClr val="bg1"/>
              </a:solidFill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275" y="100446"/>
            <a:ext cx="3924939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3800" spc="-300">
                <a:solidFill>
                  <a:schemeClr val="bg1"/>
                </a:solidFill>
                <a:latin typeface="나눔고딕"/>
                <a:ea typeface="나눔고딕"/>
              </a:rPr>
              <a:t>tacotron2 </a:t>
            </a:r>
            <a:r>
              <a:rPr lang="ko-KR" altLang="en-US" sz="3800" spc="-300">
                <a:solidFill>
                  <a:schemeClr val="bg1"/>
                </a:solidFill>
                <a:latin typeface="나눔고딕"/>
                <a:ea typeface="나눔고딕"/>
              </a:rPr>
              <a:t>활용 방법</a:t>
            </a:r>
            <a:endParaRPr lang="ko-KR" altLang="en-US" sz="3800" spc="-300">
              <a:solidFill>
                <a:schemeClr val="bg1"/>
              </a:solidFill>
              <a:latin typeface="나눔고딕"/>
              <a:ea typeface="나눔고딕"/>
            </a:endParaRPr>
          </a:p>
        </p:txBody>
      </p:sp>
      <p:sp>
        <p:nvSpPr>
          <p:cNvPr id="18" name=""/>
          <p:cNvSpPr/>
          <p:nvPr/>
        </p:nvSpPr>
        <p:spPr>
          <a:xfrm>
            <a:off x="9801679" y="6390822"/>
            <a:ext cx="2390321" cy="467178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나눔스퀘어 Light"/>
              <a:cs typeface="Arial"/>
            </a:endParaRPr>
          </a:p>
        </p:txBody>
      </p:sp>
      <p:sp>
        <p:nvSpPr>
          <p:cNvPr id="20" name="직사각형 6"/>
          <p:cNvSpPr/>
          <p:nvPr/>
        </p:nvSpPr>
        <p:spPr>
          <a:xfrm>
            <a:off x="477218" y="3241261"/>
            <a:ext cx="11335558" cy="2978193"/>
          </a:xfrm>
          <a:prstGeom prst="rect">
            <a:avLst/>
          </a:prstGeom>
          <a:solidFill>
            <a:srgbClr val="e0e5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나눔고딕"/>
              <a:ea typeface="나눔고딕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6096000" y="4022912"/>
            <a:ext cx="5481302" cy="1259317"/>
          </a:xfrm>
          <a:prstGeom prst="rect">
            <a:avLst/>
          </a:prstGeom>
          <a:noFill/>
        </p:spPr>
        <p:txBody>
          <a:bodyPr wrap="square" anchor="t">
            <a:spAutoFit/>
          </a:bodyPr>
          <a:p>
            <a:pPr marL="0" indent="0" algn="just" defTabSz="914400">
              <a:lnSpc>
                <a:spcPct val="120000"/>
              </a:lnSpc>
              <a:buClr>
                <a:srgbClr val="000000"/>
              </a:buClr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KSS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데이터셋은 전문 여성 성우 한 분이 한글과 한영사전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권의 예문을 읽은 약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12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시간 분량의 데이터셋입니다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 이 데이터셋을 사전학습한 후 개발자의 녹음된 음성을 이용해 이전에 학습된 모델 가중치로부터 학습을 업데이트 할 수 있습니다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  <a:solidFill>
                  <a:srgbClr val="000000"/>
                </a:solidFill>
                <a:latin typeface="나눔고딕"/>
                <a:ea typeface="나눔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-150" normalizeH="0" baseline="0" mc:Ignorable="hp" hp:hslEmbossed="0">
              <a:solidFill>
                <a:srgbClr val="000000"/>
              </a:solidFill>
              <a:latin typeface="나눔고딕"/>
              <a:ea typeface="나눔고딕"/>
            </a:endParaRPr>
          </a:p>
        </p:txBody>
      </p:sp>
      <p:sp>
        <p:nvSpPr>
          <p:cNvPr id="22" name="TextBox 18"/>
          <p:cNvSpPr txBox="1"/>
          <p:nvPr/>
        </p:nvSpPr>
        <p:spPr>
          <a:xfrm>
            <a:off x="1309856" y="4370294"/>
            <a:ext cx="3735705" cy="646331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6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KSS</a:t>
            </a:r>
            <a:r>
              <a: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  <a:solidFill>
                  <a:srgbClr val="404040"/>
                </a:solidFill>
                <a:latin typeface="나눔고딕"/>
                <a:ea typeface="나눔고딕"/>
              </a:rPr>
              <a:t> 데이터셋</a:t>
            </a:r>
            <a:endParaRPr xmlns:mc="http://schemas.openxmlformats.org/markup-compatibility/2006" xmlns:hp="http://schemas.haansoft.com/office/presentation/8.0" kumimoji="0" lang="ko-KR" altLang="en-US" sz="3600" b="0" i="0" u="none" strike="noStrike" kern="1200" cap="none" spc="-300" normalizeH="0" baseline="0" mc:Ignorable="hp" hp:hslEmbossed="0">
              <a:solidFill>
                <a:srgbClr val="404040"/>
              </a:solidFill>
              <a:latin typeface="나눔고딕"/>
              <a:ea typeface="나눔고딕"/>
            </a:endParaRPr>
          </a:p>
        </p:txBody>
      </p:sp>
      <p:cxnSp>
        <p:nvCxnSpPr>
          <p:cNvPr id="23" name="직선 연결선 19"/>
          <p:cNvCxnSpPr/>
          <p:nvPr/>
        </p:nvCxnSpPr>
        <p:spPr>
          <a:xfrm>
            <a:off x="974433" y="4235299"/>
            <a:ext cx="4506390" cy="0"/>
          </a:xfrm>
          <a:prstGeom prst="line">
            <a:avLst/>
          </a:prstGeom>
          <a:noFill/>
          <a:ln w="6350" cap="flat" cmpd="sng" algn="ctr">
            <a:solidFill>
              <a:srgbClr val="595959">
                <a:alpha val="100000"/>
              </a:srgbClr>
            </a:solidFill>
            <a:prstDash val="solid"/>
            <a:miter/>
          </a:ln>
        </p:spPr>
      </p:cxnSp>
      <p:pic>
        <p:nvPicPr>
          <p:cNvPr id="2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126788" y="1546412"/>
            <a:ext cx="10274600" cy="1381782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29" name="직선 연결선 19"/>
          <p:cNvCxnSpPr/>
          <p:nvPr/>
        </p:nvCxnSpPr>
        <p:spPr>
          <a:xfrm>
            <a:off x="936333" y="5127287"/>
            <a:ext cx="4506390" cy="0"/>
          </a:xfrm>
          <a:prstGeom prst="line">
            <a:avLst/>
          </a:prstGeom>
          <a:noFill/>
          <a:ln w="6350" cap="flat" cmpd="sng" algn="ctr">
            <a:solidFill>
              <a:srgbClr val="595959">
                <a:alpha val="100000"/>
              </a:srgbClr>
            </a:solidFill>
            <a:prstDash val="solid"/>
            <a:miter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425380" y="2767280"/>
            <a:ext cx="53412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4400" spc="-300">
                <a:solidFill>
                  <a:schemeClr val="bg1"/>
                </a:solidFill>
              </a:rPr>
              <a:t>감사합니다</a:t>
            </a:r>
            <a:endParaRPr lang="ko-KR" altLang="en-US" sz="4400" spc="-3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ea0"/>
      </a:accent1>
      <a:accent2>
        <a:srgbClr val="0697d5"/>
      </a:accent2>
      <a:accent3>
        <a:srgbClr val="64c1de"/>
      </a:accent3>
      <a:accent4>
        <a:srgbClr val="bae0ec"/>
      </a:accent4>
      <a:accent5>
        <a:srgbClr val="5094cb"/>
      </a:accent5>
      <a:accent6>
        <a:srgbClr val="657d9a"/>
      </a:accent6>
      <a:hlink>
        <a:srgbClr val="3f3f3f"/>
      </a:hlink>
      <a:folHlink>
        <a:srgbClr val="3f3f3f"/>
      </a:folHlink>
    </a:clrScheme>
    <a:fontScheme name="사용자 지정 2">
      <a:majorFont>
        <a:latin typeface="Arial"/>
        <a:ea typeface="나눔스퀘어 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</ep:Words>
  <ep:PresentationFormat>와이드스크린</ep:PresentationFormat>
  <ep:Paragraphs>37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2021-05-30T11:37:53.000</dcterms:created>
  <dc:creator>Yu Saebyeol</dc:creator>
  <cp:lastModifiedBy>한지민</cp:lastModifiedBy>
  <dcterms:modified xsi:type="dcterms:W3CDTF">2022-11-23T13:23:42.580</dcterms:modified>
  <cp:revision>59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