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1" r:id="rId3"/>
    <p:sldId id="269" r:id="rId4"/>
    <p:sldId id="274" r:id="rId5"/>
    <p:sldId id="275" r:id="rId6"/>
    <p:sldId id="272" r:id="rId7"/>
    <p:sldId id="277" r:id="rId8"/>
    <p:sldId id="273" r:id="rId9"/>
    <p:sldId id="278" r:id="rId10"/>
    <p:sldId id="276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5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9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5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8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4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4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4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9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1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5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2006600" cy="782595"/>
          </a:xfrm>
          <a:prstGeom prst="rect">
            <a:avLst/>
          </a:prstGeom>
          <a:solidFill>
            <a:srgbClr val="416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82595"/>
            <a:ext cx="2006600" cy="6075405"/>
          </a:xfrm>
          <a:prstGeom prst="rect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lvl="1">
              <a:lnSpc>
                <a:spcPct val="20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조원 </a:t>
            </a:r>
            <a:r>
              <a:rPr lang="en-US" altLang="ko-KR" sz="1600" b="1" dirty="0">
                <a:solidFill>
                  <a:prstClr val="white"/>
                </a:solidFill>
              </a:rPr>
              <a:t>  </a:t>
            </a:r>
            <a:r>
              <a:rPr lang="ko-KR" altLang="en-US" sz="1600" b="1" dirty="0">
                <a:solidFill>
                  <a:prstClr val="white"/>
                </a:solidFill>
              </a:rPr>
              <a:t>및</a:t>
            </a:r>
            <a:r>
              <a:rPr lang="en-US" altLang="ko-KR" sz="1600" b="1" dirty="0">
                <a:solidFill>
                  <a:prstClr val="white"/>
                </a:solidFill>
              </a:rPr>
              <a:t>  </a:t>
            </a:r>
            <a:r>
              <a:rPr lang="ko-KR" altLang="en-US" sz="1600" b="1" dirty="0">
                <a:solidFill>
                  <a:prstClr val="white"/>
                </a:solidFill>
              </a:rPr>
              <a:t>주제  소개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06600" y="0"/>
            <a:ext cx="10185400" cy="782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white">
                    <a:lumMod val="50000"/>
                  </a:prstClr>
                </a:solidFill>
              </a:rPr>
              <a:t>4 </a:t>
            </a:r>
            <a:r>
              <a:rPr lang="ko-KR" altLang="en-US" sz="3200" kern="0" dirty="0">
                <a:solidFill>
                  <a:prstClr val="white">
                    <a:lumMod val="50000"/>
                  </a:prstClr>
                </a:solidFill>
              </a:rPr>
              <a:t>조 중간발표</a:t>
            </a:r>
            <a:endParaRPr lang="en-US" altLang="ko-KR" sz="32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1BAB4D-832B-414A-A063-7582BC96D27A}"/>
              </a:ext>
            </a:extLst>
          </p:cNvPr>
          <p:cNvSpPr txBox="1"/>
          <p:nvPr/>
        </p:nvSpPr>
        <p:spPr>
          <a:xfrm>
            <a:off x="4026389" y="2574439"/>
            <a:ext cx="6145822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docs-Calibri"/>
              </a:rPr>
              <a:t>빅데이터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docs-Calibri"/>
              </a:rPr>
              <a:t>-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docs-Calibri"/>
              </a:rPr>
              <a:t>시각화</a:t>
            </a:r>
            <a:endParaRPr lang="en-US" altLang="ko-KR" b="1" i="0" dirty="0">
              <a:solidFill>
                <a:srgbClr val="000000"/>
              </a:solidFill>
              <a:effectLst/>
              <a:latin typeface="docs-Calibri"/>
            </a:endParaRPr>
          </a:p>
          <a:p>
            <a:pPr algn="ctr"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ocs-Calibri"/>
              </a:rPr>
              <a:t>부동산규제정책 및 코로나사태의</a:t>
            </a:r>
            <a:endParaRPr lang="en-US" altLang="ko-KR" b="0" i="0" dirty="0">
              <a:solidFill>
                <a:srgbClr val="000000"/>
              </a:solidFill>
              <a:effectLst/>
              <a:latin typeface="docs-Calibri"/>
            </a:endParaRPr>
          </a:p>
          <a:p>
            <a:pPr algn="ctr"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ocs-Calibri"/>
              </a:rPr>
              <a:t>대전광역시 부동산 시장에 대한 영향 시각화 분석</a:t>
            </a:r>
            <a:endParaRPr lang="en-US" altLang="ko-KR" b="0" i="0" dirty="0">
              <a:solidFill>
                <a:srgbClr val="000000"/>
              </a:solidFill>
              <a:effectLst/>
              <a:latin typeface="docs-Calibri"/>
            </a:endParaRPr>
          </a:p>
          <a:p>
            <a:pPr algn="ctr"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ocs-Calibri"/>
              </a:rPr>
              <a:t> 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docs-Calibri"/>
              </a:rPr>
              <a:t>(2017/01~2021/3) </a:t>
            </a:r>
            <a:r>
              <a:rPr lang="ko-KR" altLang="en-US" sz="1400" b="0" i="1" dirty="0">
                <a:solidFill>
                  <a:srgbClr val="000000"/>
                </a:solidFill>
                <a:effectLst/>
                <a:latin typeface="docs-Calibri"/>
              </a:rPr>
              <a:t>데이터기준</a:t>
            </a:r>
            <a:endParaRPr lang="ko-KR" altLang="en-US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DD94ED-D661-4168-8828-024DEF19A0F5}"/>
              </a:ext>
            </a:extLst>
          </p:cNvPr>
          <p:cNvSpPr txBox="1"/>
          <p:nvPr/>
        </p:nvSpPr>
        <p:spPr>
          <a:xfrm>
            <a:off x="4026389" y="5706073"/>
            <a:ext cx="614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김승건</a:t>
            </a:r>
            <a:r>
              <a:rPr lang="ko-KR" altLang="en-US" dirty="0">
                <a:solidFill>
                  <a:schemeClr val="tx1"/>
                </a:solidFill>
              </a:rPr>
              <a:t> 김형우 오지현 </a:t>
            </a:r>
            <a:r>
              <a:rPr lang="ko-KR" altLang="en-US" dirty="0" err="1"/>
              <a:t>정</a:t>
            </a:r>
            <a:r>
              <a:rPr lang="ko-KR" altLang="en-US" dirty="0" err="1">
                <a:solidFill>
                  <a:schemeClr val="tx1"/>
                </a:solidFill>
              </a:rPr>
              <a:t>제원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8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2006600" cy="782595"/>
          </a:xfrm>
          <a:prstGeom prst="rect">
            <a:avLst/>
          </a:prstGeom>
          <a:solidFill>
            <a:srgbClr val="416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82595"/>
            <a:ext cx="2006600" cy="6075405"/>
          </a:xfrm>
          <a:prstGeom prst="rect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lvl="1">
              <a:lnSpc>
                <a:spcPct val="20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어려운 점 및 발전방향 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06600" y="0"/>
            <a:ext cx="10185400" cy="782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white">
                    <a:lumMod val="50000"/>
                  </a:prstClr>
                </a:solidFill>
              </a:rPr>
              <a:t>4 </a:t>
            </a:r>
            <a:r>
              <a:rPr lang="ko-KR" altLang="en-US" sz="3200" kern="0" dirty="0">
                <a:solidFill>
                  <a:prstClr val="white">
                    <a:lumMod val="50000"/>
                  </a:prstClr>
                </a:solidFill>
              </a:rPr>
              <a:t>조 중간발표</a:t>
            </a:r>
            <a:endParaRPr lang="en-US" altLang="ko-KR" sz="32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1ECE-2C86-4441-87ED-1F478CD159E8}"/>
              </a:ext>
            </a:extLst>
          </p:cNvPr>
          <p:cNvSpPr txBox="1"/>
          <p:nvPr/>
        </p:nvSpPr>
        <p:spPr>
          <a:xfrm>
            <a:off x="2006600" y="782595"/>
            <a:ext cx="10185400" cy="7216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어려운 점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</a:rPr>
              <a:t>데이터 선정과 활용의 어려움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</a:rPr>
              <a:t>브레인스토밍 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</a:rPr>
              <a:t>코딩지식의 부재와 구현화의 한계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</a:rPr>
              <a:t>구</a:t>
            </a:r>
            <a:r>
              <a:rPr lang="en-US" altLang="ko-KR" dirty="0">
                <a:latin typeface="Calibri" panose="020F0502020204030204" pitchFamily="34" charset="0"/>
              </a:rPr>
              <a:t>.</a:t>
            </a:r>
            <a:r>
              <a:rPr lang="ko-KR" altLang="en-US" dirty="0">
                <a:latin typeface="Calibri" panose="020F0502020204030204" pitchFamily="34" charset="0"/>
              </a:rPr>
              <a:t>글</a:t>
            </a:r>
            <a:r>
              <a:rPr lang="en-US" altLang="ko-KR" dirty="0">
                <a:latin typeface="Calibri" panose="020F0502020204030204" pitchFamily="34" charset="0"/>
              </a:rPr>
              <a:t>.</a:t>
            </a:r>
            <a:r>
              <a:rPr lang="ko-KR" altLang="en-US" dirty="0">
                <a:latin typeface="Calibri" panose="020F0502020204030204" pitchFamily="34" charset="0"/>
              </a:rPr>
              <a:t>링 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</a:rPr>
              <a:t>구현화 하고자 하는 데이터의 양적</a:t>
            </a:r>
            <a:r>
              <a:rPr lang="en-US" altLang="ko-KR" dirty="0">
                <a:latin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</a:rPr>
              <a:t>질적 충족도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</a:rPr>
              <a:t>데이터의 추가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발전방향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코드의 단순화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분석도구의 활용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디테일한 시각화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sz="1800" i="0" dirty="0">
              <a:effectLst/>
              <a:latin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5B5935-36DC-4AA1-8499-16DF30D058A1}"/>
              </a:ext>
            </a:extLst>
          </p:cNvPr>
          <p:cNvSpPr/>
          <p:nvPr/>
        </p:nvSpPr>
        <p:spPr>
          <a:xfrm>
            <a:off x="149614" y="1068345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kern="0" dirty="0">
                <a:solidFill>
                  <a:prstClr val="white"/>
                </a:solidFill>
              </a:rPr>
              <a:t>04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00E570-15A3-4236-B627-A113865FFFA9}"/>
              </a:ext>
            </a:extLst>
          </p:cNvPr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37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2006600" cy="782595"/>
          </a:xfrm>
          <a:prstGeom prst="rect">
            <a:avLst/>
          </a:prstGeom>
          <a:solidFill>
            <a:srgbClr val="416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82595"/>
            <a:ext cx="2006600" cy="6075405"/>
          </a:xfrm>
          <a:prstGeom prst="rect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lvl="1">
              <a:lnSpc>
                <a:spcPct val="20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출처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06600" y="0"/>
            <a:ext cx="10185400" cy="782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white">
                    <a:lumMod val="50000"/>
                  </a:prstClr>
                </a:solidFill>
              </a:rPr>
              <a:t>4 </a:t>
            </a:r>
            <a:r>
              <a:rPr lang="ko-KR" altLang="en-US" sz="3200" kern="0" dirty="0">
                <a:solidFill>
                  <a:prstClr val="white">
                    <a:lumMod val="50000"/>
                  </a:prstClr>
                </a:solidFill>
              </a:rPr>
              <a:t>조 중간발표</a:t>
            </a:r>
            <a:endParaRPr lang="en-US" altLang="ko-KR" sz="32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3BB27-78D0-4406-8F2E-6C33ACC179F8}"/>
              </a:ext>
            </a:extLst>
          </p:cNvPr>
          <p:cNvSpPr txBox="1"/>
          <p:nvPr/>
        </p:nvSpPr>
        <p:spPr>
          <a:xfrm>
            <a:off x="2006600" y="782594"/>
            <a:ext cx="10185400" cy="3657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Ppt</a:t>
            </a:r>
            <a:r>
              <a:rPr lang="ko-KR" altLang="en-US" sz="1200" dirty="0"/>
              <a:t> 템플릿 </a:t>
            </a:r>
            <a:r>
              <a:rPr lang="en-US" altLang="ko-KR" sz="1200" dirty="0"/>
              <a:t>- http://pptbizcam.co.kr/?p=8045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빅데이터 </a:t>
            </a:r>
            <a:r>
              <a:rPr lang="en-US" altLang="ko-KR" sz="1200" dirty="0"/>
              <a:t>- </a:t>
            </a:r>
            <a:r>
              <a:rPr lang="ko-KR" altLang="en-US" sz="1200" dirty="0"/>
              <a:t>위키피디아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https://ko.wikipedia.org/wiki/%EB%B9%85_%EB%8D%B0%EC%9D%B4%ED%84%B0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부동산대책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[</a:t>
            </a:r>
            <a:r>
              <a:rPr lang="ko-KR" altLang="en-US" sz="1200" dirty="0"/>
              <a:t>네이버 지식백과</a:t>
            </a:r>
            <a:r>
              <a:rPr lang="en-US" altLang="ko-KR" sz="1200" dirty="0"/>
              <a:t>] 6·17 </a:t>
            </a:r>
            <a:r>
              <a:rPr lang="ko-KR" altLang="en-US" sz="1200" dirty="0"/>
              <a:t>부동산 대책</a:t>
            </a:r>
            <a:r>
              <a:rPr lang="en-US" altLang="ko-KR" sz="1200" dirty="0"/>
              <a:t>(2020) (</a:t>
            </a:r>
            <a:r>
              <a:rPr lang="ko-KR" altLang="en-US" sz="1200" dirty="0"/>
              <a:t>시사상식사전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pmg</a:t>
            </a:r>
            <a:r>
              <a:rPr lang="en-US" altLang="ko-KR" sz="1200" dirty="0"/>
              <a:t> </a:t>
            </a:r>
            <a:r>
              <a:rPr lang="ko-KR" altLang="en-US" sz="1200" dirty="0"/>
              <a:t>지식엔진연구소</a:t>
            </a:r>
            <a:r>
              <a:rPr lang="en-US" altLang="ko-KR" sz="12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https://terms.naver.com/entry.naver?docId=5956351&amp;cid=43667&amp;categoryId=43667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코로나</a:t>
            </a:r>
            <a:r>
              <a:rPr lang="en-US" altLang="ko-KR" sz="1200" dirty="0"/>
              <a:t>19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[</a:t>
            </a:r>
            <a:r>
              <a:rPr lang="ko-KR" altLang="en-US" sz="1200" dirty="0"/>
              <a:t>네이버 지식백과</a:t>
            </a:r>
            <a:r>
              <a:rPr lang="en-US" altLang="ko-KR" sz="1200" dirty="0"/>
              <a:t>] </a:t>
            </a:r>
            <a:r>
              <a:rPr lang="ko-KR" altLang="en-US" sz="1200" dirty="0"/>
              <a:t>코로나바이러스감염증</a:t>
            </a:r>
            <a:r>
              <a:rPr lang="en-US" altLang="ko-KR" sz="1200" dirty="0"/>
              <a:t>-19 (</a:t>
            </a:r>
            <a:r>
              <a:rPr lang="ko-KR" altLang="en-US" sz="1200" dirty="0"/>
              <a:t>시사상식사전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pmg</a:t>
            </a:r>
            <a:r>
              <a:rPr lang="en-US" altLang="ko-KR" sz="1200" dirty="0"/>
              <a:t> </a:t>
            </a:r>
            <a:r>
              <a:rPr lang="ko-KR" altLang="en-US" sz="1200" dirty="0"/>
              <a:t>지식엔진연구소</a:t>
            </a:r>
            <a:r>
              <a:rPr lang="en-US" altLang="ko-KR" sz="12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https://terms.naver.com/entry.naver?docId=5912275&amp;cid=43667&amp;categoryId=43667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부동산열풍 </a:t>
            </a:r>
            <a:r>
              <a:rPr lang="en-US" altLang="ko-KR" sz="1200" dirty="0"/>
              <a:t>- </a:t>
            </a:r>
            <a:r>
              <a:rPr lang="ko-KR" altLang="en-US" sz="1200" dirty="0"/>
              <a:t>한국일보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https://www.hankookilbo.com/News/Read/A2021041309480001176?did=NA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국토교통부 실거래가 공개시스템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https://rt.molit.go.kr/</a:t>
            </a:r>
          </a:p>
        </p:txBody>
      </p:sp>
    </p:spTree>
    <p:extLst>
      <p:ext uri="{BB962C8B-B14F-4D97-AF65-F5344CB8AC3E}">
        <p14:creationId xmlns:p14="http://schemas.microsoft.com/office/powerpoint/2010/main" val="384431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2006600" cy="782595"/>
          </a:xfrm>
          <a:prstGeom prst="rect">
            <a:avLst/>
          </a:prstGeom>
          <a:solidFill>
            <a:srgbClr val="416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82595"/>
            <a:ext cx="2006600" cy="6075405"/>
          </a:xfrm>
          <a:prstGeom prst="rect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lvl="1">
              <a:lnSpc>
                <a:spcPct val="20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목차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06600" y="0"/>
            <a:ext cx="10185400" cy="782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white">
                    <a:lumMod val="50000"/>
                  </a:prstClr>
                </a:solidFill>
              </a:rPr>
              <a:t>4 </a:t>
            </a:r>
            <a:r>
              <a:rPr lang="ko-KR" altLang="en-US" sz="3200" kern="0" dirty="0">
                <a:solidFill>
                  <a:prstClr val="white">
                    <a:lumMod val="50000"/>
                  </a:prstClr>
                </a:solidFill>
              </a:rPr>
              <a:t>조 중간발표</a:t>
            </a:r>
            <a:endParaRPr lang="en-US" altLang="ko-KR" sz="32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EE1396-A780-42DD-B1D7-158DA337C37C}"/>
              </a:ext>
            </a:extLst>
          </p:cNvPr>
          <p:cNvSpPr/>
          <p:nvPr/>
        </p:nvSpPr>
        <p:spPr>
          <a:xfrm>
            <a:off x="2006600" y="782595"/>
            <a:ext cx="10185400" cy="6075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+mj-lt"/>
              <a:buAutoNum type="arabicPeriod"/>
            </a:pPr>
            <a:r>
              <a:rPr lang="ko-KR" altLang="en-US" sz="2400" dirty="0">
                <a:solidFill>
                  <a:schemeClr val="tx1"/>
                </a:solidFill>
              </a:rPr>
              <a:t> 조원 및 주제 소개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>
                <a:solidFill>
                  <a:schemeClr val="tx1"/>
                </a:solidFill>
              </a:rPr>
              <a:t> 주제 선정 이유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>
                <a:solidFill>
                  <a:schemeClr val="tx1"/>
                </a:solidFill>
              </a:rPr>
              <a:t> 연구 방향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>
                <a:solidFill>
                  <a:schemeClr val="tx1"/>
                </a:solidFill>
              </a:rPr>
              <a:t> 어려운 점 및 발전 방향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6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2006600" cy="782595"/>
          </a:xfrm>
          <a:prstGeom prst="rect">
            <a:avLst/>
          </a:prstGeom>
          <a:solidFill>
            <a:srgbClr val="416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82595"/>
            <a:ext cx="2006600" cy="6075405"/>
          </a:xfrm>
          <a:prstGeom prst="rect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lvl="1">
              <a:lnSpc>
                <a:spcPct val="20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주제 선정 이유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06600" y="0"/>
            <a:ext cx="10185400" cy="782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white">
                    <a:lumMod val="50000"/>
                  </a:prstClr>
                </a:solidFill>
              </a:rPr>
              <a:t>4 </a:t>
            </a:r>
            <a:r>
              <a:rPr lang="ko-KR" altLang="en-US" sz="3200" kern="0" dirty="0">
                <a:solidFill>
                  <a:prstClr val="white">
                    <a:lumMod val="50000"/>
                  </a:prstClr>
                </a:solidFill>
              </a:rPr>
              <a:t>조 중간발표</a:t>
            </a:r>
            <a:endParaRPr lang="en-US" altLang="ko-KR" sz="32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D7CD0-348D-495A-9965-35BFB5748F15}"/>
              </a:ext>
            </a:extLst>
          </p:cNvPr>
          <p:cNvSpPr txBox="1"/>
          <p:nvPr/>
        </p:nvSpPr>
        <p:spPr>
          <a:xfrm>
            <a:off x="2006600" y="782595"/>
            <a:ext cx="10185400" cy="5728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/>
              <a:t>Why</a:t>
            </a:r>
            <a:r>
              <a:rPr lang="en-US" altLang="ko-KR" dirty="0"/>
              <a:t> </a:t>
            </a:r>
            <a:r>
              <a:rPr lang="ko-KR" altLang="en-US" dirty="0"/>
              <a:t>부동산</a:t>
            </a:r>
            <a:r>
              <a:rPr lang="en-US" altLang="ko-KR" dirty="0"/>
              <a:t>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사태의 충격 극복을 위한 한국은행의 금리인하를 통한 경기부양책</a:t>
            </a:r>
            <a:endParaRPr lang="en-US" altLang="ko-KR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급격한 통화량</a:t>
            </a:r>
            <a:r>
              <a:rPr lang="en-US" altLang="ko-KR" dirty="0"/>
              <a:t>(</a:t>
            </a:r>
            <a:r>
              <a:rPr lang="ko-KR" altLang="en-US" dirty="0"/>
              <a:t>유동성</a:t>
            </a:r>
            <a:r>
              <a:rPr lang="en-US" altLang="ko-KR" dirty="0"/>
              <a:t>)</a:t>
            </a:r>
            <a:r>
              <a:rPr lang="ko-KR" altLang="en-US" dirty="0"/>
              <a:t> 증가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금리인하로 인한 저축성상품</a:t>
            </a:r>
            <a:r>
              <a:rPr lang="en-US" altLang="ko-KR" dirty="0"/>
              <a:t>(ex. </a:t>
            </a:r>
            <a:r>
              <a:rPr lang="ko-KR" altLang="en-US" dirty="0"/>
              <a:t>일반 예금</a:t>
            </a:r>
            <a:r>
              <a:rPr lang="en-US" altLang="ko-KR" dirty="0"/>
              <a:t>, </a:t>
            </a:r>
            <a:r>
              <a:rPr lang="ko-KR" altLang="en-US" dirty="0"/>
              <a:t>적금</a:t>
            </a:r>
            <a:r>
              <a:rPr lang="en-US" altLang="ko-KR" dirty="0"/>
              <a:t>)</a:t>
            </a:r>
            <a:r>
              <a:rPr lang="ko-KR" altLang="en-US" dirty="0"/>
              <a:t> 매력도 감소</a:t>
            </a:r>
            <a:endParaRPr lang="en-US" altLang="ko-KR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금리보다 높은 이득을 취할 수 있는 안전자산 매력도 상승 </a:t>
            </a:r>
            <a:r>
              <a:rPr lang="en-US" altLang="ko-KR" dirty="0"/>
              <a:t>= </a:t>
            </a:r>
            <a:r>
              <a:rPr lang="ko-KR" altLang="en-US" dirty="0" err="1"/>
              <a:t>재태크</a:t>
            </a:r>
            <a:r>
              <a:rPr lang="ko-KR" altLang="en-US" dirty="0"/>
              <a:t> 열풍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거주지</a:t>
            </a:r>
            <a:r>
              <a:rPr lang="en-US" altLang="ko-KR" dirty="0"/>
              <a:t>”</a:t>
            </a:r>
            <a:r>
              <a:rPr lang="ko-KR" altLang="en-US" dirty="0"/>
              <a:t>를 넘어선 뜻을 가진 </a:t>
            </a:r>
            <a:r>
              <a:rPr lang="en-US" altLang="ko-KR" dirty="0"/>
              <a:t>“</a:t>
            </a:r>
            <a:r>
              <a:rPr lang="ko-KR" altLang="en-US" dirty="0"/>
              <a:t>투자적 가치</a:t>
            </a:r>
            <a:r>
              <a:rPr lang="en-US" altLang="ko-KR" dirty="0"/>
              <a:t>＂</a:t>
            </a:r>
            <a:r>
              <a:rPr lang="ko-KR" altLang="en-US" dirty="0"/>
              <a:t>를 내포</a:t>
            </a:r>
            <a:endParaRPr lang="en-US" altLang="ko-KR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높은 수요와 낮은 공급</a:t>
            </a:r>
            <a:endParaRPr lang="en-US" altLang="ko-KR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발전가치</a:t>
            </a:r>
            <a:r>
              <a:rPr lang="en-US" altLang="ko-KR" dirty="0"/>
              <a:t>, </a:t>
            </a:r>
            <a:r>
              <a:rPr lang="ko-KR" altLang="en-US" dirty="0"/>
              <a:t>교통</a:t>
            </a:r>
            <a:r>
              <a:rPr lang="en-US" altLang="ko-KR" dirty="0"/>
              <a:t>, </a:t>
            </a:r>
            <a:r>
              <a:rPr lang="ko-KR" altLang="en-US" dirty="0"/>
              <a:t>학군</a:t>
            </a:r>
            <a:r>
              <a:rPr lang="en-US" altLang="ko-KR" dirty="0"/>
              <a:t>, </a:t>
            </a:r>
            <a:r>
              <a:rPr lang="ko-KR" altLang="en-US" dirty="0"/>
              <a:t>부대시설</a:t>
            </a:r>
            <a:endParaRPr lang="en-US" altLang="ko-KR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국민적 정서를 대변하는 </a:t>
            </a:r>
            <a:r>
              <a:rPr lang="en-US" altLang="ko-KR" dirty="0"/>
              <a:t>‘</a:t>
            </a:r>
            <a:r>
              <a:rPr lang="ko-KR" altLang="en-US" dirty="0"/>
              <a:t>투자대상</a:t>
            </a:r>
            <a:r>
              <a:rPr lang="en-US" altLang="ko-KR" dirty="0"/>
              <a:t>＇</a:t>
            </a:r>
            <a:r>
              <a:rPr lang="ko-KR" altLang="en-US" dirty="0"/>
              <a:t>의 대명사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EC8C65-112C-4FBC-B6AE-BC9191A99FC9}"/>
              </a:ext>
            </a:extLst>
          </p:cNvPr>
          <p:cNvSpPr/>
          <p:nvPr/>
        </p:nvSpPr>
        <p:spPr>
          <a:xfrm>
            <a:off x="149614" y="1068345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kern="0" dirty="0">
                <a:solidFill>
                  <a:prstClr val="white"/>
                </a:solidFill>
              </a:rPr>
              <a:t>02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50D1C45-1E8E-40A7-B557-DBDD9259FF6F}"/>
              </a:ext>
            </a:extLst>
          </p:cNvPr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18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2006600" cy="782595"/>
          </a:xfrm>
          <a:prstGeom prst="rect">
            <a:avLst/>
          </a:prstGeom>
          <a:solidFill>
            <a:srgbClr val="416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82595"/>
            <a:ext cx="2006600" cy="6075405"/>
          </a:xfrm>
          <a:prstGeom prst="rect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lvl="1">
              <a:lnSpc>
                <a:spcPct val="20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주제 선정 이유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06600" y="0"/>
            <a:ext cx="10185400" cy="782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white">
                    <a:lumMod val="50000"/>
                  </a:prstClr>
                </a:solidFill>
              </a:rPr>
              <a:t>4 </a:t>
            </a:r>
            <a:r>
              <a:rPr lang="ko-KR" altLang="en-US" sz="3200" kern="0" dirty="0">
                <a:solidFill>
                  <a:prstClr val="white">
                    <a:lumMod val="50000"/>
                  </a:prstClr>
                </a:solidFill>
              </a:rPr>
              <a:t>조 중간발표</a:t>
            </a:r>
            <a:endParaRPr lang="en-US" altLang="ko-KR" sz="32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D7CD0-348D-495A-9965-35BFB5748F15}"/>
              </a:ext>
            </a:extLst>
          </p:cNvPr>
          <p:cNvSpPr txBox="1"/>
          <p:nvPr/>
        </p:nvSpPr>
        <p:spPr>
          <a:xfrm>
            <a:off x="2006600" y="782595"/>
            <a:ext cx="10185400" cy="573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/>
              <a:t>Why</a:t>
            </a:r>
            <a:r>
              <a:rPr lang="en-US" altLang="ko-KR" dirty="0"/>
              <a:t> </a:t>
            </a:r>
            <a:r>
              <a:rPr lang="ko-KR" altLang="en-US" dirty="0"/>
              <a:t>코로나</a:t>
            </a:r>
            <a:r>
              <a:rPr lang="en-US" altLang="ko-KR" dirty="0"/>
              <a:t>19?</a:t>
            </a:r>
            <a:endParaRPr lang="en-US" altLang="ko-KR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중국 우한에서 처음 발생한 이후 중국 전역과 전 세계로 확산된</a:t>
            </a:r>
            <a:r>
              <a:rPr lang="en-US" altLang="ko-KR" dirty="0"/>
              <a:t>, </a:t>
            </a:r>
            <a:r>
              <a:rPr lang="ko-KR" altLang="en-US" dirty="0"/>
              <a:t>새로운 유형의 코로나바이러스</a:t>
            </a:r>
            <a:r>
              <a:rPr lang="en-US" altLang="ko-KR" dirty="0"/>
              <a:t>(SARS-CoV-2)</a:t>
            </a:r>
            <a:r>
              <a:rPr lang="ko-KR" altLang="en-US" dirty="0"/>
              <a:t>에 의한 호흡기 감염질환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44444"/>
                </a:solidFill>
                <a:effectLst/>
                <a:latin typeface="Noto Sans KR"/>
              </a:rPr>
              <a:t>임상 증상  무증상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 KR"/>
              </a:rPr>
              <a:t>경증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 KR"/>
              </a:rPr>
              <a:t>,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Noto Sans KR"/>
              </a:rPr>
              <a:t>중등증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 KR"/>
              </a:rPr>
              <a:t>중증까지 다양</a:t>
            </a:r>
            <a:endParaRPr lang="en-US" altLang="ko-KR" b="0" i="0" dirty="0">
              <a:solidFill>
                <a:srgbClr val="444444"/>
              </a:solidFill>
              <a:effectLst/>
              <a:latin typeface="Noto Sans KR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44444"/>
                </a:solidFill>
                <a:effectLst/>
                <a:latin typeface="inherit"/>
              </a:rPr>
              <a:t>잠복기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inherit"/>
              </a:rPr>
              <a:t>1~14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inherit"/>
              </a:rPr>
              <a:t>일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inherit"/>
              </a:rPr>
              <a:t>평균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inherit"/>
              </a:rPr>
              <a:t>5~7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inherit"/>
              </a:rPr>
              <a:t>일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44444"/>
                </a:solidFill>
                <a:effectLst/>
                <a:latin typeface="inherit"/>
              </a:rPr>
              <a:t>주된 전파경로는 감염자의 호흡기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inherit"/>
              </a:rPr>
              <a:t>침방울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inherit"/>
              </a:rPr>
              <a:t>비말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inherit"/>
              </a:rPr>
              <a:t>에 의한 전파</a:t>
            </a:r>
            <a:endParaRPr lang="en-US" altLang="ko-KR" b="0" i="0" dirty="0">
              <a:solidFill>
                <a:srgbClr val="444444"/>
              </a:solidFill>
              <a:effectLst/>
              <a:latin typeface="inherit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44444"/>
                </a:solidFill>
                <a:latin typeface="inherit"/>
              </a:rPr>
              <a:t>높은 </a:t>
            </a:r>
            <a:r>
              <a:rPr lang="ko-KR" altLang="en-US" dirty="0" err="1">
                <a:solidFill>
                  <a:srgbClr val="444444"/>
                </a:solidFill>
                <a:latin typeface="inherit"/>
              </a:rPr>
              <a:t>감염율</a:t>
            </a:r>
            <a:endParaRPr lang="en-US" altLang="ko-KR" b="0" i="0" dirty="0">
              <a:solidFill>
                <a:srgbClr val="444444"/>
              </a:solidFill>
              <a:effectLst/>
              <a:latin typeface="inherit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44444"/>
                </a:solidFill>
                <a:latin typeface="inherit"/>
              </a:rPr>
              <a:t>급격한 확산</a:t>
            </a:r>
            <a:endParaRPr lang="en-US" altLang="ko-KR" dirty="0">
              <a:solidFill>
                <a:srgbClr val="444444"/>
              </a:solidFill>
              <a:latin typeface="inherit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44444"/>
                </a:solidFill>
                <a:latin typeface="inherit"/>
              </a:rPr>
              <a:t>사회적 거리두기의 시작</a:t>
            </a:r>
            <a:endParaRPr lang="en-US" altLang="ko-KR" dirty="0">
              <a:solidFill>
                <a:srgbClr val="444444"/>
              </a:solidFill>
              <a:latin typeface="inherit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44444"/>
                </a:solidFill>
                <a:effectLst/>
                <a:latin typeface="inherit"/>
              </a:rPr>
              <a:t>라이프 스타일의 변화에 따른 급격한 인식의 변화</a:t>
            </a:r>
            <a:endParaRPr lang="en-US" altLang="ko-KR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EC8C65-112C-4FBC-B6AE-BC9191A99FC9}"/>
              </a:ext>
            </a:extLst>
          </p:cNvPr>
          <p:cNvSpPr/>
          <p:nvPr/>
        </p:nvSpPr>
        <p:spPr>
          <a:xfrm>
            <a:off x="149614" y="1068345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kern="0" dirty="0">
                <a:solidFill>
                  <a:prstClr val="white"/>
                </a:solidFill>
              </a:rPr>
              <a:t>02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50D1C45-1E8E-40A7-B557-DBDD9259FF6F}"/>
              </a:ext>
            </a:extLst>
          </p:cNvPr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1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2006600" cy="782595"/>
          </a:xfrm>
          <a:prstGeom prst="rect">
            <a:avLst/>
          </a:prstGeom>
          <a:solidFill>
            <a:srgbClr val="416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82595"/>
            <a:ext cx="2006600" cy="6075405"/>
          </a:xfrm>
          <a:prstGeom prst="rect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lvl="1">
              <a:lnSpc>
                <a:spcPct val="20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주제 선정 이유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06600" y="0"/>
            <a:ext cx="10185400" cy="782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white">
                    <a:lumMod val="50000"/>
                  </a:prstClr>
                </a:solidFill>
              </a:rPr>
              <a:t>4 </a:t>
            </a:r>
            <a:r>
              <a:rPr lang="ko-KR" altLang="en-US" sz="3200" kern="0" dirty="0">
                <a:solidFill>
                  <a:prstClr val="white">
                    <a:lumMod val="50000"/>
                  </a:prstClr>
                </a:solidFill>
              </a:rPr>
              <a:t>조 중간발표</a:t>
            </a:r>
            <a:endParaRPr lang="en-US" altLang="ko-KR" sz="32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D7CD0-348D-495A-9965-35BFB5748F15}"/>
              </a:ext>
            </a:extLst>
          </p:cNvPr>
          <p:cNvSpPr txBox="1"/>
          <p:nvPr/>
        </p:nvSpPr>
        <p:spPr>
          <a:xfrm>
            <a:off x="2006600" y="782595"/>
            <a:ext cx="10185400" cy="448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/>
              <a:t>Why</a:t>
            </a:r>
            <a:r>
              <a:rPr lang="en-US" altLang="ko-KR" dirty="0"/>
              <a:t> </a:t>
            </a:r>
            <a:r>
              <a:rPr lang="ko-KR" altLang="en-US" dirty="0"/>
              <a:t>부동산 대책</a:t>
            </a:r>
            <a:r>
              <a:rPr lang="en-US" altLang="ko-KR" dirty="0"/>
              <a:t>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금융위원회와 국토교통부</a:t>
            </a:r>
            <a:r>
              <a:rPr lang="en-US" altLang="ko-KR" dirty="0"/>
              <a:t>, </a:t>
            </a:r>
            <a:r>
              <a:rPr lang="ko-KR" altLang="en-US" dirty="0"/>
              <a:t>기획재정부 등 정부 부처에서 마련한 </a:t>
            </a:r>
            <a:br>
              <a:rPr lang="en-US" altLang="ko-KR" dirty="0"/>
            </a:br>
            <a:r>
              <a:rPr lang="ko-KR" altLang="en-US" dirty="0"/>
              <a:t>「주택시장 안정을 위한 관리방안」 부동산 시장의 풍선효과를 근절하기 위해 </a:t>
            </a:r>
            <a:br>
              <a:rPr lang="en-US" altLang="ko-KR" dirty="0"/>
            </a:br>
            <a:r>
              <a:rPr lang="ko-KR" altLang="en-US" dirty="0"/>
              <a:t>규제지역을 추가 지정하고</a:t>
            </a:r>
            <a:r>
              <a:rPr lang="en-US" altLang="ko-KR" dirty="0"/>
              <a:t>, </a:t>
            </a:r>
            <a:r>
              <a:rPr lang="ko-KR" altLang="en-US" dirty="0"/>
              <a:t>갭 투자의 원천 차단을 위해 </a:t>
            </a:r>
            <a:br>
              <a:rPr lang="en-US" altLang="ko-KR" dirty="0"/>
            </a:br>
            <a:r>
              <a:rPr lang="ko-KR" altLang="en-US" dirty="0"/>
              <a:t>규제지역 내에서 전세대출과 처분 및 전입 의무 규제를 강화하는 내용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부동산시장에 가장 직접적인 영향을 줄 수 있는 정부의 개입 중 하나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EC8C65-112C-4FBC-B6AE-BC9191A99FC9}"/>
              </a:ext>
            </a:extLst>
          </p:cNvPr>
          <p:cNvSpPr/>
          <p:nvPr/>
        </p:nvSpPr>
        <p:spPr>
          <a:xfrm>
            <a:off x="149614" y="1068345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kern="0" dirty="0">
                <a:solidFill>
                  <a:prstClr val="white"/>
                </a:solidFill>
              </a:rPr>
              <a:t>02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50D1C45-1E8E-40A7-B557-DBDD9259FF6F}"/>
              </a:ext>
            </a:extLst>
          </p:cNvPr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6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2006600" cy="782595"/>
          </a:xfrm>
          <a:prstGeom prst="rect">
            <a:avLst/>
          </a:prstGeom>
          <a:solidFill>
            <a:srgbClr val="416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82595"/>
            <a:ext cx="2006600" cy="6075405"/>
          </a:xfrm>
          <a:prstGeom prst="rect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lvl="1">
              <a:lnSpc>
                <a:spcPct val="20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연구 방향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06600" y="0"/>
            <a:ext cx="10185400" cy="782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white">
                    <a:lumMod val="50000"/>
                  </a:prstClr>
                </a:solidFill>
              </a:rPr>
              <a:t>4 </a:t>
            </a:r>
            <a:r>
              <a:rPr lang="ko-KR" altLang="en-US" sz="3200" kern="0" dirty="0">
                <a:solidFill>
                  <a:prstClr val="white">
                    <a:lumMod val="50000"/>
                  </a:prstClr>
                </a:solidFill>
              </a:rPr>
              <a:t>조 중간발표</a:t>
            </a:r>
            <a:endParaRPr lang="en-US" altLang="ko-KR" sz="32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80CEF-86FD-42DE-85A5-F33D85C490E6}"/>
              </a:ext>
            </a:extLst>
          </p:cNvPr>
          <p:cNvSpPr txBox="1"/>
          <p:nvPr/>
        </p:nvSpPr>
        <p:spPr>
          <a:xfrm>
            <a:off x="2006600" y="782595"/>
            <a:ext cx="10185400" cy="474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확인하고자 하는 것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월별 키워드 검색 </a:t>
            </a:r>
            <a:r>
              <a:rPr lang="ko-KR" altLang="en-US" dirty="0" err="1"/>
              <a:t>결과량과</a:t>
            </a:r>
            <a:r>
              <a:rPr lang="ko-KR" altLang="en-US" dirty="0"/>
              <a:t> 거래금액의 시각화 자료로 표현하여 상관관계가 있는지 확인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err="1"/>
              <a:t>크롤링데이터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Daum</a:t>
            </a:r>
            <a:r>
              <a:rPr lang="en-US" altLang="ko-KR" dirty="0"/>
              <a:t> - </a:t>
            </a:r>
            <a:r>
              <a:rPr lang="ko-KR" altLang="en-US" dirty="0"/>
              <a:t>적합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암호화로 인한 접근의 어려움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Naver</a:t>
            </a:r>
            <a:r>
              <a:rPr lang="en-US" altLang="ko-KR" dirty="0"/>
              <a:t> – </a:t>
            </a:r>
            <a:r>
              <a:rPr lang="ko-KR" altLang="en-US" dirty="0"/>
              <a:t>검색 </a:t>
            </a:r>
            <a:r>
              <a:rPr lang="ko-KR" altLang="en-US" dirty="0" err="1"/>
              <a:t>결과량이</a:t>
            </a:r>
            <a:r>
              <a:rPr lang="ko-KR" altLang="en-US" dirty="0"/>
              <a:t> 명확하게 출력되지 않음으로 불가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키워드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‘‘</a:t>
            </a:r>
            <a:r>
              <a:rPr lang="ko-KR" altLang="en-US" dirty="0"/>
              <a:t>코로나</a:t>
            </a:r>
            <a:r>
              <a:rPr lang="en-US" altLang="ko-KR" dirty="0"/>
              <a:t>19’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부동산대책</a:t>
            </a:r>
            <a:r>
              <a:rPr lang="en-US" altLang="ko-KR" dirty="0"/>
              <a:t>’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데이터표본 분석기간범위 </a:t>
            </a:r>
            <a:r>
              <a:rPr lang="en-US" altLang="ko-KR" dirty="0"/>
              <a:t>2017.01.01 ~ 2021.03.15</a:t>
            </a:r>
            <a:r>
              <a:rPr lang="ko-KR" altLang="en-US" dirty="0"/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02DE7F-E068-4F3F-8709-478CCF8476F2}"/>
              </a:ext>
            </a:extLst>
          </p:cNvPr>
          <p:cNvSpPr/>
          <p:nvPr/>
        </p:nvSpPr>
        <p:spPr>
          <a:xfrm>
            <a:off x="149614" y="1068345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kern="0" dirty="0">
                <a:solidFill>
                  <a:prstClr val="white"/>
                </a:solidFill>
              </a:rPr>
              <a:t>03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7F86EA-79D2-412F-9D96-76372FD57A62}"/>
              </a:ext>
            </a:extLst>
          </p:cNvPr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94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2006600" cy="782595"/>
          </a:xfrm>
          <a:prstGeom prst="rect">
            <a:avLst/>
          </a:prstGeom>
          <a:solidFill>
            <a:srgbClr val="416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82595"/>
            <a:ext cx="2006600" cy="6075405"/>
          </a:xfrm>
          <a:prstGeom prst="rect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lvl="1">
              <a:lnSpc>
                <a:spcPct val="20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연구 방향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06600" y="0"/>
            <a:ext cx="10185400" cy="782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white">
                    <a:lumMod val="50000"/>
                  </a:prstClr>
                </a:solidFill>
              </a:rPr>
              <a:t>4 </a:t>
            </a:r>
            <a:r>
              <a:rPr lang="ko-KR" altLang="en-US" sz="3200" kern="0" dirty="0">
                <a:solidFill>
                  <a:prstClr val="white">
                    <a:lumMod val="50000"/>
                  </a:prstClr>
                </a:solidFill>
              </a:rPr>
              <a:t>조 중간발표</a:t>
            </a:r>
            <a:endParaRPr lang="en-US" altLang="ko-KR" sz="32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1ECE-2C86-4441-87ED-1F478CD159E8}"/>
              </a:ext>
            </a:extLst>
          </p:cNvPr>
          <p:cNvSpPr txBox="1"/>
          <p:nvPr/>
        </p:nvSpPr>
        <p:spPr>
          <a:xfrm>
            <a:off x="2006600" y="782595"/>
            <a:ext cx="10185400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활용 데이터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i="0" dirty="0">
                <a:effectLst/>
                <a:latin typeface="Calibri" panose="020F0502020204030204" pitchFamily="34" charset="0"/>
              </a:rPr>
              <a:t>국토교통부 실거래가 공개시스템</a:t>
            </a:r>
            <a:endParaRPr lang="en-US" altLang="ko-KR" sz="1800" i="0" dirty="0">
              <a:effectLst/>
              <a:latin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</a:rPr>
              <a:t>연도별</a:t>
            </a:r>
            <a:r>
              <a:rPr lang="en-US" altLang="ko-KR" dirty="0">
                <a:latin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</a:rPr>
              <a:t>지역별 </a:t>
            </a:r>
            <a:r>
              <a:rPr lang="en-US" altLang="ko-KR" dirty="0">
                <a:latin typeface="Calibri" panose="020F0502020204030204" pitchFamily="34" charset="0"/>
              </a:rPr>
              <a:t>csv </a:t>
            </a:r>
            <a:r>
              <a:rPr lang="ko-KR" altLang="en-US" dirty="0">
                <a:latin typeface="Calibri" panose="020F0502020204030204" pitchFamily="34" charset="0"/>
              </a:rPr>
              <a:t>파일 제공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9A1ADB-E7FC-40A0-B396-2CCC45187B80}"/>
              </a:ext>
            </a:extLst>
          </p:cNvPr>
          <p:cNvSpPr/>
          <p:nvPr/>
        </p:nvSpPr>
        <p:spPr>
          <a:xfrm>
            <a:off x="149614" y="1068345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kern="0" dirty="0">
                <a:solidFill>
                  <a:prstClr val="white"/>
                </a:solidFill>
              </a:rPr>
              <a:t>03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D4FCC7-F4B2-4C66-B9C0-ABA64C2FB49D}"/>
              </a:ext>
            </a:extLst>
          </p:cNvPr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64A6815-8A63-4155-881C-3D918465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38" y="2535210"/>
            <a:ext cx="8174108" cy="399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2006600" cy="782595"/>
          </a:xfrm>
          <a:prstGeom prst="rect">
            <a:avLst/>
          </a:prstGeom>
          <a:solidFill>
            <a:srgbClr val="416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82595"/>
            <a:ext cx="2006600" cy="6075405"/>
          </a:xfrm>
          <a:prstGeom prst="rect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lvl="1">
              <a:lnSpc>
                <a:spcPct val="20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연구 방향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06600" y="0"/>
            <a:ext cx="10185400" cy="782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white">
                    <a:lumMod val="50000"/>
                  </a:prstClr>
                </a:solidFill>
              </a:rPr>
              <a:t>4 </a:t>
            </a:r>
            <a:r>
              <a:rPr lang="ko-KR" altLang="en-US" sz="3200" kern="0" dirty="0">
                <a:solidFill>
                  <a:prstClr val="white">
                    <a:lumMod val="50000"/>
                  </a:prstClr>
                </a:solidFill>
              </a:rPr>
              <a:t>조 중간발표</a:t>
            </a:r>
            <a:endParaRPr lang="en-US" altLang="ko-KR" sz="32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1ECE-2C86-4441-87ED-1F478CD159E8}"/>
              </a:ext>
            </a:extLst>
          </p:cNvPr>
          <p:cNvSpPr txBox="1"/>
          <p:nvPr/>
        </p:nvSpPr>
        <p:spPr>
          <a:xfrm>
            <a:off x="2006600" y="782595"/>
            <a:ext cx="101854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데이터 정제 방법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엑셀 </a:t>
            </a:r>
            <a:r>
              <a:rPr lang="en-US" altLang="ko-KR" dirty="0"/>
              <a:t>– </a:t>
            </a:r>
            <a:r>
              <a:rPr lang="ko-KR" altLang="en-US" dirty="0"/>
              <a:t>각 연도별</a:t>
            </a:r>
            <a:r>
              <a:rPr lang="en-US" altLang="ko-KR" dirty="0"/>
              <a:t>, </a:t>
            </a:r>
            <a:r>
              <a:rPr lang="ko-KR" altLang="en-US" dirty="0"/>
              <a:t>지역별 </a:t>
            </a:r>
            <a:r>
              <a:rPr lang="en-US" altLang="ko-KR" dirty="0"/>
              <a:t>csv </a:t>
            </a:r>
            <a:r>
              <a:rPr lang="ko-KR" altLang="en-US" dirty="0"/>
              <a:t>파일을 하나의 </a:t>
            </a:r>
            <a:r>
              <a:rPr lang="en-US" altLang="ko-KR" dirty="0"/>
              <a:t>csv </a:t>
            </a:r>
            <a:r>
              <a:rPr lang="ko-KR" altLang="en-US" dirty="0"/>
              <a:t>파일로 통합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 – </a:t>
            </a:r>
            <a:r>
              <a:rPr lang="ko-KR" altLang="en-US" dirty="0"/>
              <a:t>각 연도별</a:t>
            </a:r>
            <a:r>
              <a:rPr lang="en-US" altLang="ko-KR" dirty="0"/>
              <a:t>, </a:t>
            </a:r>
            <a:r>
              <a:rPr lang="ko-KR" altLang="en-US" dirty="0"/>
              <a:t>지역별</a:t>
            </a:r>
            <a:r>
              <a:rPr lang="en-US" altLang="ko-KR" dirty="0"/>
              <a:t>, </a:t>
            </a:r>
            <a:r>
              <a:rPr lang="ko-KR" altLang="en-US" dirty="0"/>
              <a:t>거래금액 추출 및 정제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9A1ADB-E7FC-40A0-B396-2CCC45187B80}"/>
              </a:ext>
            </a:extLst>
          </p:cNvPr>
          <p:cNvSpPr/>
          <p:nvPr/>
        </p:nvSpPr>
        <p:spPr>
          <a:xfrm>
            <a:off x="149614" y="1068345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kern="0" dirty="0">
                <a:solidFill>
                  <a:prstClr val="white"/>
                </a:solidFill>
              </a:rPr>
              <a:t>03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D4FCC7-F4B2-4C66-B9C0-ABA64C2FB49D}"/>
              </a:ext>
            </a:extLst>
          </p:cNvPr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DB30C7E-9803-4CAC-BE5D-C3FBE8FB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3103684"/>
            <a:ext cx="4833052" cy="33238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E91C798-66C4-427F-952C-53F175DF0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652" y="3103684"/>
            <a:ext cx="5315333" cy="33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8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2006600" cy="782595"/>
          </a:xfrm>
          <a:prstGeom prst="rect">
            <a:avLst/>
          </a:prstGeom>
          <a:solidFill>
            <a:srgbClr val="416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82595"/>
            <a:ext cx="2006600" cy="6075405"/>
          </a:xfrm>
          <a:prstGeom prst="rect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lvl="1">
              <a:lnSpc>
                <a:spcPct val="20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연구 방향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06600" y="0"/>
            <a:ext cx="10185400" cy="782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white">
                    <a:lumMod val="50000"/>
                  </a:prstClr>
                </a:solidFill>
              </a:rPr>
              <a:t>4 </a:t>
            </a:r>
            <a:r>
              <a:rPr lang="ko-KR" altLang="en-US" sz="3200" kern="0" dirty="0">
                <a:solidFill>
                  <a:prstClr val="white">
                    <a:lumMod val="50000"/>
                  </a:prstClr>
                </a:solidFill>
              </a:rPr>
              <a:t>조 중간발표</a:t>
            </a:r>
            <a:endParaRPr lang="en-US" altLang="ko-KR" sz="32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1ECE-2C86-4441-87ED-1F478CD159E8}"/>
              </a:ext>
            </a:extLst>
          </p:cNvPr>
          <p:cNvSpPr txBox="1"/>
          <p:nvPr/>
        </p:nvSpPr>
        <p:spPr>
          <a:xfrm>
            <a:off x="2006600" y="782595"/>
            <a:ext cx="10185400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데이터 시각화 방법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Ggplot</a:t>
            </a:r>
            <a:r>
              <a:rPr lang="ko-KR" altLang="en-US" dirty="0"/>
              <a:t>을 이용한 그래프 출력 및 추세 시각화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Leaflet</a:t>
            </a:r>
            <a:r>
              <a:rPr lang="ko-KR" altLang="en-US" dirty="0"/>
              <a:t>을 이용한 지도 상 출력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9A1ADB-E7FC-40A0-B396-2CCC45187B80}"/>
              </a:ext>
            </a:extLst>
          </p:cNvPr>
          <p:cNvSpPr/>
          <p:nvPr/>
        </p:nvSpPr>
        <p:spPr>
          <a:xfrm>
            <a:off x="149614" y="1068345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kern="0" dirty="0">
                <a:solidFill>
                  <a:prstClr val="white"/>
                </a:solidFill>
              </a:rPr>
              <a:t>03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D4FCC7-F4B2-4C66-B9C0-ABA64C2FB49D}"/>
              </a:ext>
            </a:extLst>
          </p:cNvPr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21B3880-1BE9-4973-99B4-30745EC1C782}"/>
              </a:ext>
            </a:extLst>
          </p:cNvPr>
          <p:cNvSpPr/>
          <p:nvPr/>
        </p:nvSpPr>
        <p:spPr>
          <a:xfrm rot="5400000">
            <a:off x="7656542" y="1263214"/>
            <a:ext cx="804535" cy="8102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3C7D0A-971F-4270-BC9C-6C799E92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53" y="2514971"/>
            <a:ext cx="4472463" cy="40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76045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606</Words>
  <Application>Microsoft Office PowerPoint</Application>
  <PresentationFormat>와이드스크린</PresentationFormat>
  <Paragraphs>119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docs-Calibri</vt:lpstr>
      <vt:lpstr>inherit</vt:lpstr>
      <vt:lpstr>Noto Sans KR</vt:lpstr>
      <vt:lpstr>맑은 고딕</vt:lpstr>
      <vt:lpstr>Arial</vt:lpstr>
      <vt:lpstr>Calibri</vt:lpstr>
      <vt:lpstr>Wingdings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Seung Keun Kim</cp:lastModifiedBy>
  <cp:revision>27</cp:revision>
  <dcterms:created xsi:type="dcterms:W3CDTF">2021-05-12T15:50:21Z</dcterms:created>
  <dcterms:modified xsi:type="dcterms:W3CDTF">2021-05-14T06:52:58Z</dcterms:modified>
</cp:coreProperties>
</file>