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"/>
  <Override PartName="/ppt/media/image2.svg" ContentType="image/svg"/>
  <Override PartName="/ppt/media/image32.svg" ContentType="image/svg"/>
  <Override PartName="/ppt/media/image34.svg" ContentType="image/svg"/>
  <Override PartName="/ppt/media/image4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2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1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7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690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svg"  /><Relationship Id="rId5" Type="http://schemas.openxmlformats.org/officeDocument/2006/relationships/image" Target="../media/image33.png"  /><Relationship Id="rId6" Type="http://schemas.openxmlformats.org/officeDocument/2006/relationships/image" Target="../media/image34.sv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ncov.mohw.go.kr/bdBoardList_Real.do?brdId=1&amp;brdGubun=13&amp;ncvContSeq=&amp;contSeq=&amp;board_id=&amp;gubun=" TargetMode="External" /><Relationship Id="rId3" Type="http://schemas.openxmlformats.org/officeDocument/2006/relationships/hyperlink" Target="https://coronaboard.kr/" TargetMode="External" /><Relationship Id="rId4" Type="http://schemas.openxmlformats.org/officeDocument/2006/relationships/hyperlink" Target="https://livecorona.co.kr/" TargetMode="External" /><Relationship Id="rId5" Type="http://schemas.openxmlformats.org/officeDocument/2006/relationships/hyperlink" Target="https://corona-live.com/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2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3.png"  /><Relationship Id="rId11" Type="http://schemas.openxmlformats.org/officeDocument/2006/relationships/image" Target="../media/image24.png"  /><Relationship Id="rId12" Type="http://schemas.openxmlformats.org/officeDocument/2006/relationships/image" Target="../media/image25.png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29495" y="2559050"/>
            <a:ext cx="7497129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확진자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현황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en-US" altLang="ko-KR" sz="1100" i="1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6372ACF-B9B2-4E82-A78E-3D20E9467819}"/>
              </a:ext>
            </a:extLst>
          </p:cNvPr>
          <p:cNvSpPr>
            <a:spLocks/>
          </p:cNvSpPr>
          <p:nvPr/>
        </p:nvSpPr>
        <p:spPr bwMode="auto">
          <a:xfrm>
            <a:off x="0" y="5469035"/>
            <a:ext cx="12192000" cy="14664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49C824-EEE7-4822-814D-1CACF89BEDF9}"/>
              </a:ext>
            </a:extLst>
          </p:cNvPr>
          <p:cNvSpPr/>
          <p:nvPr/>
        </p:nvSpPr>
        <p:spPr>
          <a:xfrm>
            <a:off x="1905334" y="5631761"/>
            <a:ext cx="8345447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김형욱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윤시준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최원석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A55AC3D-15AF-4860-9D47-E2A411D14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723" y="5767065"/>
            <a:ext cx="859842" cy="8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국가 기관 사이트 평가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5">
            <a:extLst>
              <a:ext uri="{FF2B5EF4-FFF2-40B4-BE49-F238E27FC236}">
                <a16:creationId xmlns:a16="http://schemas.microsoft.com/office/drawing/2014/main" id="{788C039F-DE26-4F35-AAAE-9D29F255ED79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7B88A-DE30-48A1-ABCE-7CA03418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53" y="3320782"/>
            <a:ext cx="7130018" cy="243968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BA873039-8403-40E0-95AE-FB252B2CC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3666" y="2583927"/>
            <a:ext cx="1050286" cy="105028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5C84EDCB-4B5E-4CF2-82C8-4651FDD6AA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2195" y="4114389"/>
            <a:ext cx="1253229" cy="1253229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FD68D4D3-5607-49CF-88DB-A4912E694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144" y="2583927"/>
            <a:ext cx="1050286" cy="1050286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E87380F-7BF7-4788-839D-F569105BDB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8673" y="4114389"/>
            <a:ext cx="1253229" cy="125322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267231-3D5A-486E-B840-ED944E013582}"/>
              </a:ext>
            </a:extLst>
          </p:cNvPr>
          <p:cNvGrpSpPr/>
          <p:nvPr/>
        </p:nvGrpSpPr>
        <p:grpSpPr>
          <a:xfrm>
            <a:off x="4160349" y="1891327"/>
            <a:ext cx="4319445" cy="1154487"/>
            <a:chOff x="3533637" y="1147224"/>
            <a:chExt cx="5527046" cy="147725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5AF1BA2-43B8-49AC-8A13-90787CE4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3637" y="1700112"/>
              <a:ext cx="2781300" cy="36195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87DCB2D-4AFA-46B4-8F85-E3E8D1168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6608" y="1681062"/>
              <a:ext cx="2124075" cy="40005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82278C3-F5FF-4A06-8AB6-3E230C077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33637" y="2214899"/>
              <a:ext cx="2876550" cy="40957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8B5ACE3-8D9F-4FDA-BC06-D84C7130B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36608" y="2243474"/>
              <a:ext cx="1504950" cy="3810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8AB2568-6FA0-4423-ADE9-ACCB7632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36608" y="1152444"/>
              <a:ext cx="1409700" cy="43815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D0AEF90-6B19-4CDC-BA4D-DDFC621E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81262" y="1175800"/>
              <a:ext cx="1390650" cy="3714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1EA35A9-1970-496C-8524-5FD90D87D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11310" y="1147224"/>
              <a:ext cx="1485900" cy="428625"/>
            </a:xfrm>
            <a:prstGeom prst="rect">
              <a:avLst/>
            </a:prstGeom>
          </p:spPr>
        </p:pic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6B099341-CFCA-4AE5-8CCF-26685FDDA2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97674">
            <a:off x="8165558" y="1621519"/>
            <a:ext cx="390764" cy="390764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35742824-4A4A-4BE2-B761-0F936A6B9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75033">
            <a:off x="8423082" y="1896764"/>
            <a:ext cx="390764" cy="39076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51356C-36D3-4E3E-A04F-091D507649F7}"/>
              </a:ext>
            </a:extLst>
          </p:cNvPr>
          <p:cNvSpPr/>
          <p:nvPr/>
        </p:nvSpPr>
        <p:spPr>
          <a:xfrm>
            <a:off x="6909454" y="5883692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7]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중앙방역대책본부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다양한 코로나 통계들</a:t>
            </a:r>
          </a:p>
        </p:txBody>
      </p:sp>
    </p:spTree>
    <p:extLst>
      <p:ext uri="{BB962C8B-B14F-4D97-AF65-F5344CB8AC3E}">
        <p14:creationId xmlns:p14="http://schemas.microsoft.com/office/powerpoint/2010/main" val="151826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 운영 사이트 평가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5">
            <a:extLst>
              <a:ext uri="{FF2B5EF4-FFF2-40B4-BE49-F238E27FC236}">
                <a16:creationId xmlns:a16="http://schemas.microsoft.com/office/drawing/2014/main" id="{788C039F-DE26-4F35-AAAE-9D29F255ED79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D1004B-6193-4DCA-A899-69B086F8E434}"/>
              </a:ext>
            </a:extLst>
          </p:cNvPr>
          <p:cNvGrpSpPr/>
          <p:nvPr/>
        </p:nvGrpSpPr>
        <p:grpSpPr>
          <a:xfrm>
            <a:off x="1642845" y="1608270"/>
            <a:ext cx="9338194" cy="1932741"/>
            <a:chOff x="1347009" y="1545948"/>
            <a:chExt cx="9338194" cy="193274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815FBE-A95A-415A-A14C-8E30C5B5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009" y="1545948"/>
              <a:ext cx="3262428" cy="193274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0F33DA-5807-4B2D-86BE-124E6161F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207" y="1612883"/>
              <a:ext cx="2912996" cy="186580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55FE2C8-DA64-439A-8CFD-92C7170E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9225" y="1545948"/>
              <a:ext cx="2825168" cy="1932741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8E4C51-0195-4EF2-92D8-ABF18B3A32DF}"/>
              </a:ext>
            </a:extLst>
          </p:cNvPr>
          <p:cNvGrpSpPr/>
          <p:nvPr/>
        </p:nvGrpSpPr>
        <p:grpSpPr>
          <a:xfrm>
            <a:off x="2251823" y="4367450"/>
            <a:ext cx="9043707" cy="2054457"/>
            <a:chOff x="2251823" y="4367450"/>
            <a:chExt cx="9043707" cy="205445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FCF880E-8A26-485F-8511-0730CAD24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1823" y="4367450"/>
              <a:ext cx="8963025" cy="6572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C69759D-60BA-43A8-B6C8-061DF1B6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4313" y="5473455"/>
              <a:ext cx="6820535" cy="657225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97A2E9-B208-4BB4-9B19-AA140201CA82}"/>
                </a:ext>
              </a:extLst>
            </p:cNvPr>
            <p:cNvSpPr/>
            <p:nvPr/>
          </p:nvSpPr>
          <p:spPr>
            <a:xfrm>
              <a:off x="8901953" y="6118426"/>
              <a:ext cx="2393577" cy="303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[</a:t>
              </a:r>
              <a:r>
                <a:rPr lang="ko-KR" altLang="en-US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그림</a:t>
              </a:r>
              <a:r>
                <a:rPr lang="en-US" altLang="ko-KR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10] </a:t>
              </a:r>
              <a:r>
                <a:rPr lang="ko-KR" altLang="en-US" sz="105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라이브코로나맵</a:t>
              </a:r>
              <a:r>
                <a:rPr lang="en-US" altLang="ko-KR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</a:t>
              </a:r>
              <a:r>
                <a:rPr lang="ko-KR" altLang="en-US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경고문구</a:t>
              </a:r>
              <a:endPara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9C63230-02D5-460A-BB1F-B3EC048AC85A}"/>
                </a:ext>
              </a:extLst>
            </p:cNvPr>
            <p:cNvSpPr/>
            <p:nvPr/>
          </p:nvSpPr>
          <p:spPr>
            <a:xfrm>
              <a:off x="9036856" y="5012373"/>
              <a:ext cx="2177992" cy="303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[</a:t>
              </a:r>
              <a:r>
                <a:rPr lang="ko-KR" altLang="en-US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그림</a:t>
              </a:r>
              <a:r>
                <a:rPr lang="en-US" altLang="ko-KR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9] </a:t>
              </a:r>
              <a:r>
                <a:rPr lang="en-US" altLang="ko-KR" sz="105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CoronaBoard</a:t>
              </a:r>
              <a:r>
                <a:rPr lang="en-US" altLang="ko-KR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5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경고문구</a:t>
              </a:r>
              <a:endPara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B58C46-06E3-43F1-BEB0-7F655C00BA79}"/>
              </a:ext>
            </a:extLst>
          </p:cNvPr>
          <p:cNvSpPr/>
          <p:nvPr/>
        </p:nvSpPr>
        <p:spPr>
          <a:xfrm>
            <a:off x="9260349" y="3589743"/>
            <a:ext cx="1891745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8] </a:t>
            </a:r>
            <a:r>
              <a:rPr lang="en-US" altLang="ko-KR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CoronaBoard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363208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5F879F1A-5AB1-498E-8519-0A1453391AAB}"/>
              </a:ext>
            </a:extLst>
          </p:cNvPr>
          <p:cNvSpPr>
            <a:spLocks/>
          </p:cNvSpPr>
          <p:nvPr/>
        </p:nvSpPr>
        <p:spPr bwMode="auto">
          <a:xfrm>
            <a:off x="349895" y="6511684"/>
            <a:ext cx="4146360" cy="64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285059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9191-B425-41C3-99DB-F47DC4F659B3}"/>
              </a:ext>
            </a:extLst>
          </p:cNvPr>
          <p:cNvSpPr txBox="1"/>
          <p:nvPr/>
        </p:nvSpPr>
        <p:spPr>
          <a:xfrm>
            <a:off x="349896" y="4304943"/>
            <a:ext cx="28505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0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15000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24DB2-0DAA-4602-BD2B-A457BE56AD45}"/>
              </a:ext>
            </a:extLst>
          </p:cNvPr>
          <p:cNvSpPr txBox="1"/>
          <p:nvPr/>
        </p:nvSpPr>
        <p:spPr>
          <a:xfrm>
            <a:off x="3200491" y="5058704"/>
            <a:ext cx="83637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기능 구체화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B9EF3-3B61-4819-B54B-F4F4691F65B2}"/>
              </a:ext>
            </a:extLst>
          </p:cNvPr>
          <p:cNvSpPr txBox="1"/>
          <p:nvPr/>
        </p:nvSpPr>
        <p:spPr>
          <a:xfrm>
            <a:off x="349895" y="431844"/>
            <a:ext cx="28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</a:p>
          <a:p>
            <a:r>
              <a:rPr lang="ko-KR" altLang="en-US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</a:t>
            </a:r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ko-KR" altLang="en-US" sz="2000" i="1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59795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bd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633881" y="259976"/>
            <a:ext cx="0" cy="620357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41611" y="3429000"/>
            <a:ext cx="1053352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10670" y="1404852"/>
            <a:ext cx="4273971" cy="137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간편화</a:t>
            </a:r>
            <a:endParaRPr lang="ko-KR" altLang="en-US" sz="28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이해가 쉬운 통계</a:t>
            </a:r>
            <a:endParaRPr lang="en-US" altLang="ko-KR" sz="28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23540" y="1404853"/>
            <a:ext cx="5249122" cy="2012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신뢰성 있는 데이터 사용 부족한 브라우저 내에 광고배너의 과한 사용</a:t>
            </a:r>
            <a:endParaRPr lang="ko-KR" altLang="en-US" sz="28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8514" y="-188384"/>
            <a:ext cx="2418285" cy="101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pros</a:t>
            </a:r>
            <a:endParaRPr lang="en-US" altLang="ko-KR" sz="40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91438" y="-188384"/>
            <a:ext cx="2418285" cy="101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cons</a:t>
            </a:r>
            <a:endParaRPr lang="en-US" altLang="ko-KR" sz="40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551441" y="1817613"/>
            <a:ext cx="2418285" cy="637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개인운영</a:t>
            </a:r>
            <a:endParaRPr lang="en-US" altLang="ko-KR" sz="24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551442" y="4523691"/>
            <a:ext cx="2418285" cy="63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공공기관</a:t>
            </a:r>
            <a:endParaRPr lang="en-US" altLang="ko-KR" sz="24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0670" y="4200524"/>
            <a:ext cx="4273971" cy="200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신뢰성 있는 데이터</a:t>
            </a:r>
            <a:r>
              <a:rPr lang="en-US" altLang="ko-KR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en-US" altLang="ko-KR" sz="28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제공</a:t>
            </a:r>
            <a:r>
              <a:rPr lang="en-US" altLang="ko-KR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공유</a:t>
            </a:r>
            <a:r>
              <a:rPr lang="en-US" altLang="ko-KR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),</a:t>
            </a:r>
            <a:endParaRPr lang="en-US" altLang="ko-KR" sz="28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깔끔한 </a:t>
            </a:r>
            <a:r>
              <a:rPr lang="en-US" altLang="ko-KR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UI, UX</a:t>
            </a: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28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20060" y="4523690"/>
            <a:ext cx="5437270" cy="137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원하는 날짜의 데이터 제공 부족</a:t>
            </a:r>
            <a:endParaRPr lang="ko-KR" altLang="en-US" sz="28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8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</a:t>
            </a:r>
            <a:endParaRPr lang="en-US" altLang="ko-KR" sz="2800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5">
            <a:extLst>
              <a:ext uri="{FF2B5EF4-FFF2-40B4-BE49-F238E27FC236}">
                <a16:creationId xmlns:a16="http://schemas.microsoft.com/office/drawing/2014/main" id="{788C039F-DE26-4F35-AAAE-9D29F255ED79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C945F4-AA54-4AFE-8911-CBCCFF4CBF79}"/>
              </a:ext>
            </a:extLst>
          </p:cNvPr>
          <p:cNvSpPr/>
          <p:nvPr/>
        </p:nvSpPr>
        <p:spPr>
          <a:xfrm>
            <a:off x="1610670" y="1404852"/>
            <a:ext cx="9326271" cy="453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 사이트와 같이 보기 쉽게 간편화 진행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원하는 날짜 설정 추가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해당 데이터를 사용자가 다운로드 받을 수 있도록 함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기능 추가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최소한의 광고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신뢰성 있는 데이터 사용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9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771" y="1582340"/>
            <a:ext cx="1181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공공기관</a:t>
            </a:r>
            <a:r>
              <a:rPr lang="en-US" altLang="ko-KR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코로나바이러스 발생 동향 페이지</a:t>
            </a:r>
            <a:endParaRPr lang="en-US" altLang="ko-KR" dirty="0">
              <a:solidFill>
                <a:srgbClr val="333F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>
                <a:solidFill>
                  <a:srgbClr val="4472C4">
                    <a:lumMod val="75000"/>
                  </a:srgbClr>
                </a:solidFill>
                <a:hlinkClick r:id="rId2"/>
              </a:rPr>
              <a:t>http://ncov.mohw.go.kr/bdBoardList_Real.do?brdId=1&amp;brdGubun=13&amp;ncvContSeq=&amp;contSeq=&amp;board_id=&amp;gubun=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000" b="1" dirty="0">
              <a:solidFill>
                <a:srgbClr val="4472C4">
                  <a:lumMod val="75000"/>
                </a:srgbClr>
              </a:solidFill>
              <a:hlinkClick r:id="rId3"/>
            </a:endParaRPr>
          </a:p>
          <a:p>
            <a:endParaRPr lang="en-US" altLang="ko-KR" sz="2000" b="1" dirty="0">
              <a:solidFill>
                <a:srgbClr val="4472C4">
                  <a:lumMod val="75000"/>
                </a:srgbClr>
              </a:solidFill>
              <a:hlinkClick r:id="rId3"/>
            </a:endParaRPr>
          </a:p>
          <a:p>
            <a:r>
              <a:rPr lang="ko-KR" altLang="en-US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 운영 웹 사이트</a:t>
            </a:r>
            <a:endParaRPr lang="en-US" altLang="ko-KR" dirty="0">
              <a:solidFill>
                <a:srgbClr val="333F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solidFill>
                <a:srgbClr val="333F50"/>
              </a:solidFill>
            </a:endParaRPr>
          </a:p>
          <a:p>
            <a:r>
              <a:rPr lang="en-US" altLang="ko-KR" b="1" dirty="0" err="1">
                <a:solidFill>
                  <a:srgbClr val="333F50"/>
                </a:solidFill>
              </a:rPr>
              <a:t>CoronaBoard</a:t>
            </a:r>
            <a:endParaRPr lang="en-US" altLang="ko-KR" b="1" dirty="0">
              <a:solidFill>
                <a:srgbClr val="333F5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2000" b="1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https://coronaboard.kr/</a:t>
            </a:r>
            <a:endParaRPr lang="en-US" altLang="ko-KR" sz="2000" b="1" dirty="0">
              <a:solidFill>
                <a:srgbClr val="333F50"/>
              </a:solidFill>
            </a:endParaRPr>
          </a:p>
          <a:p>
            <a:r>
              <a:rPr lang="ko-KR" altLang="en-US" b="1" dirty="0">
                <a:solidFill>
                  <a:srgbClr val="333F50"/>
                </a:solidFill>
              </a:rPr>
              <a:t>라이브 코로나 맵</a:t>
            </a:r>
            <a:r>
              <a:rPr lang="en-US" altLang="ko-KR" b="1" dirty="0">
                <a:solidFill>
                  <a:srgbClr val="333F50"/>
                </a:solidFill>
              </a:rPr>
              <a:t>(2021-10-14</a:t>
            </a:r>
            <a:r>
              <a:rPr lang="ko-KR" altLang="en-US" b="1" dirty="0">
                <a:solidFill>
                  <a:srgbClr val="333F50"/>
                </a:solidFill>
              </a:rPr>
              <a:t> 업데이트 중단</a:t>
            </a:r>
            <a:r>
              <a:rPr lang="en-US" altLang="ko-KR" b="1" dirty="0">
                <a:solidFill>
                  <a:srgbClr val="333F50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  <a:hlinkClick r:id="rId4"/>
              </a:rPr>
              <a:t>https://livecorona.co.kr/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b="1" dirty="0">
                <a:solidFill>
                  <a:srgbClr val="333F50"/>
                </a:solidFill>
              </a:rPr>
              <a:t>Corona Live</a:t>
            </a: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  <a:hlinkClick r:id="rId5"/>
              </a:rPr>
              <a:t>https://corona-live.com/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  <a:p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21AB492F-4CAC-48DF-A24A-342824EE026B}"/>
              </a:ext>
            </a:extLst>
          </p:cNvPr>
          <p:cNvSpPr>
            <a:spLocks/>
          </p:cNvSpPr>
          <p:nvPr/>
        </p:nvSpPr>
        <p:spPr bwMode="auto">
          <a:xfrm>
            <a:off x="0" y="5469035"/>
            <a:ext cx="12192000" cy="14664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207FDEF-DAA9-45FB-9C6A-B50C66AAC5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4723" y="5767065"/>
            <a:ext cx="859842" cy="8598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B9F678-4681-4BD8-8309-151BA5145292}"/>
              </a:ext>
            </a:extLst>
          </p:cNvPr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en-US" altLang="ko-KR" sz="900" b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B27098-C14D-45E7-8625-1BA329257F72}"/>
              </a:ext>
            </a:extLst>
          </p:cNvPr>
          <p:cNvCxnSpPr>
            <a:cxnSpLocks/>
          </p:cNvCxnSpPr>
          <p:nvPr/>
        </p:nvCxnSpPr>
        <p:spPr>
          <a:xfrm>
            <a:off x="656270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198539" y="1699083"/>
            <a:ext cx="9614017" cy="5478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웹사이트 분석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공공기관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코로나바이러스 발생 동향 페이지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 운영 사이트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Corona Board, CORONA LIVE </a:t>
            </a: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제공 서비스 평가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서비스 기능 구체화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indent="-742950" algn="ctr">
              <a:lnSpc>
                <a:spcPct val="150000"/>
              </a:lnSpc>
              <a:buAutoNum type="arabicPeriod"/>
            </a:pPr>
            <a:endParaRPr lang="en-US" altLang="ko-KR" sz="4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A55AC3D-15AF-4860-9D47-E2A411D14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14" y="5792135"/>
            <a:ext cx="859842" cy="85984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EED0B2-FF5D-4856-96A8-0400A5C25999}"/>
              </a:ext>
            </a:extLst>
          </p:cNvPr>
          <p:cNvCxnSpPr>
            <a:cxnSpLocks/>
          </p:cNvCxnSpPr>
          <p:nvPr/>
        </p:nvCxnSpPr>
        <p:spPr>
          <a:xfrm>
            <a:off x="2018539" y="579146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1D3D32-5353-404C-8C93-5BD42C7BE8D9}"/>
              </a:ext>
            </a:extLst>
          </p:cNvPr>
          <p:cNvSpPr/>
          <p:nvPr/>
        </p:nvSpPr>
        <p:spPr>
          <a:xfrm>
            <a:off x="1828040" y="550571"/>
            <a:ext cx="39347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16048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5F879F1A-5AB1-498E-8519-0A1453391AAB}"/>
              </a:ext>
            </a:extLst>
          </p:cNvPr>
          <p:cNvSpPr>
            <a:spLocks/>
          </p:cNvSpPr>
          <p:nvPr/>
        </p:nvSpPr>
        <p:spPr bwMode="auto">
          <a:xfrm>
            <a:off x="349895" y="6511684"/>
            <a:ext cx="4146360" cy="64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285059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9191-B425-41C3-99DB-F47DC4F659B3}"/>
              </a:ext>
            </a:extLst>
          </p:cNvPr>
          <p:cNvSpPr txBox="1"/>
          <p:nvPr/>
        </p:nvSpPr>
        <p:spPr>
          <a:xfrm>
            <a:off x="349896" y="4304943"/>
            <a:ext cx="28505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0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15000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24DB2-0DAA-4602-BD2B-A457BE56AD45}"/>
              </a:ext>
            </a:extLst>
          </p:cNvPr>
          <p:cNvSpPr txBox="1"/>
          <p:nvPr/>
        </p:nvSpPr>
        <p:spPr>
          <a:xfrm>
            <a:off x="3200491" y="5058704"/>
            <a:ext cx="83637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0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B9EF3-3B61-4819-B54B-F4F4691F65B2}"/>
              </a:ext>
            </a:extLst>
          </p:cNvPr>
          <p:cNvSpPr txBox="1"/>
          <p:nvPr/>
        </p:nvSpPr>
        <p:spPr>
          <a:xfrm>
            <a:off x="349895" y="431844"/>
            <a:ext cx="28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</a:p>
          <a:p>
            <a:r>
              <a:rPr lang="ko-KR" altLang="en-US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</a:t>
            </a:r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ko-KR" altLang="en-US" sz="2000" i="1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3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 배경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ED2C44B-4189-4D07-BF2C-0CC91D236490}"/>
              </a:ext>
            </a:extLst>
          </p:cNvPr>
          <p:cNvSpPr/>
          <p:nvPr/>
        </p:nvSpPr>
        <p:spPr>
          <a:xfrm>
            <a:off x="1188174" y="1271321"/>
            <a:ext cx="7540500" cy="142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2020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년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20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일 국내 첫 코로나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확진자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발생 이후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확진자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수가 늘어남에 따라서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확진자에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대한 정보를 제공하는 서비스들이 점차 생겨났다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0" algn="just" latinLnBrk="1"/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1894E5-05F5-4416-963B-7E37DD016593}"/>
              </a:ext>
            </a:extLst>
          </p:cNvPr>
          <p:cNvSpPr/>
          <p:nvPr/>
        </p:nvSpPr>
        <p:spPr>
          <a:xfrm>
            <a:off x="7754471" y="6199919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2] </a:t>
            </a:r>
            <a:r>
              <a:rPr lang="en-US" altLang="ko-KR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tvN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 퀴즈 온 더 블록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 맵 제작자 인터뷰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80AC71-94E7-4D5E-BFC1-68B4D91F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38" y="3865157"/>
            <a:ext cx="3906207" cy="2205985"/>
          </a:xfrm>
          <a:prstGeom prst="rect">
            <a:avLst/>
          </a:prstGeom>
          <a:ln w="127000">
            <a:solidFill>
              <a:srgbClr val="333F50"/>
            </a:solidFill>
            <a:miter lim="800000"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3FED6F-E222-4BB8-BB62-E03BC7D4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61" y="2829809"/>
            <a:ext cx="2615334" cy="3140685"/>
          </a:xfrm>
          <a:prstGeom prst="rect">
            <a:avLst/>
          </a:prstGeom>
          <a:ln w="127000">
            <a:solidFill>
              <a:srgbClr val="333F50"/>
            </a:solidFill>
            <a:miter lim="800000"/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76935E-5DFC-4BD1-BACB-F48B3A8184CA}"/>
              </a:ext>
            </a:extLst>
          </p:cNvPr>
          <p:cNvSpPr/>
          <p:nvPr/>
        </p:nvSpPr>
        <p:spPr>
          <a:xfrm>
            <a:off x="2466910" y="6184066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1]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중앙방역대책본부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시도별 코로나 발생동향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788C039F-DE26-4F35-AAAE-9D29F255ED79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B34BE7-BC45-4C43-B2D5-50114BD75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928" y="2829809"/>
            <a:ext cx="3131464" cy="1751496"/>
          </a:xfrm>
          <a:prstGeom prst="rect">
            <a:avLst/>
          </a:prstGeom>
          <a:ln w="127000">
            <a:solidFill>
              <a:srgbClr val="333F50"/>
            </a:solidFill>
            <a:miter lim="800000"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C96D61-27BD-4A55-9B5E-C87EE4EB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061" y="2505745"/>
            <a:ext cx="1466850" cy="390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75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F2680E36-5AE1-49C4-9B5E-D81DB28D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1416" y="3172928"/>
            <a:ext cx="2186770" cy="21867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4395C5-FE9E-49BD-B46D-CA7EE01FCB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7090050" y="2442233"/>
            <a:ext cx="3277247" cy="1824080"/>
          </a:xfrm>
          <a:prstGeom prst="rect">
            <a:avLst/>
          </a:prstGeom>
          <a:ln w="63500">
            <a:solidFill>
              <a:schemeClr val="tx2">
                <a:lumMod val="50000"/>
                <a:alpha val="6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45DA11-0B43-4748-A35F-D0E04E11110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6905629" y="4749578"/>
            <a:ext cx="3840049" cy="1023693"/>
          </a:xfrm>
          <a:prstGeom prst="rect">
            <a:avLst/>
          </a:prstGeom>
          <a:ln w="63500">
            <a:solidFill>
              <a:schemeClr val="tx2">
                <a:lumMod val="50000"/>
                <a:alpha val="6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82AA8A-23E7-4383-B0E7-D90C51AB241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2565675" y="2315918"/>
            <a:ext cx="3012621" cy="1824080"/>
          </a:xfrm>
          <a:prstGeom prst="rect">
            <a:avLst/>
          </a:prstGeom>
          <a:ln w="63500">
            <a:solidFill>
              <a:schemeClr val="tx2">
                <a:lumMod val="50000"/>
                <a:alpha val="6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CDD0CD-FA15-4704-BC41-CAE35F2CECCF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 배경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C6B5BD-EC87-457B-A9AF-9926113DF7C0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">
            <a:extLst>
              <a:ext uri="{FF2B5EF4-FFF2-40B4-BE49-F238E27FC236}">
                <a16:creationId xmlns:a16="http://schemas.microsoft.com/office/drawing/2014/main" id="{CDFEFA3B-1708-44A6-A95D-3F18234311DA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D6FA78-653A-4A34-8165-6EEE0EB4F954}"/>
              </a:ext>
            </a:extLst>
          </p:cNvPr>
          <p:cNvSpPr/>
          <p:nvPr/>
        </p:nvSpPr>
        <p:spPr>
          <a:xfrm>
            <a:off x="1188174" y="1084729"/>
            <a:ext cx="7540500" cy="142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이러한 국내 서비스들은 국가기관 사이트 뿐만 아니라 개인이 운영하는 많은 민간사이트들도 존재한다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0" algn="just" latinLnBrk="1"/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2BA1F9-F45F-4340-A838-97949B50A43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2217909" y="4555396"/>
            <a:ext cx="3331244" cy="1419400"/>
          </a:xfrm>
          <a:prstGeom prst="rect">
            <a:avLst/>
          </a:prstGeom>
          <a:ln w="63500">
            <a:solidFill>
              <a:schemeClr val="tx2">
                <a:lumMod val="50000"/>
                <a:alpha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42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5F879F1A-5AB1-498E-8519-0A1453391AAB}"/>
              </a:ext>
            </a:extLst>
          </p:cNvPr>
          <p:cNvSpPr>
            <a:spLocks/>
          </p:cNvSpPr>
          <p:nvPr/>
        </p:nvSpPr>
        <p:spPr bwMode="auto">
          <a:xfrm>
            <a:off x="349895" y="6511684"/>
            <a:ext cx="4146360" cy="64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285059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9191-B425-41C3-99DB-F47DC4F659B3}"/>
              </a:ext>
            </a:extLst>
          </p:cNvPr>
          <p:cNvSpPr txBox="1"/>
          <p:nvPr/>
        </p:nvSpPr>
        <p:spPr>
          <a:xfrm>
            <a:off x="349896" y="4304943"/>
            <a:ext cx="28505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0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15000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24DB2-0DAA-4602-BD2B-A457BE56AD45}"/>
              </a:ext>
            </a:extLst>
          </p:cNvPr>
          <p:cNvSpPr txBox="1"/>
          <p:nvPr/>
        </p:nvSpPr>
        <p:spPr>
          <a:xfrm>
            <a:off x="3200491" y="5058704"/>
            <a:ext cx="836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웹사이트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B9EF3-3B61-4819-B54B-F4F4691F65B2}"/>
              </a:ext>
            </a:extLst>
          </p:cNvPr>
          <p:cNvSpPr txBox="1"/>
          <p:nvPr/>
        </p:nvSpPr>
        <p:spPr>
          <a:xfrm>
            <a:off x="349895" y="431844"/>
            <a:ext cx="28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</a:p>
          <a:p>
            <a:r>
              <a:rPr lang="ko-KR" altLang="en-US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</a:t>
            </a:r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ko-KR" altLang="en-US" sz="2000" i="1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92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C93CD16-7044-4B5D-AC6B-8600B91C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9439531" y="1175326"/>
            <a:ext cx="2499307" cy="5250909"/>
          </a:xfrm>
          <a:prstGeom prst="rect">
            <a:avLst/>
          </a:prstGeom>
          <a:ln w="63500">
            <a:solidFill>
              <a:srgbClr val="333F50">
                <a:alpha val="79000"/>
              </a:srgb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222973-F20B-4593-A453-29115249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78" y="1175326"/>
            <a:ext cx="6139703" cy="7649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924EAD-AAB5-476B-ACDD-3D3A94A0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78" y="2152235"/>
            <a:ext cx="7705043" cy="14144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96B9E08-65AC-414D-B213-B4B5E531D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78" y="4500067"/>
            <a:ext cx="27813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3201C4B-760A-4059-A187-DC29DBEA2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349" y="4481017"/>
            <a:ext cx="2124075" cy="4000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53E5B0-DF0C-4F90-8DDE-79E751861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378" y="5014854"/>
            <a:ext cx="2876550" cy="4095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E141C51-A438-46C0-89A3-B731B4FE8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349" y="5043429"/>
            <a:ext cx="1504950" cy="381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8F338F7-79E6-4F96-9B86-66D7CED3C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349" y="3952399"/>
            <a:ext cx="1409700" cy="4381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B9155B3-E115-451C-813B-3665543115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7003" y="3975755"/>
            <a:ext cx="1390650" cy="3714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223D7F5-436C-4572-8F84-8EAE952321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7051" y="3947179"/>
            <a:ext cx="1485900" cy="4286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8B673D1-4B72-4EF9-B40A-28A0743EC7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5706" y="5424429"/>
            <a:ext cx="2680168" cy="1294061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84F0FE4-389E-434E-B1A3-C15076FB146D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7199081" y="1353671"/>
            <a:ext cx="2240450" cy="204120"/>
          </a:xfrm>
          <a:prstGeom prst="bentConnector3">
            <a:avLst/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5547259-071E-45DB-9DB9-B3303E644AEE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8764421" y="2310982"/>
            <a:ext cx="675110" cy="548464"/>
          </a:xfrm>
          <a:prstGeom prst="bentConnector3">
            <a:avLst/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3AD87E-0608-4991-9A1C-60BB50DC4F78}"/>
              </a:ext>
            </a:extLst>
          </p:cNvPr>
          <p:cNvSpPr/>
          <p:nvPr/>
        </p:nvSpPr>
        <p:spPr>
          <a:xfrm>
            <a:off x="995227" y="5530933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3]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중앙방역대책본부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다양한 코로나 통계들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A87A6B-2146-47FA-8D90-94F42C2D145B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기관 사이트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75D70E9-3471-4007-9AB3-78E927B3E9D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BE1B8548-D7EC-458B-9C30-84271D5AFA33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9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391284B-C608-44E6-A9F8-AC8A2BE2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45" y="645639"/>
            <a:ext cx="3934780" cy="2627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621545-D8CF-44E2-A5BA-1C5D92EF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37" y="2125953"/>
            <a:ext cx="3528136" cy="43954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A344D7-A1F5-4AF3-A186-51CA7A414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37" y="1479139"/>
            <a:ext cx="2740736" cy="646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167196-70F9-4A7C-A99B-DA70B811E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853" y="3720795"/>
            <a:ext cx="6096000" cy="280065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B8C307-307E-495B-B64F-D57332083DEF}"/>
              </a:ext>
            </a:extLst>
          </p:cNvPr>
          <p:cNvSpPr/>
          <p:nvPr/>
        </p:nvSpPr>
        <p:spPr>
          <a:xfrm>
            <a:off x="2209550" y="6521450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4]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CORONALIVE,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국내 코로나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통계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92831D-7DD0-4EBC-A93B-22F445503C46}"/>
              </a:ext>
            </a:extLst>
          </p:cNvPr>
          <p:cNvSpPr/>
          <p:nvPr/>
        </p:nvSpPr>
        <p:spPr>
          <a:xfrm>
            <a:off x="7498885" y="3248925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5] </a:t>
            </a:r>
            <a:r>
              <a:rPr lang="en-US" altLang="ko-KR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CoronaBoard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19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 상황판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10AD6-2A36-452C-9ACD-85036CA911DB}"/>
              </a:ext>
            </a:extLst>
          </p:cNvPr>
          <p:cNvSpPr/>
          <p:nvPr/>
        </p:nvSpPr>
        <p:spPr>
          <a:xfrm>
            <a:off x="9205241" y="6525559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6]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라이브 코로나 맵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 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B68092-0A8E-49AC-9193-4E58018F55D1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 운영 사이트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37E273-9B55-46AF-9D87-8834BE941D33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5">
            <a:extLst>
              <a:ext uri="{FF2B5EF4-FFF2-40B4-BE49-F238E27FC236}">
                <a16:creationId xmlns:a16="http://schemas.microsoft.com/office/drawing/2014/main" id="{9F701B77-BC21-4094-A386-211AC2051A16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3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5F879F1A-5AB1-498E-8519-0A1453391AAB}"/>
              </a:ext>
            </a:extLst>
          </p:cNvPr>
          <p:cNvSpPr>
            <a:spLocks/>
          </p:cNvSpPr>
          <p:nvPr/>
        </p:nvSpPr>
        <p:spPr bwMode="auto">
          <a:xfrm>
            <a:off x="349895" y="6511684"/>
            <a:ext cx="4146360" cy="64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285059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9191-B425-41C3-99DB-F47DC4F659B3}"/>
              </a:ext>
            </a:extLst>
          </p:cNvPr>
          <p:cNvSpPr txBox="1"/>
          <p:nvPr/>
        </p:nvSpPr>
        <p:spPr>
          <a:xfrm>
            <a:off x="349896" y="4304943"/>
            <a:ext cx="28505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0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15000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24DB2-0DAA-4602-BD2B-A457BE56AD45}"/>
              </a:ext>
            </a:extLst>
          </p:cNvPr>
          <p:cNvSpPr txBox="1"/>
          <p:nvPr/>
        </p:nvSpPr>
        <p:spPr>
          <a:xfrm>
            <a:off x="3200491" y="5058704"/>
            <a:ext cx="83637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제공 서비스 평가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B9EF3-3B61-4819-B54B-F4F4691F65B2}"/>
              </a:ext>
            </a:extLst>
          </p:cNvPr>
          <p:cNvSpPr txBox="1"/>
          <p:nvPr/>
        </p:nvSpPr>
        <p:spPr>
          <a:xfrm>
            <a:off x="349895" y="431844"/>
            <a:ext cx="28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</a:p>
          <a:p>
            <a:r>
              <a:rPr lang="ko-KR" altLang="en-US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</a:t>
            </a:r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ko-KR" altLang="en-US" sz="2000" i="1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4484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358</ep:Words>
  <ep:PresentationFormat>와이드스크린</ep:PresentationFormat>
  <ep:Paragraphs>77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2021-02-25T15:11:47.000</dcterms:created>
  <dc:creator>조현석</dc:creator>
  <cp:lastModifiedBy>82103</cp:lastModifiedBy>
  <dcterms:modified xsi:type="dcterms:W3CDTF">2021-03-13T02:34:32.992</dcterms:modified>
  <cp:revision>79</cp:revision>
  <dc:title>PowerPoint 프레젠테이션</dc:title>
  <cp:version>1000.0000.01</cp:version>
</cp:coreProperties>
</file>