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79" r:id="rId5"/>
    <p:sldId id="272" r:id="rId6"/>
    <p:sldId id="269" r:id="rId7"/>
    <p:sldId id="284" r:id="rId8"/>
    <p:sldId id="277" r:id="rId9"/>
    <p:sldId id="285" r:id="rId10"/>
    <p:sldId id="278" r:id="rId11"/>
    <p:sldId id="287" r:id="rId12"/>
    <p:sldId id="270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71" r:id="rId21"/>
    <p:sldId id="283" r:id="rId22"/>
    <p:sldId id="29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E0"/>
    <a:srgbClr val="E0217B"/>
    <a:srgbClr val="333F50"/>
    <a:srgbClr val="222A35"/>
    <a:srgbClr val="4B4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6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8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1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4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9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7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6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329495" y="2559050"/>
            <a:ext cx="7497129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COVID-19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확진자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현황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Website</a:t>
            </a:r>
            <a:endParaRPr lang="en-US" altLang="ko-KR" sz="1100" i="1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6372ACF-B9B2-4E82-A78E-3D20E9467819}"/>
              </a:ext>
            </a:extLst>
          </p:cNvPr>
          <p:cNvSpPr>
            <a:spLocks/>
          </p:cNvSpPr>
          <p:nvPr/>
        </p:nvSpPr>
        <p:spPr bwMode="auto">
          <a:xfrm>
            <a:off x="0" y="5469035"/>
            <a:ext cx="12192000" cy="14664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49C824-EEE7-4822-814D-1CACF89BEDF9}"/>
              </a:ext>
            </a:extLst>
          </p:cNvPr>
          <p:cNvSpPr/>
          <p:nvPr/>
        </p:nvSpPr>
        <p:spPr>
          <a:xfrm>
            <a:off x="1905334" y="5631761"/>
            <a:ext cx="8345447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김형욱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윤시준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최원석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DA55AC3D-15AF-4860-9D47-E2A411D14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723" y="5767065"/>
            <a:ext cx="859842" cy="8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391284B-C608-44E6-A9F8-AC8A2BE2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45" y="645639"/>
            <a:ext cx="3934780" cy="26272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621545-D8CF-44E2-A5BA-1C5D92EF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37" y="2125953"/>
            <a:ext cx="3528136" cy="43954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A344D7-A1F5-4AF3-A186-51CA7A414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937" y="1479139"/>
            <a:ext cx="2740736" cy="6468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167196-70F9-4A7C-A99B-DA70B811E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3853" y="3720795"/>
            <a:ext cx="6096000" cy="280065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B8C307-307E-495B-B64F-D57332083DEF}"/>
              </a:ext>
            </a:extLst>
          </p:cNvPr>
          <p:cNvSpPr/>
          <p:nvPr/>
        </p:nvSpPr>
        <p:spPr>
          <a:xfrm>
            <a:off x="2209550" y="6521450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4]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CORONALIVE,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국내 코로나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확진자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통계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92831D-7DD0-4EBC-A93B-22F445503C46}"/>
              </a:ext>
            </a:extLst>
          </p:cNvPr>
          <p:cNvSpPr/>
          <p:nvPr/>
        </p:nvSpPr>
        <p:spPr>
          <a:xfrm>
            <a:off x="7498885" y="3248925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5] </a:t>
            </a:r>
            <a:r>
              <a:rPr lang="en-US" altLang="ko-KR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CoronaBoard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19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실시간 상황판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410AD6-2A36-452C-9ACD-85036CA911DB}"/>
              </a:ext>
            </a:extLst>
          </p:cNvPr>
          <p:cNvSpPr/>
          <p:nvPr/>
        </p:nvSpPr>
        <p:spPr>
          <a:xfrm>
            <a:off x="9205241" y="6525559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6]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라이브 코로나 맵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 현황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B68092-0A8E-49AC-9193-4E58018F55D1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 운영 사이트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937E273-9B55-46AF-9D87-8834BE941D33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5">
            <a:extLst>
              <a:ext uri="{FF2B5EF4-FFF2-40B4-BE49-F238E27FC236}">
                <a16:creationId xmlns:a16="http://schemas.microsoft.com/office/drawing/2014/main" id="{9F701B77-BC21-4094-A386-211AC2051A16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3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B68092-0A8E-49AC-9193-4E58018F55D1}"/>
              </a:ext>
            </a:extLst>
          </p:cNvPr>
          <p:cNvSpPr/>
          <p:nvPr/>
        </p:nvSpPr>
        <p:spPr>
          <a:xfrm>
            <a:off x="1188173" y="307975"/>
            <a:ext cx="5205556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코로나 관련 </a:t>
            </a:r>
            <a:r>
              <a:rPr lang="ko-KR" altLang="en-US" sz="2800" b="1" i="1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통계 그래프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937E273-9B55-46AF-9D87-8834BE941D33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5">
            <a:extLst>
              <a:ext uri="{FF2B5EF4-FFF2-40B4-BE49-F238E27FC236}">
                <a16:creationId xmlns:a16="http://schemas.microsoft.com/office/drawing/2014/main" id="{9F701B77-BC21-4094-A386-211AC2051A16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33C9A1-3DD5-49CE-9258-521730FF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73" y="1666875"/>
            <a:ext cx="4610100" cy="3524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07E53D-B0DF-41E8-9710-9CA2C469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29" y="1666875"/>
            <a:ext cx="4375871" cy="19903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782EF8-C038-4363-941C-2FCE6069A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729" y="4086806"/>
            <a:ext cx="5397661" cy="1688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2C72ED-A0DF-445B-A71D-18CF90371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173" y="5401916"/>
            <a:ext cx="5391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6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5F879F1A-5AB1-498E-8519-0A1453391AAB}"/>
              </a:ext>
            </a:extLst>
          </p:cNvPr>
          <p:cNvSpPr>
            <a:spLocks/>
          </p:cNvSpPr>
          <p:nvPr/>
        </p:nvSpPr>
        <p:spPr bwMode="auto">
          <a:xfrm>
            <a:off x="349895" y="6511684"/>
            <a:ext cx="4146360" cy="64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1385058-A5F1-4F40-9039-15E295F07A0D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285059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C9191-B425-41C3-99DB-F47DC4F659B3}"/>
              </a:ext>
            </a:extLst>
          </p:cNvPr>
          <p:cNvSpPr txBox="1"/>
          <p:nvPr/>
        </p:nvSpPr>
        <p:spPr>
          <a:xfrm>
            <a:off x="349896" y="4304943"/>
            <a:ext cx="28505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0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15000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24DB2-0DAA-4602-BD2B-A457BE56AD45}"/>
              </a:ext>
            </a:extLst>
          </p:cNvPr>
          <p:cNvSpPr txBox="1"/>
          <p:nvPr/>
        </p:nvSpPr>
        <p:spPr>
          <a:xfrm>
            <a:off x="3200491" y="5058704"/>
            <a:ext cx="83637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명세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B9EF3-3B61-4819-B54B-F4F4691F65B2}"/>
              </a:ext>
            </a:extLst>
          </p:cNvPr>
          <p:cNvSpPr txBox="1"/>
          <p:nvPr/>
        </p:nvSpPr>
        <p:spPr>
          <a:xfrm>
            <a:off x="349895" y="431844"/>
            <a:ext cx="285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COVID-19</a:t>
            </a:r>
          </a:p>
          <a:p>
            <a:r>
              <a:rPr lang="ko-KR" altLang="en-US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현황 </a:t>
            </a:r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Website</a:t>
            </a:r>
            <a:endParaRPr lang="ko-KR" altLang="en-US" sz="2000" i="1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44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78673" y="1590947"/>
            <a:ext cx="7202734" cy="453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생활 방역 수칙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코로나 정부 지침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확진자</a:t>
            </a: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동선 </a:t>
            </a: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800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지자체별 홈페이지 링크</a:t>
            </a: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사이트 사용 방법 및 주의사항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출처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기타 코로나 관련 사이트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사이트 관리자 정보</a:t>
            </a: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(e-mail, </a:t>
            </a: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소개 등</a:t>
            </a: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C6EF4C-65D1-4E45-965F-9A62BF4E5AE6}"/>
              </a:ext>
            </a:extLst>
          </p:cNvPr>
          <p:cNvSpPr/>
          <p:nvPr/>
        </p:nvSpPr>
        <p:spPr>
          <a:xfrm>
            <a:off x="1188173" y="307975"/>
            <a:ext cx="5205556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정보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90E27-793E-4C07-AE0F-65AD3F932D1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>
            <a:extLst>
              <a:ext uri="{FF2B5EF4-FFF2-40B4-BE49-F238E27FC236}">
                <a16:creationId xmlns:a16="http://schemas.microsoft.com/office/drawing/2014/main" id="{0F8B6CBB-30BF-45FA-8995-4EE197C497FD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55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378673" y="1643199"/>
            <a:ext cx="7202734" cy="3240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통계 그래프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a. </a:t>
            </a: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국내 </a:t>
            </a:r>
            <a:r>
              <a:rPr lang="ko-KR" altLang="en-US" sz="28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확진자</a:t>
            </a: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현황</a:t>
            </a: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누적 수치</a:t>
            </a: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b.</a:t>
            </a: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지역별 </a:t>
            </a:r>
            <a:r>
              <a:rPr lang="ko-KR" altLang="en-US" sz="28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확진자</a:t>
            </a: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현황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C6EF4C-65D1-4E45-965F-9A62BF4E5AE6}"/>
              </a:ext>
            </a:extLst>
          </p:cNvPr>
          <p:cNvSpPr/>
          <p:nvPr/>
        </p:nvSpPr>
        <p:spPr>
          <a:xfrm>
            <a:off x="1188173" y="307975"/>
            <a:ext cx="5205556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수치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통계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정보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90E27-793E-4C07-AE0F-65AD3F932D1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>
            <a:extLst>
              <a:ext uri="{FF2B5EF4-FFF2-40B4-BE49-F238E27FC236}">
                <a16:creationId xmlns:a16="http://schemas.microsoft.com/office/drawing/2014/main" id="{0F8B6CBB-30BF-45FA-8995-4EE197C497FD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2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0F8B6CBB-30BF-45FA-8995-4EE197C497FD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C79221-0164-4E30-AF37-D65A5E4023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89" y="1170358"/>
            <a:ext cx="3561712" cy="19414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D034ED-73EE-4B3B-9C2D-BA20219C7528}"/>
              </a:ext>
            </a:extLst>
          </p:cNvPr>
          <p:cNvSpPr/>
          <p:nvPr/>
        </p:nvSpPr>
        <p:spPr>
          <a:xfrm>
            <a:off x="1289773" y="343218"/>
            <a:ext cx="309172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국내 </a:t>
            </a:r>
            <a:r>
              <a:rPr lang="ko-KR" altLang="en-US" sz="28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확진자</a:t>
            </a: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현황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D82367-FD3B-4EA1-AEA0-97F37856F6BC}"/>
              </a:ext>
            </a:extLst>
          </p:cNvPr>
          <p:cNvSpPr/>
          <p:nvPr/>
        </p:nvSpPr>
        <p:spPr>
          <a:xfrm>
            <a:off x="6471373" y="343536"/>
            <a:ext cx="423242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지역별 </a:t>
            </a:r>
            <a:r>
              <a:rPr lang="ko-KR" altLang="en-US" sz="28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확진자</a:t>
            </a: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현황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F43C5-411E-4CB8-B4CC-3F4F2C2F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83" y="1170358"/>
            <a:ext cx="1895475" cy="1819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4F007C-88CF-4261-9C66-343BF1C1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283" y="3161083"/>
            <a:ext cx="4791075" cy="1790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89ACDA-1412-44DF-8AB8-9FC133C94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283" y="5151808"/>
            <a:ext cx="5086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0F8B6CBB-30BF-45FA-8995-4EE197C497FD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F90EFAB-54AA-43F0-948F-BCAF2D36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73" y="1577704"/>
            <a:ext cx="3805197" cy="72903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74BFC3-1CE0-4FFB-B470-16025E2F566A}"/>
              </a:ext>
            </a:extLst>
          </p:cNvPr>
          <p:cNvSpPr/>
          <p:nvPr/>
        </p:nvSpPr>
        <p:spPr>
          <a:xfrm>
            <a:off x="1188173" y="307975"/>
            <a:ext cx="5205556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기간 설정 및 공유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다운로드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84B5C8-0813-49F7-9379-3365C231C5DA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DB4E694-2BB9-4A9A-8E8C-A4D2DB00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03" y="2760662"/>
            <a:ext cx="1796327" cy="10987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1D40EE-9E35-4CC7-A990-0475EF606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73" y="4508489"/>
            <a:ext cx="2652436" cy="7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0F8B6CBB-30BF-45FA-8995-4EE197C497FD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74BFC3-1CE0-4FFB-B470-16025E2F566A}"/>
              </a:ext>
            </a:extLst>
          </p:cNvPr>
          <p:cNvSpPr/>
          <p:nvPr/>
        </p:nvSpPr>
        <p:spPr>
          <a:xfrm>
            <a:off x="1188173" y="307975"/>
            <a:ext cx="5205556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유저 인터페이스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84B5C8-0813-49F7-9379-3365C231C5DA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00BB5A0-B2B8-449C-9AE7-A126AD4D5C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872" y="1517650"/>
            <a:ext cx="8882927" cy="4348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33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0F8B6CBB-30BF-45FA-8995-4EE197C497FD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74BFC3-1CE0-4FFB-B470-16025E2F566A}"/>
              </a:ext>
            </a:extLst>
          </p:cNvPr>
          <p:cNvSpPr/>
          <p:nvPr/>
        </p:nvSpPr>
        <p:spPr>
          <a:xfrm>
            <a:off x="1188173" y="307975"/>
            <a:ext cx="5205556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유저 인터페이스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수치 정보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84B5C8-0813-49F7-9379-3365C231C5DA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05CEDF1-6453-44BE-840A-F59DAE51A5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73" y="1263173"/>
            <a:ext cx="9764886" cy="4331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928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0F8B6CBB-30BF-45FA-8995-4EE197C497FD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74BFC3-1CE0-4FFB-B470-16025E2F566A}"/>
              </a:ext>
            </a:extLst>
          </p:cNvPr>
          <p:cNvSpPr/>
          <p:nvPr/>
        </p:nvSpPr>
        <p:spPr>
          <a:xfrm>
            <a:off x="1188172" y="307975"/>
            <a:ext cx="6050827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유저 인터페이스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텍스트 정보</a:t>
            </a:r>
            <a:r>
              <a:rPr lang="en-US" altLang="ko-KR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E84B5C8-0813-49F7-9379-3365C231C5DA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0CAEDA6-2EF2-4ECF-886E-C0E8982ABF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15" y="1291272"/>
            <a:ext cx="9022627" cy="4977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90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2198539" y="1699083"/>
            <a:ext cx="9614017" cy="412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웹사이트 분석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명세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 분석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indent="-742950" algn="ctr">
              <a:lnSpc>
                <a:spcPct val="150000"/>
              </a:lnSpc>
              <a:buAutoNum type="arabicPeriod"/>
            </a:pPr>
            <a:endParaRPr lang="en-US" altLang="ko-KR" sz="4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DA55AC3D-15AF-4860-9D47-E2A411D14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714" y="5792135"/>
            <a:ext cx="859842" cy="859842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EED0B2-FF5D-4856-96A8-0400A5C25999}"/>
              </a:ext>
            </a:extLst>
          </p:cNvPr>
          <p:cNvCxnSpPr>
            <a:cxnSpLocks/>
          </p:cNvCxnSpPr>
          <p:nvPr/>
        </p:nvCxnSpPr>
        <p:spPr>
          <a:xfrm>
            <a:off x="2018539" y="579146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1D3D32-5353-404C-8C93-5BD42C7BE8D9}"/>
              </a:ext>
            </a:extLst>
          </p:cNvPr>
          <p:cNvSpPr/>
          <p:nvPr/>
        </p:nvSpPr>
        <p:spPr>
          <a:xfrm>
            <a:off x="1828040" y="550571"/>
            <a:ext cx="393478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1385058-A5F1-4F40-9039-15E295F07A0D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16048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4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5F879F1A-5AB1-498E-8519-0A1453391AAB}"/>
              </a:ext>
            </a:extLst>
          </p:cNvPr>
          <p:cNvSpPr>
            <a:spLocks/>
          </p:cNvSpPr>
          <p:nvPr/>
        </p:nvSpPr>
        <p:spPr bwMode="auto">
          <a:xfrm>
            <a:off x="349895" y="6511684"/>
            <a:ext cx="4146360" cy="64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1385058-A5F1-4F40-9039-15E295F07A0D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285059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C9191-B425-41C3-99DB-F47DC4F659B3}"/>
              </a:ext>
            </a:extLst>
          </p:cNvPr>
          <p:cNvSpPr txBox="1"/>
          <p:nvPr/>
        </p:nvSpPr>
        <p:spPr>
          <a:xfrm>
            <a:off x="349896" y="4304943"/>
            <a:ext cx="28505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0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15000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24DB2-0DAA-4602-BD2B-A457BE56AD45}"/>
              </a:ext>
            </a:extLst>
          </p:cNvPr>
          <p:cNvSpPr txBox="1"/>
          <p:nvPr/>
        </p:nvSpPr>
        <p:spPr>
          <a:xfrm>
            <a:off x="3200491" y="5058704"/>
            <a:ext cx="836379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B9EF3-3B61-4819-B54B-F4F4691F65B2}"/>
              </a:ext>
            </a:extLst>
          </p:cNvPr>
          <p:cNvSpPr txBox="1"/>
          <p:nvPr/>
        </p:nvSpPr>
        <p:spPr>
          <a:xfrm>
            <a:off x="349895" y="431844"/>
            <a:ext cx="285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COVID-19</a:t>
            </a:r>
          </a:p>
          <a:p>
            <a:r>
              <a:rPr lang="ko-KR" altLang="en-US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현황 </a:t>
            </a:r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Website</a:t>
            </a:r>
            <a:endParaRPr lang="ko-KR" altLang="en-US" sz="2000" i="1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59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핵심 기술 분석</a:t>
            </a:r>
            <a:endParaRPr lang="en-US" altLang="ko-KR" sz="2800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5">
            <a:extLst>
              <a:ext uri="{FF2B5EF4-FFF2-40B4-BE49-F238E27FC236}">
                <a16:creationId xmlns:a16="http://schemas.microsoft.com/office/drawing/2014/main" id="{788C039F-DE26-4F35-AAAE-9D29F255ED79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C945F4-AA54-4AFE-8911-CBCCFF4CBF79}"/>
              </a:ext>
            </a:extLst>
          </p:cNvPr>
          <p:cNvSpPr/>
          <p:nvPr/>
        </p:nvSpPr>
        <p:spPr>
          <a:xfrm>
            <a:off x="1558673" y="1684252"/>
            <a:ext cx="9326271" cy="1948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xml </a:t>
            </a:r>
            <a:r>
              <a:rPr lang="ko-KR" alt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형태의 공공데이터</a:t>
            </a: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(xml to csv)</a:t>
            </a:r>
          </a:p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en-US" altLang="ko-KR" sz="28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Javascript-Danfo</a:t>
            </a: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Python-Pandas</a:t>
            </a:r>
          </a:p>
          <a:p>
            <a:pPr>
              <a:lnSpc>
                <a:spcPct val="150000"/>
              </a:lnSpc>
            </a:pPr>
            <a:r>
              <a:rPr lang="en-US" altLang="ko-KR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HTML-CSS-</a:t>
            </a:r>
            <a:r>
              <a:rPr lang="en-US" altLang="ko-KR" sz="28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endParaRPr lang="en-US" altLang="ko-KR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9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1188174" y="307975"/>
            <a:ext cx="3934780" cy="6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 일정</a:t>
            </a:r>
            <a:endParaRPr lang="en-US" altLang="ko-KR" sz="2800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5">
            <a:extLst>
              <a:ext uri="{FF2B5EF4-FFF2-40B4-BE49-F238E27FC236}">
                <a16:creationId xmlns:a16="http://schemas.microsoft.com/office/drawing/2014/main" id="{788C039F-DE26-4F35-AAAE-9D29F255ED79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6456B7-4666-4ADB-89D3-05CA72A8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73" y="1203326"/>
            <a:ext cx="10343426" cy="5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8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5F879F1A-5AB1-498E-8519-0A1453391AAB}"/>
              </a:ext>
            </a:extLst>
          </p:cNvPr>
          <p:cNvSpPr>
            <a:spLocks/>
          </p:cNvSpPr>
          <p:nvPr/>
        </p:nvSpPr>
        <p:spPr bwMode="auto">
          <a:xfrm>
            <a:off x="349895" y="6511684"/>
            <a:ext cx="4146360" cy="64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1385058-A5F1-4F40-9039-15E295F07A0D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285059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C9191-B425-41C3-99DB-F47DC4F659B3}"/>
              </a:ext>
            </a:extLst>
          </p:cNvPr>
          <p:cNvSpPr txBox="1"/>
          <p:nvPr/>
        </p:nvSpPr>
        <p:spPr>
          <a:xfrm>
            <a:off x="349896" y="4304943"/>
            <a:ext cx="28505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0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15000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24DB2-0DAA-4602-BD2B-A457BE56AD45}"/>
              </a:ext>
            </a:extLst>
          </p:cNvPr>
          <p:cNvSpPr txBox="1"/>
          <p:nvPr/>
        </p:nvSpPr>
        <p:spPr>
          <a:xfrm>
            <a:off x="3200491" y="5058704"/>
            <a:ext cx="83637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0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B9EF3-3B61-4819-B54B-F4F4691F65B2}"/>
              </a:ext>
            </a:extLst>
          </p:cNvPr>
          <p:cNvSpPr txBox="1"/>
          <p:nvPr/>
        </p:nvSpPr>
        <p:spPr>
          <a:xfrm>
            <a:off x="349895" y="431844"/>
            <a:ext cx="285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COVID-19</a:t>
            </a:r>
          </a:p>
          <a:p>
            <a:r>
              <a:rPr lang="ko-KR" altLang="en-US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현황 </a:t>
            </a:r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Website</a:t>
            </a:r>
            <a:endParaRPr lang="ko-KR" altLang="en-US" sz="2000" i="1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13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8AA368B-5BF6-49CC-8581-1FEF91A7D8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8248630" y="4006599"/>
            <a:ext cx="2186770" cy="1234953"/>
          </a:xfrm>
          <a:prstGeom prst="rect">
            <a:avLst/>
          </a:prstGeom>
          <a:ln w="76200">
            <a:solidFill>
              <a:srgbClr val="333F50">
                <a:alpha val="60000"/>
              </a:srgbClr>
            </a:solidFill>
            <a:miter lim="800000"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BFF416-54B8-4DCC-8EDD-AA333B8953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4413413" y="1022729"/>
            <a:ext cx="2226031" cy="2673182"/>
          </a:xfrm>
          <a:prstGeom prst="rect">
            <a:avLst/>
          </a:prstGeom>
          <a:ln w="63500">
            <a:solidFill>
              <a:srgbClr val="333F50">
                <a:alpha val="60000"/>
              </a:srgbClr>
            </a:solidFill>
            <a:miter lim="800000"/>
          </a:ln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F2680E36-5AE1-49C4-9B5E-D81DB28DF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893" y="2788544"/>
            <a:ext cx="2186770" cy="21867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4395C5-FE9E-49BD-B46D-CA7EE01FCB8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7331656" y="1764866"/>
            <a:ext cx="3277247" cy="1824080"/>
          </a:xfrm>
          <a:prstGeom prst="rect">
            <a:avLst/>
          </a:prstGeom>
          <a:ln w="63500">
            <a:solidFill>
              <a:schemeClr val="tx2">
                <a:lumMod val="50000"/>
                <a:alpha val="6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45DA11-0B43-4748-A35F-D0E04E11110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5130231" y="5244836"/>
            <a:ext cx="3840049" cy="1023693"/>
          </a:xfrm>
          <a:prstGeom prst="rect">
            <a:avLst/>
          </a:prstGeom>
          <a:ln w="63500">
            <a:solidFill>
              <a:schemeClr val="tx2">
                <a:lumMod val="50000"/>
                <a:alpha val="6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82AA8A-23E7-4383-B0E7-D90C51AB241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0000"/>
          </a:blip>
          <a:stretch>
            <a:fillRect/>
          </a:stretch>
        </p:blipFill>
        <p:spPr>
          <a:xfrm>
            <a:off x="1479346" y="2533758"/>
            <a:ext cx="3012621" cy="1824080"/>
          </a:xfrm>
          <a:prstGeom prst="rect">
            <a:avLst/>
          </a:prstGeom>
          <a:ln w="63500">
            <a:solidFill>
              <a:schemeClr val="tx2">
                <a:lumMod val="50000"/>
                <a:alpha val="6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CDD0CD-FA15-4704-BC41-CAE35F2CECCF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 배경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C6B5BD-EC87-457B-A9AF-9926113DF7C0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">
            <a:extLst>
              <a:ext uri="{FF2B5EF4-FFF2-40B4-BE49-F238E27FC236}">
                <a16:creationId xmlns:a16="http://schemas.microsoft.com/office/drawing/2014/main" id="{CDFEFA3B-1708-44A6-A95D-3F18234311DA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42BA1F9-F45F-4340-A838-97949B50A43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60000"/>
          </a:blip>
          <a:stretch>
            <a:fillRect/>
          </a:stretch>
        </p:blipFill>
        <p:spPr>
          <a:xfrm>
            <a:off x="2160649" y="4415871"/>
            <a:ext cx="3331244" cy="1419400"/>
          </a:xfrm>
          <a:prstGeom prst="rect">
            <a:avLst/>
          </a:prstGeom>
          <a:ln w="63500">
            <a:solidFill>
              <a:schemeClr val="tx2">
                <a:lumMod val="50000"/>
                <a:alpha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42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CA90B2-E2C2-4C21-BE0D-314ACB06F6C9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 배경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4DFEED-56EE-49C3-83A6-2900E1C117F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76935E-5DFC-4BD1-BACB-F48B3A8184CA}"/>
              </a:ext>
            </a:extLst>
          </p:cNvPr>
          <p:cNvSpPr/>
          <p:nvPr/>
        </p:nvSpPr>
        <p:spPr>
          <a:xfrm>
            <a:off x="2920482" y="6047983"/>
            <a:ext cx="368208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1]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중앙방역대책본부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시도별 코로나 발생동향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788C039F-DE26-4F35-AAAE-9D29F255ED79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2BAFC9-7795-472B-9143-253933BF6284}"/>
              </a:ext>
            </a:extLst>
          </p:cNvPr>
          <p:cNvGrpSpPr/>
          <p:nvPr/>
        </p:nvGrpSpPr>
        <p:grpSpPr>
          <a:xfrm>
            <a:off x="2551703" y="1290283"/>
            <a:ext cx="3388879" cy="4489528"/>
            <a:chOff x="2531061" y="2505745"/>
            <a:chExt cx="2615334" cy="346474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A3FED6F-E222-4BB8-BB62-E03BC7D47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1061" y="2829809"/>
              <a:ext cx="2615334" cy="3140685"/>
            </a:xfrm>
            <a:prstGeom prst="rect">
              <a:avLst/>
            </a:prstGeom>
            <a:ln w="127000">
              <a:solidFill>
                <a:srgbClr val="333F50"/>
              </a:solidFill>
              <a:miter lim="800000"/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2C96D61-27BD-4A55-9B5E-C87EE4EB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1061" y="2505745"/>
              <a:ext cx="1466850" cy="39052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170EDB-C400-4535-B6F8-2E2C1172ECB5}"/>
              </a:ext>
            </a:extLst>
          </p:cNvPr>
          <p:cNvSpPr/>
          <p:nvPr/>
        </p:nvSpPr>
        <p:spPr>
          <a:xfrm>
            <a:off x="8761249" y="6047982"/>
            <a:ext cx="2564248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[</a:t>
            </a:r>
            <a:r>
              <a: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그림</a:t>
            </a:r>
            <a:r>
              <a:rPr lang="en-US" altLang="ko-KR" sz="105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2] CORONALIVE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코로나 상황판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4B62B5-CD74-42E2-B113-B351C400F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852" y="1443570"/>
            <a:ext cx="3388880" cy="4336241"/>
          </a:xfrm>
          <a:prstGeom prst="rect">
            <a:avLst/>
          </a:prstGeom>
          <a:ln w="101600">
            <a:solidFill>
              <a:srgbClr val="333F50"/>
            </a:solidFill>
            <a:miter lim="800000"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D3ED04-6EA1-4CF9-9FEF-B71EAB01D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619" y="1096985"/>
            <a:ext cx="1771309" cy="4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5F879F1A-5AB1-498E-8519-0A1453391AAB}"/>
              </a:ext>
            </a:extLst>
          </p:cNvPr>
          <p:cNvSpPr>
            <a:spLocks/>
          </p:cNvSpPr>
          <p:nvPr/>
        </p:nvSpPr>
        <p:spPr bwMode="auto">
          <a:xfrm>
            <a:off x="349895" y="6511684"/>
            <a:ext cx="4146360" cy="643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1385058-A5F1-4F40-9039-15E295F07A0D}"/>
              </a:ext>
            </a:extLst>
          </p:cNvPr>
          <p:cNvSpPr>
            <a:spLocks/>
          </p:cNvSpPr>
          <p:nvPr/>
        </p:nvSpPr>
        <p:spPr bwMode="auto">
          <a:xfrm>
            <a:off x="-1" y="1"/>
            <a:ext cx="285059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C9191-B425-41C3-99DB-F47DC4F659B3}"/>
              </a:ext>
            </a:extLst>
          </p:cNvPr>
          <p:cNvSpPr txBox="1"/>
          <p:nvPr/>
        </p:nvSpPr>
        <p:spPr>
          <a:xfrm>
            <a:off x="349896" y="4304943"/>
            <a:ext cx="28505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0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15000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24DB2-0DAA-4602-BD2B-A457BE56AD45}"/>
              </a:ext>
            </a:extLst>
          </p:cNvPr>
          <p:cNvSpPr txBox="1"/>
          <p:nvPr/>
        </p:nvSpPr>
        <p:spPr>
          <a:xfrm>
            <a:off x="3200491" y="5058704"/>
            <a:ext cx="836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dirty="0">
                <a:solidFill>
                  <a:srgbClr val="333F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웹사이트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B9EF3-3B61-4819-B54B-F4F4691F65B2}"/>
              </a:ext>
            </a:extLst>
          </p:cNvPr>
          <p:cNvSpPr txBox="1"/>
          <p:nvPr/>
        </p:nvSpPr>
        <p:spPr>
          <a:xfrm>
            <a:off x="349895" y="431844"/>
            <a:ext cx="285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COVID-19</a:t>
            </a:r>
          </a:p>
          <a:p>
            <a:r>
              <a:rPr lang="ko-KR" altLang="en-US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현황 </a:t>
            </a:r>
            <a:r>
              <a:rPr lang="en-US" altLang="ko-KR" sz="2000" i="1" dirty="0">
                <a:solidFill>
                  <a:srgbClr val="DBDAE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Website</a:t>
            </a:r>
            <a:endParaRPr lang="ko-KR" altLang="en-US" sz="2000" i="1" dirty="0">
              <a:solidFill>
                <a:srgbClr val="DBDAE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92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C93CD16-7044-4B5D-AC6B-8600B91C64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9439531" y="1175326"/>
            <a:ext cx="2499307" cy="5250909"/>
          </a:xfrm>
          <a:prstGeom prst="rect">
            <a:avLst/>
          </a:prstGeom>
          <a:ln w="63500">
            <a:solidFill>
              <a:srgbClr val="333F50">
                <a:alpha val="79000"/>
              </a:srgb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A87A6B-2146-47FA-8D90-94F42C2D145B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기관 사이트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75D70E9-3471-4007-9AB3-78E927B3E9D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BE1B8548-D7EC-458B-9C30-84271D5AFA33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19" name="shape1026">
            <a:extLst>
              <a:ext uri="{FF2B5EF4-FFF2-40B4-BE49-F238E27FC236}">
                <a16:creationId xmlns:a16="http://schemas.microsoft.com/office/drawing/2014/main" id="{29688CCA-8711-4F46-AB11-D48BA606A1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5090" y="1162026"/>
            <a:ext cx="8728314" cy="522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EEFBA68-0EE3-42C9-A611-1DD8A31AD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580" y="2357125"/>
            <a:ext cx="7794680" cy="24382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EEA685-6E20-4EF2-9298-7CFB879CE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194" y="4294439"/>
            <a:ext cx="2434066" cy="21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FE41458D-55B2-46AF-ACDB-C759E63B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80" y="2357125"/>
            <a:ext cx="7794680" cy="24382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93CD16-7044-4B5D-AC6B-8600B91C64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9439531" y="1175326"/>
            <a:ext cx="2499307" cy="5250909"/>
          </a:xfrm>
          <a:prstGeom prst="rect">
            <a:avLst/>
          </a:prstGeom>
          <a:ln w="63500">
            <a:solidFill>
              <a:srgbClr val="333F50">
                <a:alpha val="79000"/>
              </a:srgb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A87A6B-2146-47FA-8D90-94F42C2D145B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기관 사이트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75D70E9-3471-4007-9AB3-78E927B3E9D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BE1B8548-D7EC-458B-9C30-84271D5AFA33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19" name="shape1026">
            <a:extLst>
              <a:ext uri="{FF2B5EF4-FFF2-40B4-BE49-F238E27FC236}">
                <a16:creationId xmlns:a16="http://schemas.microsoft.com/office/drawing/2014/main" id="{29688CCA-8711-4F46-AB11-D48BA606A19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5090" y="1162026"/>
            <a:ext cx="8728314" cy="5223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2AB5DB3-4B55-4A8A-9FDF-ED516838B340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10033405" y="1294981"/>
            <a:ext cx="1012667" cy="12819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A8261C9-9114-4377-A824-23189C2236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75475" y="2570954"/>
            <a:ext cx="1012667" cy="12819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9A08DE-E4FA-45EC-8B33-145090E1D0EB}"/>
              </a:ext>
            </a:extLst>
          </p:cNvPr>
          <p:cNvSpPr/>
          <p:nvPr/>
        </p:nvSpPr>
        <p:spPr>
          <a:xfrm>
            <a:off x="6455031" y="586877"/>
            <a:ext cx="2104769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정보</a:t>
            </a:r>
            <a:endParaRPr lang="en-US" altLang="ko-KR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CFE4C8-D000-4830-A2C3-75CEF4311053}"/>
              </a:ext>
            </a:extLst>
          </p:cNvPr>
          <p:cNvSpPr/>
          <p:nvPr/>
        </p:nvSpPr>
        <p:spPr>
          <a:xfrm>
            <a:off x="2950283" y="1758846"/>
            <a:ext cx="2104769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수치 정보</a:t>
            </a:r>
            <a:endParaRPr lang="en-US" altLang="ko-KR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9F74FB1-94B0-42A0-A553-0039C994A0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1558" y="1750668"/>
            <a:ext cx="720985" cy="34290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24228B-9BAD-41EF-9ACA-CD3663CF4472}"/>
              </a:ext>
            </a:extLst>
          </p:cNvPr>
          <p:cNvSpPr/>
          <p:nvPr/>
        </p:nvSpPr>
        <p:spPr>
          <a:xfrm>
            <a:off x="2603501" y="1133681"/>
            <a:ext cx="5397499" cy="50900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9F781A-9CEB-44EA-BC9D-F1971B77B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194" y="4294439"/>
            <a:ext cx="2434066" cy="21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9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FE41458D-55B2-46AF-ACDB-C759E63B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5" y="3987966"/>
            <a:ext cx="7794680" cy="24382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93CD16-7044-4B5D-AC6B-8600B91C64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9439531" y="1175326"/>
            <a:ext cx="2499307" cy="5250909"/>
          </a:xfrm>
          <a:prstGeom prst="rect">
            <a:avLst/>
          </a:prstGeom>
          <a:ln w="63500">
            <a:solidFill>
              <a:srgbClr val="333F50">
                <a:alpha val="79000"/>
              </a:srgb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A87A6B-2146-47FA-8D90-94F42C2D145B}"/>
              </a:ext>
            </a:extLst>
          </p:cNvPr>
          <p:cNvSpPr/>
          <p:nvPr/>
        </p:nvSpPr>
        <p:spPr>
          <a:xfrm>
            <a:off x="1188174" y="307975"/>
            <a:ext cx="39347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 기관 사이트</a:t>
            </a:r>
            <a:endParaRPr lang="en-US" altLang="ko-KR" sz="2800" b="1" i="1" dirty="0">
              <a:solidFill>
                <a:srgbClr val="44546A">
                  <a:lumMod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75D70E9-3471-4007-9AB3-78E927B3E9D7}"/>
              </a:ext>
            </a:extLst>
          </p:cNvPr>
          <p:cNvCxnSpPr>
            <a:cxnSpLocks/>
          </p:cNvCxnSpPr>
          <p:nvPr/>
        </p:nvCxnSpPr>
        <p:spPr>
          <a:xfrm>
            <a:off x="1378673" y="336550"/>
            <a:ext cx="36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5">
            <a:extLst>
              <a:ext uri="{FF2B5EF4-FFF2-40B4-BE49-F238E27FC236}">
                <a16:creationId xmlns:a16="http://schemas.microsoft.com/office/drawing/2014/main" id="{BE1B8548-D7EC-458B-9C30-84271D5AFA33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861433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A8261C9-9114-4377-A824-23189C223689}"/>
              </a:ext>
            </a:extLst>
          </p:cNvPr>
          <p:cNvCxnSpPr>
            <a:cxnSpLocks/>
          </p:cNvCxnSpPr>
          <p:nvPr/>
        </p:nvCxnSpPr>
        <p:spPr>
          <a:xfrm rot="10800000">
            <a:off x="7162801" y="2885639"/>
            <a:ext cx="3848405" cy="2473765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863190F-3CA1-4BC4-AB38-0C896B15F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789" y="2504638"/>
            <a:ext cx="2781300" cy="361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74081A-847B-48B0-91D8-48846BB00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760" y="2485588"/>
            <a:ext cx="2124075" cy="4000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BB3CEB5-7FA7-4DD1-A150-F62D9D3E5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789" y="3019425"/>
            <a:ext cx="2876550" cy="4095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B38F463-287C-4BDC-A8A3-6A3993C0E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760" y="3048000"/>
            <a:ext cx="1504950" cy="381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B4B9F93-1761-489D-9FE2-2398DA9875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760" y="1956970"/>
            <a:ext cx="1409700" cy="4381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C4AF619-CAD1-4017-B102-71D62D4228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0414" y="1980326"/>
            <a:ext cx="1390650" cy="3714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A55D293-82FF-4EDE-AA02-6691E6920A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0462" y="1951750"/>
            <a:ext cx="14859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412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233</Words>
  <Application>Microsoft Office PowerPoint</Application>
  <PresentationFormat>와이드스크린</PresentationFormat>
  <Paragraphs>65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HY견고딕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최원석</cp:lastModifiedBy>
  <cp:revision>115</cp:revision>
  <dcterms:created xsi:type="dcterms:W3CDTF">2021-02-25T15:11:47Z</dcterms:created>
  <dcterms:modified xsi:type="dcterms:W3CDTF">2021-03-27T05:31:11Z</dcterms:modified>
</cp:coreProperties>
</file>