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Montserrat SemiBold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Frank Ruhl Libre"/>
      <p:regular r:id="rId54"/>
      <p:bold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1785F6-33F0-49C9-80D4-5C90CB7ECC37}">
  <a:tblStyle styleId="{7A1785F6-33F0-49C9-80D4-5C90CB7ECC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F95C05D-8812-4C7E-B1C9-7AE703F180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MontserratSemiBold-regular.fntdata"/><Relationship Id="rId41" Type="http://schemas.openxmlformats.org/officeDocument/2006/relationships/slide" Target="slides/slide35.xml"/><Relationship Id="rId44" Type="http://schemas.openxmlformats.org/officeDocument/2006/relationships/font" Target="fonts/MontserratSemiBold-italic.fntdata"/><Relationship Id="rId43" Type="http://schemas.openxmlformats.org/officeDocument/2006/relationships/font" Target="fonts/MontserratSemiBold-bold.fntdata"/><Relationship Id="rId46" Type="http://schemas.openxmlformats.org/officeDocument/2006/relationships/font" Target="fonts/Roboto-regular.fntdata"/><Relationship Id="rId45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FrankRuhlLibre-bold.fntdata"/><Relationship Id="rId10" Type="http://schemas.openxmlformats.org/officeDocument/2006/relationships/slide" Target="slides/slide4.xml"/><Relationship Id="rId54" Type="http://schemas.openxmlformats.org/officeDocument/2006/relationships/font" Target="fonts/FrankRuhlLibre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1a5ed86e2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1a5ed86e2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c74130de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c74130de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6b75dc7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6b75dc7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6b75dc7c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6b75dc7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6b75dc7c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6b75dc7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6b75dc7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6b75dc7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6b75dc7c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6b75dc7c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6b75dc7c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6b75dc7c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6b75dc7c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6b75dc7c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6b75dc7c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6b75dc7c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c74130de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c74130de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6b75dc7c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6b75dc7c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b75dc7c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b75dc7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6b75dc7c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6b75dc7c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6b75dc7c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6b75dc7c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6b75dc7c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6b75dc7c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6b75dc7c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6b75dc7c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0973598f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0973598f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6b75dc7c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6b75dc7c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6b75dc7c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6b75dc7c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b75dc7c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b75dc7c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c74130de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c74130de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6b75dc7c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6b75dc7c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b75dc7c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b75dc7c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6b75dc7c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6b75dc7c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6b75dc7c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6b75dc7c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6b75dc7c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6b75dc7c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0973598f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0973598f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c74130de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c74130de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6b75dc7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6b75dc7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6b75dc7c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6b75dc7c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6b75dc7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6b75dc7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6b75dc7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6b75dc7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9f215d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9f215d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playground-series-s4e1" TargetMode="External"/><Relationship Id="rId4" Type="http://schemas.openxmlformats.org/officeDocument/2006/relationships/hyperlink" Target="https://www.kaggle.com/competitions/playground-series-s4e1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230750" y="1371152"/>
            <a:ext cx="6682500" cy="1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Machine learning Project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CS-GY 6923 INET</a:t>
            </a:r>
            <a:endParaRPr sz="36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792500" y="3731350"/>
            <a:ext cx="55590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Abha Wadjikar | aw5399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Khwaab Thareja | kt3180</a:t>
            </a:r>
            <a:endParaRPr sz="1600"/>
          </a:p>
        </p:txBody>
      </p:sp>
      <p:sp>
        <p:nvSpPr>
          <p:cNvPr id="112" name="Google Shape;112;p19"/>
          <p:cNvSpPr txBox="1"/>
          <p:nvPr/>
        </p:nvSpPr>
        <p:spPr>
          <a:xfrm>
            <a:off x="550950" y="2697800"/>
            <a:ext cx="804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Predicting Customer Churn for a Bank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 title="output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000" y="1370395"/>
            <a:ext cx="4686774" cy="24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type="title"/>
          </p:nvPr>
        </p:nvSpPr>
        <p:spPr>
          <a:xfrm>
            <a:off x="326250" y="11155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Selection and Implementation</a:t>
            </a:r>
            <a:r>
              <a:rPr lang="en" sz="2900"/>
              <a:t> </a:t>
            </a:r>
            <a:endParaRPr sz="2000"/>
          </a:p>
        </p:txBody>
      </p:sp>
      <p:sp>
        <p:nvSpPr>
          <p:cNvPr id="181" name="Google Shape;181;p28"/>
          <p:cNvSpPr txBox="1"/>
          <p:nvPr/>
        </p:nvSpPr>
        <p:spPr>
          <a:xfrm>
            <a:off x="473050" y="828750"/>
            <a:ext cx="3510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To address the churn prediction task effectively, we selected a mix of baseline and advanced machine learning models:</a:t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B</a:t>
            </a:r>
            <a:r>
              <a:rPr b="1" lang="en" sz="1100"/>
              <a:t>aseline Model:</a:t>
            </a:r>
            <a:r>
              <a:rPr lang="en" sz="1100"/>
              <a:t> Logistic Regression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Serves as a simple, interpretable starting point.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Provides a benchmark for evaluating the benefits of more complex models.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Advanced Models:</a:t>
            </a:r>
            <a:endParaRPr b="1" sz="1100"/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Support Vector Machine (SVM)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Decision Tree Classifier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Random Forest Classifier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Boosting Algorithms: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Gradient Boosting Machine (GBM)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XGBoost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LightGBM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CatBoost</a:t>
            </a:r>
            <a:endParaRPr sz="1100"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Neural Networks</a:t>
            </a:r>
            <a:endParaRPr sz="1200">
              <a:highlight>
                <a:srgbClr val="383838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Common functions for all models</a:t>
            </a:r>
            <a:endParaRPr sz="2900"/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311700" y="897200"/>
            <a:ext cx="3514500" cy="280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Before moving on to model implementation, we first defined two general-purpose functions: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train_and_evaluate_model(model, X_train, y_train, X_test, y_test)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Plot_confusion_matrix(y_test, y_pred, model_name).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These functions were created to standardize the process of model training, prediction, and performance evaluation across all models.</a:t>
            </a:r>
            <a:br>
              <a:rPr lang="en" sz="1100"/>
            </a:br>
            <a:r>
              <a:rPr lang="en" sz="1100"/>
              <a:t> By setting up this structure early, we avoided repetitive code and ensured consistency in evaluating each model’s results.</a:t>
            </a:r>
            <a:endParaRPr sz="11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25" y="976725"/>
            <a:ext cx="3734100" cy="1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725" y="2339525"/>
            <a:ext cx="3734100" cy="19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Logistic Regression </a:t>
            </a:r>
            <a:endParaRPr sz="2900"/>
          </a:p>
        </p:txBody>
      </p:sp>
      <p:sp>
        <p:nvSpPr>
          <p:cNvPr id="196" name="Google Shape;196;p30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07175" y="940225"/>
            <a:ext cx="3945900" cy="36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Initially, we trained a Logistic Regression model without addressing the class imbalance in the dataset.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model achieved a strong overall accuracy of approximately 85%, but the recall for exited customers (Class 1) was only around 0.40, indicating the model was biased toward predicting customers would stay.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 address this imbalance and improve model performance, we implemented a pipeline that: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Standardized numerical features using StandardScaler(),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Applied SMOTE to oversample the minority class,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Used a balanced Logistic Regression (class_weight='balanced'),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Increased max_iter to 1000 to ensure convergence.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475" y="1079200"/>
            <a:ext cx="4486124" cy="282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Logistic Regression </a:t>
            </a:r>
            <a:endParaRPr sz="2900"/>
          </a:p>
        </p:txBody>
      </p:sp>
      <p:sp>
        <p:nvSpPr>
          <p:cNvPr id="204" name="Google Shape;204;p31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47100" y="782100"/>
            <a:ext cx="3721200" cy="43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After applying SMOTE: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base Logistic Regression model achieved an accuracy of ~76.5%,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Recall for exited customers improved significantly to ~0.74,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The ROC-AUC score remained strong at 0.828, indicating robust class separability.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We further experimented with regularization techniques: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L1 Regularization slightly improved the accuracy to 76.8%, but the ROC-AUC dropped slightly to 0.826.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L1 introduced sparsity by setting coefficients for HasCrCard and Geography_Spain to zero, effectively removing less important features.</a:t>
            </a:r>
            <a:endParaRPr sz="1100"/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L2 Regularization maintained a similar performance to the base model, with an accuracy of 76.5% and ROC-AUC of 0.828, shrinking all coefficients but retaining all features.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275" y="590950"/>
            <a:ext cx="4752476" cy="22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275" y="2909000"/>
            <a:ext cx="2341200" cy="1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5550" y="2909000"/>
            <a:ext cx="2341199" cy="1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Support Vector Machines (SVM)</a:t>
            </a:r>
            <a:r>
              <a:rPr lang="en" sz="2900"/>
              <a:t> </a:t>
            </a:r>
            <a:endParaRPr sz="2900"/>
          </a:p>
        </p:txBody>
      </p:sp>
      <p:sp>
        <p:nvSpPr>
          <p:cNvPr id="214" name="Google Shape;214;p32"/>
          <p:cNvSpPr txBox="1"/>
          <p:nvPr/>
        </p:nvSpPr>
        <p:spPr>
          <a:xfrm>
            <a:off x="311700" y="897200"/>
            <a:ext cx="6040800" cy="3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After applying SMOTE to balance the dataset, we trained a Support Vector Machine (SVM) classifier to predict customer churn.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Overall Accuracy: ~76.8%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for Exited Customers: ~0.75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The model showed: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Strong performance in identifying customers who exited, with a recall of ~0.75, meaning it successfully captured three-quarters of the churners.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good precision-recall balance, indicating that predictions for both churned and non-churned customers were reasonably accurate.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accuracy and recall were comparable to Logistic Regression with SMOTE, indicating SVM as another viable model for churn prediction.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However, SVMs are computationally heavier compared to simpler models like Logistic Regression, and tuning hyperparameters like the kernel type, C, and gamma could further improve performance if needed.</a:t>
            </a:r>
            <a:endParaRPr sz="11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50" y="1625586"/>
            <a:ext cx="2780800" cy="2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Decision</a:t>
            </a:r>
            <a:r>
              <a:rPr lang="en" sz="2900"/>
              <a:t> Trees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21" name="Google Shape;221;p33"/>
          <p:cNvSpPr txBox="1"/>
          <p:nvPr/>
        </p:nvSpPr>
        <p:spPr>
          <a:xfrm>
            <a:off x="311700" y="799900"/>
            <a:ext cx="5387100" cy="4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We tested </a:t>
            </a:r>
            <a:r>
              <a:rPr b="1" lang="en" sz="1100"/>
              <a:t>Decision Trees</a:t>
            </a:r>
            <a:r>
              <a:rPr lang="en" sz="1100"/>
              <a:t> using both </a:t>
            </a:r>
            <a:r>
              <a:rPr b="1" lang="en" sz="1100"/>
              <a:t>Gini</a:t>
            </a:r>
            <a:r>
              <a:rPr lang="en" sz="1100"/>
              <a:t> and </a:t>
            </a:r>
            <a:r>
              <a:rPr b="1" lang="en" sz="1100"/>
              <a:t>Entropy</a:t>
            </a:r>
            <a:r>
              <a:rPr lang="en" sz="1100"/>
              <a:t> criteria across varying tree depths (4 to 8).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Accuracy </a:t>
            </a:r>
            <a:r>
              <a:rPr b="1" lang="en" sz="1100"/>
              <a:t>consistently improved</a:t>
            </a:r>
            <a:r>
              <a:rPr lang="en" sz="1100"/>
              <a:t> as depth increased, reaching </a:t>
            </a:r>
            <a:r>
              <a:rPr b="1" lang="en" sz="1100"/>
              <a:t>86.5% at depth 7</a:t>
            </a:r>
            <a:r>
              <a:rPr lang="en" sz="1100"/>
              <a:t> for both Gini and Entropy.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Beyond depth 7, accuracy </a:t>
            </a:r>
            <a:r>
              <a:rPr b="1" lang="en" sz="1100"/>
              <a:t>plateaued or slightly declined</a:t>
            </a:r>
            <a:r>
              <a:rPr lang="en" sz="1100"/>
              <a:t>, indicating potential overfitting.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Both Gini and Entropy criteria produced </a:t>
            </a:r>
            <a:r>
              <a:rPr b="1" lang="en" sz="1100"/>
              <a:t>very similar results</a:t>
            </a:r>
            <a:r>
              <a:rPr lang="en" sz="1100"/>
              <a:t> throughout the depths.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/>
              <a:t>Depth 7</a:t>
            </a:r>
            <a:r>
              <a:rPr lang="en" sz="1100"/>
              <a:t> was selected as the optimal balance between model complexity and predictive performance.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After applying </a:t>
            </a:r>
            <a:r>
              <a:rPr b="1" lang="en" sz="1100"/>
              <a:t>SMOTE</a:t>
            </a:r>
            <a:r>
              <a:rPr lang="en" sz="1100"/>
              <a:t> to balance the dataset: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Accuracy dropped slightly</a:t>
            </a:r>
            <a:r>
              <a:rPr lang="en" sz="1100"/>
              <a:t> to ~82.1% (expected due to balancing).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Recall for exited customers improved</a:t>
            </a:r>
            <a:r>
              <a:rPr lang="en" sz="1100"/>
              <a:t> significantly from </a:t>
            </a:r>
            <a:r>
              <a:rPr b="1" lang="en" sz="1100"/>
              <a:t>0.53 to 0.73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ROC-AUC score remained high at 0.87</a:t>
            </a:r>
            <a:r>
              <a:rPr lang="en" sz="1100"/>
              <a:t>, showing the model’s discriminative power was preserved even after balancing.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75" y="1220350"/>
            <a:ext cx="3014750" cy="2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Decision Trees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28" name="Google Shape;228;p34"/>
          <p:cNvSpPr txBox="1"/>
          <p:nvPr/>
        </p:nvSpPr>
        <p:spPr>
          <a:xfrm>
            <a:off x="311700" y="799900"/>
            <a:ext cx="82275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Depth 7 achieved the best accuracy (~86.5%) before applying SMOTE.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SMOTE improved recall dramatically (~0.73), making the model much better at catching churned customers.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 slightly decreased after SMOTE, but this is a worthwhile trade-off to better capture minority class.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Both Gini and Entropy performed similarly, making either criterion acceptable for modeling.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Decision Tree showed very strong results in both balanced and imbalanced settings, making it a reliable and interpretable model for churn prediction.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29" name="Google Shape;229;p3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650" y="2198725"/>
            <a:ext cx="6501250" cy="28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Random Forest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35" name="Google Shape;235;p35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454800" y="649625"/>
            <a:ext cx="45489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</a:rPr>
            </a:br>
            <a:r>
              <a:rPr lang="en" sz="1100">
                <a:solidFill>
                  <a:srgbClr val="333333"/>
                </a:solidFill>
              </a:rPr>
              <a:t>Collected and preprocessed the data, applied SMOTE to balance the classes.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</a:rPr>
            </a:br>
            <a:r>
              <a:rPr lang="en" sz="1100">
                <a:solidFill>
                  <a:srgbClr val="333333"/>
                </a:solidFill>
              </a:rPr>
              <a:t> Trained a base Random Forest model with:</a:t>
            </a:r>
            <a:endParaRPr sz="1100"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</a:rPr>
              <a:t>100 trees (n_estimators=100)</a:t>
            </a:r>
            <a:endParaRPr sz="1100"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</a:rPr>
              <a:t>No maximum depth limit</a:t>
            </a:r>
            <a:endParaRPr sz="1100"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</a:rPr>
              <a:t>Class weight set to 'balanced' to handle imbalance internally.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333333"/>
                </a:solidFill>
              </a:rPr>
            </a:br>
            <a:r>
              <a:rPr lang="en" sz="1100">
                <a:solidFill>
                  <a:srgbClr val="333333"/>
                </a:solidFill>
              </a:rPr>
              <a:t> Evaluated the initial model:</a:t>
            </a:r>
            <a:endParaRPr sz="1100"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</a:rPr>
              <a:t>Achieved high overall accuracy (~84.9%).</a:t>
            </a:r>
            <a:endParaRPr sz="1100"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</a:rPr>
              <a:t>Recall for churned customers (Class 1) was moderate (~0.62).</a:t>
            </a:r>
            <a:endParaRPr sz="1100">
              <a:solidFill>
                <a:srgbClr val="33333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</a:rPr>
              <a:t>ROC-AUC score was strong (~0.867).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33333"/>
                </a:solidFill>
              </a:rPr>
              <a:t>Identified the need to improve recall for exited customers to better handle imbalanced churn prediction.</a:t>
            </a:r>
            <a:endParaRPr sz="1100">
              <a:solidFill>
                <a:srgbClr val="333333"/>
              </a:solidFill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400" y="1154498"/>
            <a:ext cx="3000200" cy="2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Random Forest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43" name="Google Shape;243;p36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454800" y="649625"/>
            <a:ext cx="52440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Built a Pipeline combining: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SMOTE oversampling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Random Forest Classifier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Applied RandomizedSearchCV to tune hyperparameters: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Tuned n_estimators, max_depth, min_samples_split, max_features, and class_weight.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 randomized search over 10 different parameter combinations.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Trained the tuned Random Forest model with the best hyperparameters found.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/>
            </a:br>
            <a:r>
              <a:rPr lang="en" sz="1100"/>
              <a:t> Evaluated the tuned model: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Slight drop in accuracy (~80.6%) (expected due to balancing focus).</a:t>
            </a:r>
            <a:br>
              <a:rPr lang="en" sz="1100"/>
            </a:br>
            <a:r>
              <a:rPr lang="en" sz="1100"/>
              <a:t>Significant improvement in recall (~0.79) for exited customers.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improved to ~0.88, confirming strong separability between churned and non-churned customers.</a:t>
            </a:r>
            <a:endParaRPr sz="11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491" y="1228600"/>
            <a:ext cx="3401184" cy="1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20075" y="188875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Boosting algorithms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51" name="Google Shape;251;p37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201700" y="685800"/>
            <a:ext cx="5658000" cy="4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Boosting combines weak learners (trees) sequentially to minimize errors. These algorithms were chosen for their ability to handle structured data, capture nonlinear patterns, and balance bias-variance trade-offs.</a:t>
            </a:r>
            <a:r>
              <a:rPr lang="en" sz="1000"/>
              <a:t>SMOTE was applied prior to training to address class imbalance.</a:t>
            </a:r>
            <a:r>
              <a:rPr lang="en" sz="1000"/>
              <a:t>We trained and compared: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Gradient Boosting Machine (GBM):</a:t>
            </a:r>
            <a:r>
              <a:rPr lang="en" sz="1000"/>
              <a:t> Standard sequential boosting, used as a baseline.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XGBoost:</a:t>
            </a:r>
            <a:r>
              <a:rPr lang="en" sz="1000"/>
              <a:t> Optimized for speed and regularization, effective for handling class imbalance.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LightGBM:</a:t>
            </a:r>
            <a:r>
              <a:rPr lang="en" sz="1000"/>
              <a:t> Faster training via histogram-based methods, strong on large and sparse datasets.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CatBoost:</a:t>
            </a:r>
            <a:r>
              <a:rPr lang="en" sz="1000"/>
              <a:t> Handles categorical variables internally, requires less tuning, strong on structured data.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Performance:</a:t>
            </a:r>
            <a:br>
              <a:rPr b="1" lang="en" sz="1000"/>
            </a:br>
            <a:r>
              <a:rPr lang="en" sz="1000"/>
              <a:t>All models achieved accuracies between </a:t>
            </a:r>
            <a:r>
              <a:rPr b="1" lang="en" sz="1000"/>
              <a:t>85.9%–86.4%</a:t>
            </a:r>
            <a:r>
              <a:rPr lang="en" sz="1000"/>
              <a:t> and ROC-AUC scores around </a:t>
            </a:r>
            <a:r>
              <a:rPr b="1" lang="en" sz="1000"/>
              <a:t>0.887–0.888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CatBoost</a:t>
            </a:r>
            <a:r>
              <a:rPr lang="en" sz="1000"/>
              <a:t> achieved the highest recall at </a:t>
            </a:r>
            <a:r>
              <a:rPr b="1" lang="en" sz="1000"/>
              <a:t>63%</a:t>
            </a:r>
            <a:r>
              <a:rPr lang="en" sz="1000"/>
              <a:t>, making it best suited for identifying churners.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XGBoost</a:t>
            </a:r>
            <a:r>
              <a:rPr lang="en" sz="1000"/>
              <a:t> and </a:t>
            </a:r>
            <a:r>
              <a:rPr b="1" lang="en" sz="1000"/>
              <a:t>GBM</a:t>
            </a:r>
            <a:r>
              <a:rPr lang="en" sz="1000"/>
              <a:t> provided balanced precision-recall trade-offs (~61–62% recall).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Since recall is critical for churn prevention, </a:t>
            </a:r>
            <a:r>
              <a:rPr b="1" lang="en" sz="1000"/>
              <a:t>CatBoost</a:t>
            </a:r>
            <a:r>
              <a:rPr lang="en" sz="1000"/>
              <a:t> emerged as the best performing model overall.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3" name="Google Shape;253;p37" title="Screenshot 2025-04-27 at 6.12.5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25" y="93500"/>
            <a:ext cx="2471575" cy="16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 title="Screenshot 2025-04-27 at 6.12.5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9325" y="1730640"/>
            <a:ext cx="2471575" cy="1663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 title="Screenshot 2025-04-27 at 6.13.1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9325" y="3394300"/>
            <a:ext cx="2471576" cy="16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26250" y="11835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Problem Statement</a:t>
            </a:r>
            <a:endParaRPr sz="2900"/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500" y="1872800"/>
            <a:ext cx="2439100" cy="180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07175" y="685800"/>
            <a:ext cx="57045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Banks face major losses due to customer churn, as retaining existing customers is significantly cheaper than acquiring new ones.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Research shows that acquiring a new customer can cost </a:t>
            </a:r>
            <a:r>
              <a:rPr b="1" lang="en" sz="1200"/>
              <a:t>5 to 7 times more</a:t>
            </a:r>
            <a:r>
              <a:rPr lang="en" sz="1200"/>
              <a:t> than retaining an existing one. Even a </a:t>
            </a:r>
            <a:r>
              <a:rPr b="1" lang="en" sz="1200"/>
              <a:t>5% reduction in churn</a:t>
            </a:r>
            <a:r>
              <a:rPr lang="en" sz="1200"/>
              <a:t> can increase a bank’s profits by </a:t>
            </a:r>
            <a:r>
              <a:rPr b="1" lang="en" sz="1200"/>
              <a:t>25% to 95%</a:t>
            </a:r>
            <a:r>
              <a:rPr lang="en" sz="1200"/>
              <a:t>, depending on the lifetime value of customers.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Identifying customers at risk of leaving is challenging because churn is influenced by multiple factors such as age, account balance, and service activity.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project aims to build a machine learning model that predicts customer churn based on available data, enabling proactive retention strategies.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Accurate churn prediction allows banks to reduce revenue loss, optimize marketing efforts, increase customer lifetime value, and maintain a competitive advantage through targeted, data-driven interventions.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150350" y="2551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CatBoost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50350" y="846163"/>
            <a:ext cx="62235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CatBoost was tuned and evaluated carefully: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initial training, CatBoost was further optimized using both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RandomizedSearchCV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find the best hyperparameters, such as: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rate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(tested values: 0.05, 0.1)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(tested range: 5–6)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regularization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(tested range: 3–9)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imbalance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addressed using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auto_class_weights='Balanced' inside CatBoost.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Additionally, different prediction thresholds were tested (especially a custom threshold of 0.4) to maximize recall without excessively sacrificing precision.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CatBoost Model Results: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85.9%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ROC-AUC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0.886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(Churn)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63% (highest among boosting models)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 (Churn)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0.65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Overall, these careful tuning steps made CatBoost highly effective for capturing churners while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strong overall model performance.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8" title="Screenshot 2025-04-27 at 6.13.2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775" y="255175"/>
            <a:ext cx="2652500" cy="164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title="Screenshot 2025-04-27 at 8.28.32 PM.png"/>
          <p:cNvPicPr preferRelativeResize="0"/>
          <p:nvPr/>
        </p:nvPicPr>
        <p:blipFill rotWithShape="1">
          <a:blip r:embed="rId4">
            <a:alphaModFix/>
          </a:blip>
          <a:srcRect b="0" l="0" r="45634" t="26889"/>
          <a:stretch/>
        </p:blipFill>
        <p:spPr>
          <a:xfrm>
            <a:off x="6176775" y="1953701"/>
            <a:ext cx="2652502" cy="147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title="Screenshot 2025-04-27 at 8.29.1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775" y="3474575"/>
            <a:ext cx="2662414" cy="147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Neural Network</a:t>
            </a:r>
            <a:endParaRPr sz="2900"/>
          </a:p>
        </p:txBody>
      </p:sp>
      <p:sp>
        <p:nvSpPr>
          <p:cNvPr id="270" name="Google Shape;270;p39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39" title="Screenshot 2025-04-27 at 6.11.3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16" y="340150"/>
            <a:ext cx="3808884" cy="2332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141200" y="863250"/>
            <a:ext cx="44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141200" y="863250"/>
            <a:ext cx="4610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We trained a simple Sequential neural network for churn prediction (binary classification) with the following architecture: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Layers</a:t>
            </a:r>
            <a:r>
              <a:rPr lang="en" sz="1000"/>
              <a:t>: Dense (128 → 64 → 32 → 16 → 8 units)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Dropout</a:t>
            </a:r>
            <a:r>
              <a:rPr lang="en" sz="1000"/>
              <a:t>: 0.3, 0.2, 0.2 for regularization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Activation</a:t>
            </a:r>
            <a:r>
              <a:rPr lang="en" sz="1000"/>
              <a:t>: ReLU in hidden layers, sigmoid in output layer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Issues: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Training loss decreased, but validation loss plateaued.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Model overfitted to the training data and struggled to generalize.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Adjustments: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Added </a:t>
            </a:r>
            <a:r>
              <a:rPr b="1" lang="en" sz="1000"/>
              <a:t>early stopping</a:t>
            </a:r>
            <a:r>
              <a:rPr lang="en" sz="1000"/>
              <a:t> (patience=5) to prevent overfitting.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Applied </a:t>
            </a:r>
            <a:r>
              <a:rPr b="1" lang="en" sz="1000"/>
              <a:t>class weights</a:t>
            </a:r>
            <a:r>
              <a:rPr lang="en" sz="1000"/>
              <a:t> to address class imbalance.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Outcome: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significant improvement. Validation loss remained flat.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model might be too complex for the dataset.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74" name="Google Shape;274;p39" title="Screenshot 2025-04-27 at 8.30.56 PM.png"/>
          <p:cNvPicPr preferRelativeResize="0"/>
          <p:nvPr/>
        </p:nvPicPr>
        <p:blipFill rotWithShape="1">
          <a:blip r:embed="rId4">
            <a:alphaModFix/>
          </a:blip>
          <a:srcRect b="0" l="6094" r="0" t="8231"/>
          <a:stretch/>
        </p:blipFill>
        <p:spPr>
          <a:xfrm>
            <a:off x="5223414" y="2788925"/>
            <a:ext cx="3188386" cy="21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Results, Findings and Key insights</a:t>
            </a:r>
            <a:endParaRPr sz="4500">
              <a:solidFill>
                <a:schemeClr val="accent2"/>
              </a:solidFill>
            </a:endParaRPr>
          </a:p>
        </p:txBody>
      </p:sp>
      <p:cxnSp>
        <p:nvCxnSpPr>
          <p:cNvPr id="280" name="Google Shape;280;p40"/>
          <p:cNvCxnSpPr>
            <a:endCxn id="281" idx="3"/>
          </p:cNvCxnSpPr>
          <p:nvPr/>
        </p:nvCxnSpPr>
        <p:spPr>
          <a:xfrm>
            <a:off x="1987750" y="3201400"/>
            <a:ext cx="5178600" cy="2580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40"/>
          <p:cNvSpPr txBox="1"/>
          <p:nvPr/>
        </p:nvSpPr>
        <p:spPr>
          <a:xfrm>
            <a:off x="2159350" y="3024100"/>
            <a:ext cx="5007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150325" y="1082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Results</a:t>
            </a:r>
            <a:endParaRPr sz="2900"/>
          </a:p>
        </p:txBody>
      </p:sp>
      <p:sp>
        <p:nvSpPr>
          <p:cNvPr id="287" name="Google Shape;287;p41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139350" y="558800"/>
            <a:ext cx="4968300" cy="4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Logistic Regression (Baseline):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 accuracy (~85%) but very low recall for churned customers (~0.39).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Strong at predicting customers who stayed, but poor minority class detection.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Logistic Regression (with SMOTE + Regularization):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Accuracy: ~76.5% to ~76.8%.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for exited customers significantly improved (~0.74).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Score ~0.828: Good overall separability.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L1 regularization helped remove unimportant features without harming performance.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Support Vector Machine (SVM):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Accuracy: ~76.8%.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for exited customers: ~0.75.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Similar performance to Logistic Regression after SMOTE.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Higher computational cost compared to Logistic Regression.</a:t>
            </a:r>
            <a:br>
              <a:rPr lang="en" sz="1100"/>
            </a:br>
            <a:endParaRPr sz="1100"/>
          </a:p>
        </p:txBody>
      </p:sp>
      <p:sp>
        <p:nvSpPr>
          <p:cNvPr id="289" name="Google Shape;289;p41"/>
          <p:cNvSpPr txBox="1"/>
          <p:nvPr/>
        </p:nvSpPr>
        <p:spPr>
          <a:xfrm>
            <a:off x="5107650" y="545300"/>
            <a:ext cx="38022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Decision Tree Classifier (Before SMOTE):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Accuracy: ~86.5% (peak at depth 7).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for exited customers was low (~0.53), indicating imbalance bias.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Decision Tree Classifier (After SMOTE):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Accuracy: ~82.1%.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for exited customers improved significantly to ~0.73.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Score ~0.87: Strong discriminative ability maintained even after balancing.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Random Forest Classifier (Base Model with SMOTE):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Accuracy: ~84.9%.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for exited customers: ~0.62.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Score: ~0.867.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Strong at overall prediction but moderate churn detection.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Results</a:t>
            </a:r>
            <a:endParaRPr sz="2900"/>
          </a:p>
        </p:txBody>
      </p:sp>
      <p:sp>
        <p:nvSpPr>
          <p:cNvPr id="295" name="Google Shape;295;p42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407175" y="897200"/>
            <a:ext cx="45144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Random Forest (Tuned with SMOTE + RandomizedSearchCV):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Accuracy: ~80.6%.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for exited customers: ~0.79.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Score: ~0.88.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Best trade-off between accuracy and minority class recall.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XGBoost: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 ~80.2%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~0.78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~0.88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Strong overall performance, very close to tuned Random Forest.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Slightly more sensitive to hyperparameters (learning rate, depth).</a:t>
            </a: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97" name="Google Shape;297;p42"/>
          <p:cNvSpPr txBox="1"/>
          <p:nvPr/>
        </p:nvSpPr>
        <p:spPr>
          <a:xfrm>
            <a:off x="4774100" y="898200"/>
            <a:ext cx="38994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LightGBM: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 ~80.0%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~0.77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~0.87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Faster training time compared to XGBoost.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Slightly lower recall than XGBoost and CatBoost.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CatBoost: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 ~80.5%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~0.78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~0.88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Handled categorical variables well internally.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Performance matched XGBoost, slightly easier tuning.</a:t>
            </a:r>
            <a:endParaRPr b="1"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Results</a:t>
            </a:r>
            <a:endParaRPr sz="2900"/>
          </a:p>
        </p:txBody>
      </p:sp>
      <p:sp>
        <p:nvSpPr>
          <p:cNvPr id="303" name="Google Shape;303;p43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407175" y="897200"/>
            <a:ext cx="80757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Neural Network (SMOTE applied):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Accuracy ~77.3%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Recall ~0.74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ROC-AUC ~0.84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Observations: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Comparable to Logistic Regression after SMOTE.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Struggled to significantly outperform tree-based models.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sensitive to architecture tuning (layers, neurons, dropout).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172425" y="231950"/>
            <a:ext cx="61209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graphicFrame>
        <p:nvGraphicFramePr>
          <p:cNvPr id="310" name="Google Shape;310;p44"/>
          <p:cNvGraphicFramePr/>
          <p:nvPr/>
        </p:nvGraphicFramePr>
        <p:xfrm>
          <a:off x="833650" y="96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{7A1785F6-33F0-49C9-80D4-5C90CB7ECC37}</a:tableStyleId>
              </a:tblPr>
              <a:tblGrid>
                <a:gridCol w="1590125"/>
                <a:gridCol w="959225"/>
                <a:gridCol w="1261800"/>
                <a:gridCol w="1261800"/>
                <a:gridCol w="1261800"/>
                <a:gridCol w="1261800"/>
              </a:tblGrid>
              <a:tr h="24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Accuracy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Precision (Churn =1)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Recall (Churn =1)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F1-Score (Churn =1)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ROC-AUC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Logistic Regression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76.4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Vector Machine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76.8%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N/A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82.1%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Random Forest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81%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0.52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0.79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0.62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Boosting Machine (GBM)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86.4%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0.888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86.2%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0.888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LightGBM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86.4%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0.889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(Default)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85.9%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0.887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CatBoost (Threshold = 0.4)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84.8%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0.63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0.70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0.66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0.887</a:t>
                      </a:r>
                      <a:endParaRPr b="1"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(GridSearch Tuned)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86.6%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0.889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CatBoost (RandomizedSearch Tuned)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86.5%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0.889</a:t>
                      </a:r>
                      <a:endParaRPr sz="1000"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160400" y="108175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Comparison</a:t>
            </a:r>
            <a:endParaRPr sz="2900"/>
          </a:p>
        </p:txBody>
      </p:sp>
      <p:sp>
        <p:nvSpPr>
          <p:cNvPr id="316" name="Google Shape;316;p45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17" name="Google Shape;317;p45"/>
          <p:cNvGraphicFramePr/>
          <p:nvPr/>
        </p:nvGraphicFramePr>
        <p:xfrm>
          <a:off x="260975" y="68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{7F95C05D-8812-4C7E-B1C9-7AE703F180D9}</a:tableStyleId>
              </a:tblPr>
              <a:tblGrid>
                <a:gridCol w="1844800"/>
                <a:gridCol w="2766350"/>
                <a:gridCol w="3679200"/>
              </a:tblGrid>
              <a:tr h="31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Group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Best Performing 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Comments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Models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Logistic Regression (SMOTE + L1)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Simple, interpretable, good recall.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Tree-Based Models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 Forest (SMOTE + Tuned)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trade-off between accuracy, recall, and ROC-AUC.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Boosting Models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XGBoost / CatBoost (SMOTE)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Excellent performance, slightly more sensitive to tuning.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Neural Networks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Basic Neural Network (SMOTE)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Moderate performance, not better than Random Forest or XGBoost.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Google Shape;318;p45"/>
          <p:cNvSpPr txBox="1"/>
          <p:nvPr/>
        </p:nvSpPr>
        <p:spPr>
          <a:xfrm>
            <a:off x="260975" y="3136625"/>
            <a:ext cx="7092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The Best Model Overall (for Current Results):</a:t>
            </a:r>
            <a:endParaRPr b="1" sz="1000"/>
          </a:p>
          <a:p>
            <a:pPr indent="-292100" lvl="0" marL="457200" marR="3810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Random Forest (SMOTE + Tuned with RandomizedSearchCV)</a:t>
            </a:r>
            <a:endParaRPr sz="1000"/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Boosting Alternatives (XGBoost / CatBoost):</a:t>
            </a:r>
            <a:endParaRPr b="1" sz="1000"/>
          </a:p>
          <a:p>
            <a:pPr indent="-292100" lvl="0" marL="457200" marR="381000" rtl="0"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en" sz="1000"/>
              <a:t>Very strong contenders with slightly more complexity but similar recall and ROC-AUC to Random Forest.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Final Insights</a:t>
            </a:r>
            <a:endParaRPr sz="2900"/>
          </a:p>
        </p:txBody>
      </p:sp>
      <p:sp>
        <p:nvSpPr>
          <p:cNvPr id="324" name="Google Shape;324;p46"/>
          <p:cNvSpPr txBox="1"/>
          <p:nvPr/>
        </p:nvSpPr>
        <p:spPr>
          <a:xfrm>
            <a:off x="311700" y="685800"/>
            <a:ext cx="7858500" cy="4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/>
              <a:t>We observed that model accuracy alone was not a reliable indicator of true performance. Since our goal was to identify customers likely to churn, we prioritized models with higher recall : minimizing missed churners even if it meant accepting slightly lower precision, in order to reduce potential business losses.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/>
              <a:t>Additionally, Synthetic data may not fully replicate the complexities of real-world data, making domain-driven feature selection more challenging. Studies* have shown that synthetic data can sometimes misrepresent feature importance, leading to potential discrepancies in model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Random Forest</a:t>
            </a:r>
            <a:r>
              <a:rPr lang="en" sz="1100"/>
              <a:t> remains the best overall model — balancing: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High recall (~0.79)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Good accuracy (~80.6%)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Strong ROC-AUC (~0.88)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Robustness and interpretability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Boosting algorithms</a:t>
            </a:r>
            <a:r>
              <a:rPr lang="en" sz="1100"/>
              <a:t> (especially CatBoost) are very strong alternatives and could even slightly outperform Random Forest with heavier hyperparameter tuning.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Neural Networks</a:t>
            </a:r>
            <a:r>
              <a:rPr lang="en" sz="1100"/>
              <a:t> need more advanced tuning (bigger architectures, regularization) to compete with ensemble tree-based models on this data.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900"/>
              <a:t>*Inference for Linear Conditional Moment Inequalities [https://arxiv.org/abs/1909.10062</a:t>
            </a:r>
            <a:r>
              <a:rPr i="1" lang="en" sz="1100"/>
              <a:t>]</a:t>
            </a:r>
            <a:endParaRPr i="1"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Challenges Faced</a:t>
            </a:r>
            <a:endParaRPr sz="4500">
              <a:solidFill>
                <a:schemeClr val="accent2"/>
              </a:solidFill>
            </a:endParaRPr>
          </a:p>
        </p:txBody>
      </p:sp>
      <p:cxnSp>
        <p:nvCxnSpPr>
          <p:cNvPr id="330" name="Google Shape;330;p47"/>
          <p:cNvCxnSpPr>
            <a:endCxn id="331" idx="3"/>
          </p:cNvCxnSpPr>
          <p:nvPr/>
        </p:nvCxnSpPr>
        <p:spPr>
          <a:xfrm>
            <a:off x="1987750" y="3201400"/>
            <a:ext cx="5178600" cy="2580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47"/>
          <p:cNvSpPr txBox="1"/>
          <p:nvPr/>
        </p:nvSpPr>
        <p:spPr>
          <a:xfrm>
            <a:off x="2159350" y="3024100"/>
            <a:ext cx="5007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26250" y="176425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Dataset Description</a:t>
            </a:r>
            <a:endParaRPr sz="2900"/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782700"/>
            <a:ext cx="87366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The dataset used for this project was sourced from the</a:t>
            </a:r>
            <a:r>
              <a:rPr lang="en" sz="1100">
                <a:uFill>
                  <a:noFill/>
                </a:uFill>
                <a:hlinkClick r:id="rId3"/>
              </a:rPr>
              <a:t> </a:t>
            </a:r>
            <a:r>
              <a:rPr lang="en" sz="1100" u="sng">
                <a:hlinkClick r:id="rId4"/>
              </a:rPr>
              <a:t>Kaggle Playground Series - Season 4, Episode 1</a:t>
            </a:r>
            <a:r>
              <a:rPr lang="en" sz="1100"/>
              <a:t> competition.</a:t>
            </a:r>
            <a:br>
              <a:rPr lang="en" sz="1100"/>
            </a:br>
            <a:r>
              <a:rPr lang="en" sz="1100"/>
              <a:t>It is a synthetic banking dataset designed to simulate real-world customer behavior and churn patterns while maintaining the complexity of an actual business problem.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Size: Approximately 165,034 customer records.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Features: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Demographic Information:</a:t>
            </a:r>
            <a:br>
              <a:rPr lang="en" sz="1100"/>
            </a:br>
            <a:r>
              <a:rPr lang="en" sz="1100"/>
              <a:t>Age, Gender, Geography (Country)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Financial Information: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CreditScore, Balance, EstimatedSalary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Account Information: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Tenure (years as a customer), NumOfProducts, HasCrCard, IsActiveMember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Target Variable: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Exited (1 = Customer left the bank, 0 = Customer stayed)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The dataset was clean, with no missing values, but it exhibited a strong class imbalance:</a:t>
            </a:r>
            <a:br>
              <a:rPr lang="en" sz="1100"/>
            </a:br>
            <a:r>
              <a:rPr lang="en" sz="1100"/>
              <a:t> only about 20% of customers in the dataset exited the bank, requiring careful preprocessing steps like undersampling and SMOTE to address it.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Challenges</a:t>
            </a:r>
            <a:endParaRPr sz="2900"/>
          </a:p>
        </p:txBody>
      </p:sp>
      <p:sp>
        <p:nvSpPr>
          <p:cNvPr id="337" name="Google Shape;337;p48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07175" y="756400"/>
            <a:ext cx="88395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/>
              <a:t>The dataset was based on synthetically generated data derived from an original bank churn dataset. As a result, model training and generalization posed additional challenges, including class imbalance and lower early recall, requiring specific strategies to overcome.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/>
              <a:t>1: </a:t>
            </a:r>
            <a:r>
              <a:rPr b="1" lang="en" sz="1100"/>
              <a:t>Class Imbalance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Only ~20% of customers exited the bank, leading to biased models favoring the majority class.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Solution: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Applied SMOTE oversampling and class_weight='balanced' in models like Logistic Regression, Decision Tree, Random Forest, and boosting models.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/>
              <a:t>2: </a:t>
            </a:r>
            <a:r>
              <a:rPr b="1" lang="en" sz="1100"/>
              <a:t>Poor Recall for Exited Customers (Early Models)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Baseline models had high overall accuracy but very low recall (~0.39–0.40) for predicting churned customers.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Solution: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Focused on boosting recall by: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Using </a:t>
            </a:r>
            <a:r>
              <a:rPr b="1" lang="en" sz="1100"/>
              <a:t>SMOTE</a:t>
            </a:r>
            <a:r>
              <a:rPr lang="en" sz="1100"/>
              <a:t> to balance classes.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Adjusting model thresholds if needed.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Prioritizing recall in evaluation metrics.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Challenges</a:t>
            </a:r>
            <a:endParaRPr sz="2900"/>
          </a:p>
        </p:txBody>
      </p:sp>
      <p:sp>
        <p:nvSpPr>
          <p:cNvPr id="344" name="Google Shape;344;p49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407175" y="859950"/>
            <a:ext cx="88395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3: Overfitting in Tree-Based Models (Decision Trees, Random Forest)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Models tended to overfit when depth was not restricted, learning noise instead of patterns.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Solution: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Hyperparameter tuning</a:t>
            </a:r>
            <a:r>
              <a:rPr lang="en" sz="1100"/>
              <a:t> (e.g., max_depth, min_samples_split) through </a:t>
            </a:r>
            <a:r>
              <a:rPr b="1" lang="en" sz="1100"/>
              <a:t>RandomizedSearchCV</a:t>
            </a:r>
            <a:r>
              <a:rPr lang="en" sz="1100"/>
              <a:t>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Selected optimal tree depth (e.g., depth 7 for Decision Trees).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4: Computational Efficiency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Full Grid Search for tuning Random Forest and Boosting models was very slow.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Solution: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Switched to </a:t>
            </a:r>
            <a:r>
              <a:rPr b="1" lang="en" sz="1100"/>
              <a:t>RandomizedSearchCV</a:t>
            </a:r>
            <a:r>
              <a:rPr lang="en" sz="1100"/>
              <a:t> for faster tuning.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Limited the number of parameter combinations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n_iter=10</a:t>
            </a:r>
            <a:r>
              <a:rPr lang="en" sz="1100"/>
              <a:t>) to save time without sacrificing much performance.</a:t>
            </a:r>
            <a:br>
              <a:rPr lang="en" sz="1100"/>
            </a:br>
            <a:endParaRPr b="1"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Challenges</a:t>
            </a:r>
            <a:endParaRPr sz="2900"/>
          </a:p>
        </p:txBody>
      </p:sp>
      <p:sp>
        <p:nvSpPr>
          <p:cNvPr id="351" name="Google Shape;351;p50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407175" y="859950"/>
            <a:ext cx="8839500" cy="4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Challenge 5: Boosting Algorithm Instability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Models like XGBoost, LightGBM, and CatBoost were sensitive to learning rate, max depth, and early stopping parameters.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Solution: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Carefully tuned important hyperparameters like learning_rate, max_depth, n_estimators.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Used early stopping during training to prevent overfitting.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Challenge 6: Neural Networks Performance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Neural Networks were sensitive to hyperparameter choices (layers, neurons, epochs, learning rates) and prone to overfitting quickly.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Solution: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Normalized input features properly.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Applied dropout and batch normalization to stabilize training.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Tuned architecture and used early stopping to prevent overfitting.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Future Scope</a:t>
            </a:r>
            <a:endParaRPr sz="4500">
              <a:solidFill>
                <a:schemeClr val="accent2"/>
              </a:solidFill>
            </a:endParaRPr>
          </a:p>
        </p:txBody>
      </p:sp>
      <p:cxnSp>
        <p:nvCxnSpPr>
          <p:cNvPr id="358" name="Google Shape;358;p51"/>
          <p:cNvCxnSpPr>
            <a:endCxn id="359" idx="3"/>
          </p:cNvCxnSpPr>
          <p:nvPr/>
        </p:nvCxnSpPr>
        <p:spPr>
          <a:xfrm>
            <a:off x="1987750" y="3201400"/>
            <a:ext cx="5178600" cy="2580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51"/>
          <p:cNvSpPr txBox="1"/>
          <p:nvPr/>
        </p:nvSpPr>
        <p:spPr>
          <a:xfrm>
            <a:off x="2159350" y="3024100"/>
            <a:ext cx="5007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311700" y="2393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Future Scope</a:t>
            </a:r>
            <a:endParaRPr sz="2900"/>
          </a:p>
        </p:txBody>
      </p:sp>
      <p:sp>
        <p:nvSpPr>
          <p:cNvPr id="365" name="Google Shape;365;p52"/>
          <p:cNvSpPr txBox="1"/>
          <p:nvPr/>
        </p:nvSpPr>
        <p:spPr>
          <a:xfrm>
            <a:off x="311700" y="1154500"/>
            <a:ext cx="60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52"/>
          <p:cNvSpPr txBox="1"/>
          <p:nvPr/>
        </p:nvSpPr>
        <p:spPr>
          <a:xfrm>
            <a:off x="311700" y="809525"/>
            <a:ext cx="86340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Feature Engineering and Selection</a:t>
            </a:r>
            <a:br>
              <a:rPr b="1" lang="en" sz="1200"/>
            </a:br>
            <a:r>
              <a:rPr lang="en" sz="1200"/>
              <a:t>Create features (e.g., Tenure Bands, Balance-to-Salary Ratios) and apply techniques like Recursive Feature Elimination (RFE) to boost accuracy.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Ensemble Modeling</a:t>
            </a:r>
            <a:br>
              <a:rPr b="1" lang="en" sz="1200"/>
            </a:br>
            <a:r>
              <a:rPr lang="en" sz="1200"/>
              <a:t>Combine models through stacking (e.g., Random Forest + XGBoost) or blending (CatBoost + LightGBM) for better performance.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Improving Interpretability</a:t>
            </a:r>
            <a:br>
              <a:rPr b="1" lang="en" sz="1200"/>
            </a:br>
            <a:r>
              <a:rPr lang="en" sz="1200"/>
              <a:t>Apply SHAP and LIME to explain predictions and increase business stakeholder trust.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Real-Time Deployment</a:t>
            </a:r>
            <a:br>
              <a:rPr b="1" lang="en" sz="1200"/>
            </a:br>
            <a:r>
              <a:rPr lang="en" sz="1200"/>
              <a:t>Deploy models as REST APIs (using FastAPI/Flask) for live churn prediction and proactive customer retention.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Broader Applications</a:t>
            </a:r>
            <a:br>
              <a:rPr b="1" lang="en" sz="1200"/>
            </a:br>
            <a:r>
              <a:rPr lang="en" sz="1200"/>
              <a:t>Extend churn modeling to student retention, employee attrition, and telecom subscriber churn.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Thank You!</a:t>
            </a:r>
            <a:endParaRPr sz="4500">
              <a:solidFill>
                <a:schemeClr val="accent2"/>
              </a:solidFill>
            </a:endParaRPr>
          </a:p>
        </p:txBody>
      </p:sp>
      <p:cxnSp>
        <p:nvCxnSpPr>
          <p:cNvPr id="372" name="Google Shape;372;p53"/>
          <p:cNvCxnSpPr>
            <a:endCxn id="373" idx="3"/>
          </p:cNvCxnSpPr>
          <p:nvPr/>
        </p:nvCxnSpPr>
        <p:spPr>
          <a:xfrm>
            <a:off x="1987750" y="3201400"/>
            <a:ext cx="5178600" cy="2580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53"/>
          <p:cNvSpPr txBox="1"/>
          <p:nvPr/>
        </p:nvSpPr>
        <p:spPr>
          <a:xfrm>
            <a:off x="2159350" y="3024100"/>
            <a:ext cx="5007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26250" y="39980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Preprocessing </a:t>
            </a:r>
            <a:endParaRPr sz="2900"/>
          </a:p>
        </p:txBody>
      </p:sp>
      <p:sp>
        <p:nvSpPr>
          <p:cNvPr id="133" name="Google Shape;133;p22"/>
          <p:cNvSpPr txBox="1"/>
          <p:nvPr/>
        </p:nvSpPr>
        <p:spPr>
          <a:xfrm>
            <a:off x="235475" y="1017350"/>
            <a:ext cx="47064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Initial Data Inspection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Checked the dataset shape, feature types, and confirmed there were no missing values.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Handling Categorical Variables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Applied One-Hot Encoding for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Gender</a:t>
            </a:r>
            <a:r>
              <a:rPr lang="en" sz="1200"/>
              <a:t> and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Geography</a:t>
            </a:r>
            <a:r>
              <a:rPr lang="en" sz="1200"/>
              <a:t> to convert categorical values into numerical format suitable for modeling.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Feature Scaling based on domain knowledge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Applied StandardScaler to standardize numerical features (CreditScore, Age, Balance, EstimatedSalary, etc.) 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Scaling ensures that features contribute equally during model training, especially important for distance-based models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688852"/>
            <a:ext cx="37362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00" y="1288994"/>
            <a:ext cx="3736249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2700" y="1889150"/>
            <a:ext cx="3736250" cy="10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2700" y="2976400"/>
            <a:ext cx="3736250" cy="47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2700" y="3511578"/>
            <a:ext cx="3736250" cy="52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45100" y="235525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Preprocessing - </a:t>
            </a:r>
            <a:r>
              <a:rPr lang="en" sz="2000"/>
              <a:t>Outlier detection</a:t>
            </a:r>
            <a:endParaRPr sz="2000"/>
          </a:p>
        </p:txBody>
      </p:sp>
      <p:sp>
        <p:nvSpPr>
          <p:cNvPr id="144" name="Google Shape;144;p23"/>
          <p:cNvSpPr txBox="1"/>
          <p:nvPr/>
        </p:nvSpPr>
        <p:spPr>
          <a:xfrm>
            <a:off x="360325" y="828450"/>
            <a:ext cx="48228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We examined the presence of outliers in key numerical features of the training dataset using boxplots for CreditScore, Age, Tenure, Balance, NumOfProducts, and EstimatedSalary. Our findings were: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CreditScore:</a:t>
            </a:r>
            <a:r>
              <a:rPr lang="en" sz="1100"/>
              <a:t> Noticeable outliers, with a significant number of higher values deviating from the main distribution.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Age:</a:t>
            </a:r>
            <a:r>
              <a:rPr lang="en" sz="1100"/>
              <a:t> A significant number of higher values deviating from the main distribution, especially in this feature.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Balance:</a:t>
            </a:r>
            <a:r>
              <a:rPr lang="en" sz="1100"/>
              <a:t> A wider range of values, but without extreme deviations, suggesting more natural variability.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EstimatedSalary:</a:t>
            </a:r>
            <a:r>
              <a:rPr lang="en" sz="1100"/>
              <a:t> Similar to Balance, it shows a wider range of values without extreme deviations.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NumOfProducts:</a:t>
            </a:r>
            <a:r>
              <a:rPr lang="en" sz="1100"/>
              <a:t> A few outliers, likely representing customers holding unusually high numbers of products.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Tenure:</a:t>
            </a:r>
            <a:r>
              <a:rPr lang="en" sz="1100"/>
              <a:t> Appears relatively well-distributed without strong outliers.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Overall, while some features exhibit mild to moderate outliers, they are not highly extreme, and a decision can be made whether to treat or retain them depending on their influence on model performance.</a:t>
            </a:r>
            <a:endParaRPr sz="1200">
              <a:solidFill>
                <a:srgbClr val="E3E3E3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38" y="685800"/>
            <a:ext cx="2903137" cy="28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262" y="3519125"/>
            <a:ext cx="2746700" cy="1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26250" y="11155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Preprocessing - </a:t>
            </a:r>
            <a:r>
              <a:rPr lang="en" sz="2000"/>
              <a:t>Correlation analysis </a:t>
            </a:r>
            <a:endParaRPr sz="2000"/>
          </a:p>
        </p:txBody>
      </p:sp>
      <p:sp>
        <p:nvSpPr>
          <p:cNvPr id="152" name="Google Shape;152;p24"/>
          <p:cNvSpPr txBox="1"/>
          <p:nvPr/>
        </p:nvSpPr>
        <p:spPr>
          <a:xfrm>
            <a:off x="250250" y="1044700"/>
            <a:ext cx="44451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correlation heatmap was generated to study relationships between numerical features in the training dataset. Key observations:</a:t>
            </a:r>
            <a:endParaRPr sz="1000"/>
          </a:p>
          <a:p>
            <a:pPr indent="-2921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Most features exhibited low correlation with each other, indicating minimal multicollinearity.</a:t>
            </a:r>
            <a:endParaRPr sz="1000"/>
          </a:p>
          <a:p>
            <a:pPr indent="-2921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Age showed a moderate positive correlation with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Exited</a:t>
            </a:r>
            <a:r>
              <a:rPr lang="en" sz="1000"/>
              <a:t> (0.34), suggesting that older customers are more likely to leave.</a:t>
            </a:r>
            <a:endParaRPr sz="1000"/>
          </a:p>
          <a:p>
            <a:pPr indent="-2921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Balance also displayed a positive correlation with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Exited</a:t>
            </a:r>
            <a:r>
              <a:rPr lang="en" sz="1000"/>
              <a:t> (0.21), implying that customers with higher balances are more prone to exit.</a:t>
            </a:r>
            <a:endParaRPr sz="1000"/>
          </a:p>
          <a:p>
            <a:pPr indent="-2921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Geography_Germany was positively correlated (0.21) with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Exited</a:t>
            </a:r>
            <a:r>
              <a:rPr lang="en" sz="1000"/>
              <a:t>, indicating that German customers have a higher likelihood of churn.</a:t>
            </a:r>
            <a:endParaRPr sz="1000"/>
          </a:p>
          <a:p>
            <a:pPr indent="-2921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Geography_Spain showed a weak negative correlation (-0.05) with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Exited</a:t>
            </a:r>
            <a:r>
              <a:rPr lang="en" sz="1000"/>
              <a:t>.</a:t>
            </a:r>
            <a:endParaRPr sz="10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Overall, Age, Balance, and Geography emerged as important predictors for modeling customer exit behavior.</a:t>
            </a:r>
            <a:endParaRPr sz="10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350" y="1150450"/>
            <a:ext cx="4373475" cy="3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26250" y="11155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Preprocessing - </a:t>
            </a:r>
            <a:r>
              <a:rPr lang="en" sz="2000"/>
              <a:t>Correlation analysis </a:t>
            </a:r>
            <a:endParaRPr sz="2000"/>
          </a:p>
        </p:txBody>
      </p:sp>
      <p:sp>
        <p:nvSpPr>
          <p:cNvPr id="159" name="Google Shape;159;p25"/>
          <p:cNvSpPr txBox="1"/>
          <p:nvPr/>
        </p:nvSpPr>
        <p:spPr>
          <a:xfrm>
            <a:off x="267575" y="783038"/>
            <a:ext cx="39480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Since Age showed the highest positive correlation with the target variable Exited, we further explored its relationship using a histogram and box plot. The findings are as follows: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Histogram: Customers who exited (Exited = 1) tend to be older compared to those who stayed (Exited = 0), with a noticeable shift of the exited customer distribution towards higher ages.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Box plot: Reinforces the observation, showing that the median age of exited customers is higher than that of customers who stayed. Additionally, exited customers exhibit a wider spread of ages, with more outliers at the higher end.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This confirms that older customers are more likely to exit the bank, making Age an important feature for predictive modeling.</a:t>
            </a:r>
            <a:endParaRPr sz="1200">
              <a:solidFill>
                <a:srgbClr val="E3E3E3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600" y="769438"/>
            <a:ext cx="4640825" cy="353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26250" y="111550"/>
            <a:ext cx="8491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Preprocessing -</a:t>
            </a:r>
            <a:r>
              <a:rPr lang="en" sz="2900"/>
              <a:t> </a:t>
            </a:r>
            <a:r>
              <a:rPr lang="en" sz="2000"/>
              <a:t>Class Imbalance Handling</a:t>
            </a:r>
            <a:endParaRPr sz="2000"/>
          </a:p>
        </p:txBody>
      </p:sp>
      <p:sp>
        <p:nvSpPr>
          <p:cNvPr id="166" name="Google Shape;166;p26"/>
          <p:cNvSpPr txBox="1"/>
          <p:nvPr/>
        </p:nvSpPr>
        <p:spPr>
          <a:xfrm>
            <a:off x="267575" y="827575"/>
            <a:ext cx="82056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Identified strong imbalance (~20% churned customers).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Addressed imbalance using two methods: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 sz="1100"/>
              <a:t>Random Under Sampling</a:t>
            </a:r>
            <a:r>
              <a:rPr lang="en" sz="1100"/>
              <a:t>: Reduced the majority class to match the minority class.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 sz="1100"/>
              <a:t>SMOTE (Synthetic Minority Oversampling Technique)</a:t>
            </a:r>
            <a:r>
              <a:rPr lang="en" sz="1100"/>
              <a:t>: Generated synthetic examples for the minority class to balance the dataset without losing information.</a:t>
            </a:r>
            <a:endParaRPr sz="1100"/>
          </a:p>
          <a:p>
            <a:pPr indent="0" lvl="0" marL="0" rtl="0" algn="just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00" y="2069050"/>
            <a:ext cx="5237687" cy="25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Model Selection and Implementation</a:t>
            </a:r>
            <a:endParaRPr sz="4500">
              <a:solidFill>
                <a:schemeClr val="accent2"/>
              </a:solidFill>
            </a:endParaRPr>
          </a:p>
        </p:txBody>
      </p:sp>
      <p:cxnSp>
        <p:nvCxnSpPr>
          <p:cNvPr id="173" name="Google Shape;173;p27"/>
          <p:cNvCxnSpPr>
            <a:endCxn id="174" idx="3"/>
          </p:cNvCxnSpPr>
          <p:nvPr/>
        </p:nvCxnSpPr>
        <p:spPr>
          <a:xfrm>
            <a:off x="1987750" y="3201400"/>
            <a:ext cx="5178600" cy="2580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7"/>
          <p:cNvSpPr txBox="1"/>
          <p:nvPr/>
        </p:nvSpPr>
        <p:spPr>
          <a:xfrm>
            <a:off x="2159350" y="3024100"/>
            <a:ext cx="5007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