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57" r:id="rId5"/>
    <p:sldId id="258" r:id="rId6"/>
    <p:sldId id="263" r:id="rId7"/>
    <p:sldId id="266" r:id="rId8"/>
    <p:sldId id="264"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waja Jalal Sediqi" initials="KJS" lastIdx="2" clrIdx="0">
    <p:extLst>
      <p:ext uri="{19B8F6BF-5375-455C-9EA6-DF929625EA0E}">
        <p15:presenceInfo xmlns:p15="http://schemas.microsoft.com/office/powerpoint/2012/main" userId="Khwaja Jalal Sedi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4660"/>
  </p:normalViewPr>
  <p:slideViewPr>
    <p:cSldViewPr snapToGrid="0">
      <p:cViewPr varScale="1">
        <p:scale>
          <a:sx n="72" d="100"/>
          <a:sy n="72" d="100"/>
        </p:scale>
        <p:origin x="594" y="66"/>
      </p:cViewPr>
      <p:guideLst/>
    </p:cSldViewPr>
  </p:slideViewPr>
  <p:notesTextViewPr>
    <p:cViewPr>
      <p:scale>
        <a:sx n="1" d="1"/>
        <a:sy n="1" d="1"/>
      </p:scale>
      <p:origin x="0" y="0"/>
    </p:cViewPr>
  </p:notesTextViewPr>
  <p:sorterViewPr>
    <p:cViewPr>
      <p:scale>
        <a:sx n="100" d="100"/>
        <a:sy n="100" d="100"/>
      </p:scale>
      <p:origin x="0" y="-10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www.linkedin.com/in/khwajajalal" TargetMode="External"/><Relationship Id="rId2" Type="http://schemas.openxmlformats.org/officeDocument/2006/relationships/hyperlink" Target="mailto:khwajajalal@gmail.com"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4" name="Rectangle 13">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F9C577-1056-4745-A9ED-407F852FD01C}"/>
              </a:ext>
            </a:extLst>
          </p:cNvPr>
          <p:cNvSpPr>
            <a:spLocks noGrp="1"/>
          </p:cNvSpPr>
          <p:nvPr>
            <p:ph type="ctrTitle"/>
          </p:nvPr>
        </p:nvSpPr>
        <p:spPr>
          <a:xfrm>
            <a:off x="983231" y="938953"/>
            <a:ext cx="6630143" cy="4980094"/>
          </a:xfrm>
        </p:spPr>
        <p:txBody>
          <a:bodyPr anchor="ctr">
            <a:normAutofit/>
          </a:bodyPr>
          <a:lstStyle/>
          <a:p>
            <a:pPr algn="r"/>
            <a:r>
              <a:rPr lang="en-US" sz="6000" dirty="0"/>
              <a:t>1C Company</a:t>
            </a:r>
            <a:br>
              <a:rPr lang="en-US" sz="6000" dirty="0"/>
            </a:br>
            <a:r>
              <a:rPr lang="en-US" sz="6000" dirty="0"/>
              <a:t>Sales Forecasting</a:t>
            </a:r>
          </a:p>
        </p:txBody>
      </p:sp>
      <p:sp>
        <p:nvSpPr>
          <p:cNvPr id="3" name="Subtitle 2">
            <a:extLst>
              <a:ext uri="{FF2B5EF4-FFF2-40B4-BE49-F238E27FC236}">
                <a16:creationId xmlns:a16="http://schemas.microsoft.com/office/drawing/2014/main" id="{15E77C43-EF45-453F-B107-1FAE42808DBE}"/>
              </a:ext>
            </a:extLst>
          </p:cNvPr>
          <p:cNvSpPr>
            <a:spLocks noGrp="1"/>
          </p:cNvSpPr>
          <p:nvPr>
            <p:ph type="subTitle" idx="1"/>
          </p:nvPr>
        </p:nvSpPr>
        <p:spPr>
          <a:xfrm>
            <a:off x="8309946" y="2601684"/>
            <a:ext cx="2872975" cy="1398815"/>
          </a:xfrm>
        </p:spPr>
        <p:txBody>
          <a:bodyPr anchor="ctr">
            <a:normAutofit/>
          </a:bodyPr>
          <a:lstStyle/>
          <a:p>
            <a:r>
              <a:rPr lang="en-US" b="1" dirty="0">
                <a:solidFill>
                  <a:schemeClr val="bg2"/>
                </a:solidFill>
                <a:latin typeface="Arial" panose="020B0604020202020204" pitchFamily="34" charset="0"/>
                <a:cs typeface="Arial" panose="020B0604020202020204" pitchFamily="34" charset="0"/>
              </a:rPr>
              <a:t>Khwaja Jalal Sediqi</a:t>
            </a:r>
            <a:endParaRPr lang="en-US"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287123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BFD3F4-511A-4210-BCB3-24F9259CA297}"/>
              </a:ext>
            </a:extLst>
          </p:cNvPr>
          <p:cNvSpPr txBox="1"/>
          <p:nvPr/>
        </p:nvSpPr>
        <p:spPr>
          <a:xfrm>
            <a:off x="504967" y="1214651"/>
            <a:ext cx="10972799" cy="2062103"/>
          </a:xfrm>
          <a:prstGeom prst="rect">
            <a:avLst/>
          </a:prstGeom>
          <a:noFill/>
        </p:spPr>
        <p:txBody>
          <a:bodyPr wrap="square" rtlCol="0">
            <a:spAutoFit/>
          </a:bodyPr>
          <a:lstStyle/>
          <a:p>
            <a:r>
              <a:rPr lang="en-US" sz="2400" b="1" u="sng" dirty="0"/>
              <a:t>Introduction:</a:t>
            </a:r>
          </a:p>
          <a:p>
            <a:endParaRPr lang="en-US" sz="2400" b="1" u="sng" dirty="0"/>
          </a:p>
          <a:p>
            <a:pPr marL="285750" indent="-285750">
              <a:buFont typeface="Arial" panose="020B0604020202020204" pitchFamily="34" charset="0"/>
              <a:buChar char="•"/>
            </a:pPr>
            <a:r>
              <a:rPr lang="en-US" sz="2000" dirty="0"/>
              <a:t>This data is extracted from Kaggle website for 1C Company. 1C specializes in development, distribution, and publishing different types of  software in Russia. </a:t>
            </a:r>
          </a:p>
          <a:p>
            <a:pPr marL="285750" indent="-285750">
              <a:buFont typeface="Arial" panose="020B0604020202020204" pitchFamily="34" charset="0"/>
              <a:buChar char="•"/>
            </a:pPr>
            <a:r>
              <a:rPr lang="en-US" sz="2000" dirty="0"/>
              <a:t>1C is widely acknowledged as a game developer and has several internal studios.  </a:t>
            </a:r>
          </a:p>
          <a:p>
            <a:pPr marL="285750" indent="-285750">
              <a:buFont typeface="Arial" panose="020B0604020202020204" pitchFamily="34" charset="0"/>
              <a:buChar char="•"/>
            </a:pPr>
            <a:r>
              <a:rPr lang="en-US" sz="2000" dirty="0"/>
              <a:t>The data  contains 1C sales for January 2013 to October 2015 for 60 shops. </a:t>
            </a:r>
          </a:p>
        </p:txBody>
      </p:sp>
      <p:sp>
        <p:nvSpPr>
          <p:cNvPr id="7" name="TextBox 6">
            <a:extLst>
              <a:ext uri="{FF2B5EF4-FFF2-40B4-BE49-F238E27FC236}">
                <a16:creationId xmlns:a16="http://schemas.microsoft.com/office/drawing/2014/main" id="{691AB08C-CCC7-4A09-9A2A-5F92E00B16CE}"/>
              </a:ext>
            </a:extLst>
          </p:cNvPr>
          <p:cNvSpPr txBox="1"/>
          <p:nvPr/>
        </p:nvSpPr>
        <p:spPr>
          <a:xfrm>
            <a:off x="504967" y="4395787"/>
            <a:ext cx="10815849" cy="2462213"/>
          </a:xfrm>
          <a:prstGeom prst="rect">
            <a:avLst/>
          </a:prstGeom>
          <a:noFill/>
        </p:spPr>
        <p:txBody>
          <a:bodyPr wrap="square" rtlCol="0">
            <a:spAutoFit/>
          </a:bodyPr>
          <a:lstStyle/>
          <a:p>
            <a:r>
              <a:rPr lang="en-US" sz="2400" b="1" u="sng" dirty="0"/>
              <a:t>Objective: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Explore the data and explain the overall trend in it.</a:t>
            </a:r>
          </a:p>
          <a:p>
            <a:pPr marL="285750" indent="-285750">
              <a:buFont typeface="Arial" panose="020B0604020202020204" pitchFamily="34" charset="0"/>
              <a:buChar char="•"/>
            </a:pPr>
            <a:r>
              <a:rPr lang="en-US" sz="2000" dirty="0"/>
              <a:t>Forecast next few months sales amount based of the available historical data</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108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1" name="Picture 3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2" name="Picture 3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3" name="Oval 3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4" name="Picture 3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5" name="Picture 4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6" name="Rectangle 4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Freeform: Shape 44">
            <a:extLst>
              <a:ext uri="{FF2B5EF4-FFF2-40B4-BE49-F238E27FC236}">
                <a16:creationId xmlns:a16="http://schemas.microsoft.com/office/drawing/2014/main" id="{72C8294B-5A5C-4D2B-B536-215D70DE8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58" name="Freeform 26">
            <a:extLst>
              <a:ext uri="{FF2B5EF4-FFF2-40B4-BE49-F238E27FC236}">
                <a16:creationId xmlns:a16="http://schemas.microsoft.com/office/drawing/2014/main" id="{0A3E1A52-A5C3-4C7C-B4AB-FB229C4E4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9" name="Rectangle 48">
            <a:extLst>
              <a:ext uri="{FF2B5EF4-FFF2-40B4-BE49-F238E27FC236}">
                <a16:creationId xmlns:a16="http://schemas.microsoft.com/office/drawing/2014/main" id="{F2519C92-0806-4842-AA3E-15DFABD7F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9394BDD9-69AD-4700-9DD9-234D01908A4D}"/>
              </a:ext>
            </a:extLst>
          </p:cNvPr>
          <p:cNvSpPr txBox="1"/>
          <p:nvPr/>
        </p:nvSpPr>
        <p:spPr>
          <a:xfrm>
            <a:off x="261284" y="521357"/>
            <a:ext cx="348251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Almost all of the top 10 items are game related. However, Grand Theft Auto V has the  highest number of sales. </a:t>
            </a:r>
          </a:p>
        </p:txBody>
      </p:sp>
      <p:sp>
        <p:nvSpPr>
          <p:cNvPr id="8" name="TextBox 7">
            <a:extLst>
              <a:ext uri="{FF2B5EF4-FFF2-40B4-BE49-F238E27FC236}">
                <a16:creationId xmlns:a16="http://schemas.microsoft.com/office/drawing/2014/main" id="{97E126A3-53C8-472A-9E49-02EEAF1194D2}"/>
              </a:ext>
            </a:extLst>
          </p:cNvPr>
          <p:cNvSpPr txBox="1"/>
          <p:nvPr/>
        </p:nvSpPr>
        <p:spPr>
          <a:xfrm>
            <a:off x="446160" y="3981923"/>
            <a:ext cx="354482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77 Percent of all the items are below 1,000 Rubles (equivalent to 14 USD).</a:t>
            </a:r>
          </a:p>
          <a:p>
            <a:pPr marL="285750" indent="-285750">
              <a:buFont typeface="Arial" panose="020B0604020202020204" pitchFamily="34" charset="0"/>
              <a:buChar char="•"/>
            </a:pPr>
            <a:r>
              <a:rPr lang="en-US" dirty="0"/>
              <a:t>The average item price is 399 Rubles(equivalent to 5.6 USD).</a:t>
            </a:r>
          </a:p>
        </p:txBody>
      </p:sp>
      <p:pic>
        <p:nvPicPr>
          <p:cNvPr id="9" name="Content Placeholder 8" descr="Chart, histogram&#10;&#10;Description automatically generated">
            <a:extLst>
              <a:ext uri="{FF2B5EF4-FFF2-40B4-BE49-F238E27FC236}">
                <a16:creationId xmlns:a16="http://schemas.microsoft.com/office/drawing/2014/main" id="{F756B126-CFB8-40F8-9E1E-CF006A1724BA}"/>
              </a:ext>
            </a:extLst>
          </p:cNvPr>
          <p:cNvPicPr>
            <a:picLocks noGrp="1" noChangeAspect="1"/>
          </p:cNvPicPr>
          <p:nvPr>
            <p:ph sz="half" idx="1"/>
          </p:nvPr>
        </p:nvPicPr>
        <p:blipFill>
          <a:blip r:embed="rId7"/>
          <a:stretch>
            <a:fillRect/>
          </a:stretch>
        </p:blipFill>
        <p:spPr>
          <a:xfrm>
            <a:off x="4483172" y="3402762"/>
            <a:ext cx="7262668" cy="3381383"/>
          </a:xfrm>
        </p:spPr>
      </p:pic>
      <p:pic>
        <p:nvPicPr>
          <p:cNvPr id="13" name="Picture 12" descr="Chart&#10;&#10;Description automatically generated">
            <a:extLst>
              <a:ext uri="{FF2B5EF4-FFF2-40B4-BE49-F238E27FC236}">
                <a16:creationId xmlns:a16="http://schemas.microsoft.com/office/drawing/2014/main" id="{6A463FF9-58F6-4E4C-9165-8D8CE801785D}"/>
              </a:ext>
            </a:extLst>
          </p:cNvPr>
          <p:cNvPicPr>
            <a:picLocks noChangeAspect="1"/>
          </p:cNvPicPr>
          <p:nvPr/>
        </p:nvPicPr>
        <p:blipFill>
          <a:blip r:embed="rId8"/>
          <a:stretch>
            <a:fillRect/>
          </a:stretch>
        </p:blipFill>
        <p:spPr>
          <a:xfrm>
            <a:off x="4507582" y="73855"/>
            <a:ext cx="7423134" cy="2947641"/>
          </a:xfrm>
          <a:prstGeom prst="rect">
            <a:avLst/>
          </a:prstGeom>
        </p:spPr>
      </p:pic>
    </p:spTree>
    <p:extLst>
      <p:ext uri="{BB962C8B-B14F-4D97-AF65-F5344CB8AC3E}">
        <p14:creationId xmlns:p14="http://schemas.microsoft.com/office/powerpoint/2010/main" val="332563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8" name="Picture 167">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0" name="Picture 169">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2" name="Oval 171">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4" name="Picture 173">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6" name="Picture 175">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8" name="Rectangle 177">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0" name="Rectangle 179">
            <a:extLst>
              <a:ext uri="{FF2B5EF4-FFF2-40B4-BE49-F238E27FC236}">
                <a16:creationId xmlns:a16="http://schemas.microsoft.com/office/drawing/2014/main" id="{C157F603-780C-4F12-B3EB-428407275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7C3F7CE2-B43A-45D2-9373-25894C50C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4" name="Freeform 15">
            <a:extLst>
              <a:ext uri="{FF2B5EF4-FFF2-40B4-BE49-F238E27FC236}">
                <a16:creationId xmlns:a16="http://schemas.microsoft.com/office/drawing/2014/main" id="{8FCA8AFB-F631-49F2-BBF1-7E294F678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86" name="Freeform 5">
            <a:extLst>
              <a:ext uri="{FF2B5EF4-FFF2-40B4-BE49-F238E27FC236}">
                <a16:creationId xmlns:a16="http://schemas.microsoft.com/office/drawing/2014/main" id="{D6589E23-6653-463D-B72D-37D56DC91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37B51F91-86FF-4149-AA7C-DBDA4B644376}"/>
              </a:ext>
            </a:extLst>
          </p:cNvPr>
          <p:cNvSpPr>
            <a:spLocks noGrp="1"/>
          </p:cNvSpPr>
          <p:nvPr>
            <p:ph type="title"/>
          </p:nvPr>
        </p:nvSpPr>
        <p:spPr>
          <a:xfrm>
            <a:off x="132127" y="5841421"/>
            <a:ext cx="10991485" cy="1111130"/>
          </a:xfrm>
        </p:spPr>
        <p:txBody>
          <a:bodyPr vert="horz" lIns="91440" tIns="45720" rIns="91440" bIns="45720" rtlCol="0" anchor="b">
            <a:normAutofit fontScale="90000"/>
          </a:bodyPr>
          <a:lstStyle/>
          <a:p>
            <a:pPr>
              <a:lnSpc>
                <a:spcPct val="90000"/>
              </a:lnSpc>
            </a:pPr>
            <a:r>
              <a:rPr lang="en-US" sz="2000">
                <a:solidFill>
                  <a:schemeClr val="tx1"/>
                </a:solidFill>
              </a:rPr>
              <a:t>The total amount of sales </a:t>
            </a:r>
            <a:r>
              <a:rPr lang="en-US" sz="2000">
                <a:solidFill>
                  <a:schemeClr val="tx1"/>
                </a:solidFill>
                <a:latin typeface="+mn-lt"/>
              </a:rPr>
              <a:t>increased from 2013 to 2014</a:t>
            </a:r>
            <a:r>
              <a:rPr lang="en-US" sz="2000">
                <a:solidFill>
                  <a:schemeClr val="tx1"/>
                </a:solidFill>
              </a:rPr>
              <a:t>. However, there is no complete data for 2015’s sales. The last month for 2015 sales is October. </a:t>
            </a:r>
            <a:br>
              <a:rPr lang="en-US" sz="1600">
                <a:solidFill>
                  <a:schemeClr val="tx1"/>
                </a:solidFill>
              </a:rPr>
            </a:br>
            <a:br>
              <a:rPr lang="en-US" sz="1600"/>
            </a:br>
            <a:br>
              <a:rPr lang="en-US" sz="1600"/>
            </a:br>
            <a:endParaRPr lang="en-US" sz="1600" dirty="0"/>
          </a:p>
        </p:txBody>
      </p:sp>
      <p:sp>
        <p:nvSpPr>
          <p:cNvPr id="231" name="TextBox 230">
            <a:extLst>
              <a:ext uri="{FF2B5EF4-FFF2-40B4-BE49-F238E27FC236}">
                <a16:creationId xmlns:a16="http://schemas.microsoft.com/office/drawing/2014/main" id="{9FEB7507-8B63-4073-9275-1552B7AFF4AE}"/>
              </a:ext>
            </a:extLst>
          </p:cNvPr>
          <p:cNvSpPr txBox="1"/>
          <p:nvPr/>
        </p:nvSpPr>
        <p:spPr>
          <a:xfrm>
            <a:off x="132127" y="4860909"/>
            <a:ext cx="11556542" cy="646331"/>
          </a:xfrm>
          <a:prstGeom prst="rect">
            <a:avLst/>
          </a:prstGeom>
          <a:noFill/>
        </p:spPr>
        <p:txBody>
          <a:bodyPr wrap="square" rtlCol="0">
            <a:spAutoFit/>
          </a:bodyPr>
          <a:lstStyle/>
          <a:p>
            <a:r>
              <a:rPr lang="en-US"/>
              <a:t>The Variety of items or the number of distinct items decreased from 2013 to 2015. 3,722 Items were collected from shelves. However, the total amount of sales did not decrease over time.</a:t>
            </a:r>
            <a:endParaRPr lang="en-US" dirty="0"/>
          </a:p>
        </p:txBody>
      </p:sp>
      <p:pic>
        <p:nvPicPr>
          <p:cNvPr id="243" name="Picture 242" descr="A close up of a map&#10;&#10;Description automatically generated">
            <a:extLst>
              <a:ext uri="{FF2B5EF4-FFF2-40B4-BE49-F238E27FC236}">
                <a16:creationId xmlns:a16="http://schemas.microsoft.com/office/drawing/2014/main" id="{919A5B8B-A29F-45D7-98A9-681919CB49A5}"/>
              </a:ext>
            </a:extLst>
          </p:cNvPr>
          <p:cNvPicPr>
            <a:picLocks noChangeAspect="1"/>
          </p:cNvPicPr>
          <p:nvPr/>
        </p:nvPicPr>
        <p:blipFill>
          <a:blip r:embed="rId7"/>
          <a:stretch>
            <a:fillRect/>
          </a:stretch>
        </p:blipFill>
        <p:spPr>
          <a:xfrm>
            <a:off x="3439235" y="184026"/>
            <a:ext cx="7792871" cy="3977395"/>
          </a:xfrm>
          <a:prstGeom prst="rect">
            <a:avLst/>
          </a:prstGeom>
        </p:spPr>
      </p:pic>
      <p:pic>
        <p:nvPicPr>
          <p:cNvPr id="251" name="Picture 250" descr="A screenshot of a cell phone&#10;&#10;Description automatically generated">
            <a:extLst>
              <a:ext uri="{FF2B5EF4-FFF2-40B4-BE49-F238E27FC236}">
                <a16:creationId xmlns:a16="http://schemas.microsoft.com/office/drawing/2014/main" id="{B3788775-C96E-4097-9319-29F88EEA5AC9}"/>
              </a:ext>
            </a:extLst>
          </p:cNvPr>
          <p:cNvPicPr>
            <a:picLocks noChangeAspect="1"/>
          </p:cNvPicPr>
          <p:nvPr/>
        </p:nvPicPr>
        <p:blipFill>
          <a:blip r:embed="rId8"/>
          <a:stretch>
            <a:fillRect/>
          </a:stretch>
        </p:blipFill>
        <p:spPr>
          <a:xfrm>
            <a:off x="291501" y="118925"/>
            <a:ext cx="3147430" cy="3977394"/>
          </a:xfrm>
          <a:prstGeom prst="rect">
            <a:avLst/>
          </a:prstGeom>
        </p:spPr>
      </p:pic>
    </p:spTree>
    <p:extLst>
      <p:ext uri="{BB962C8B-B14F-4D97-AF65-F5344CB8AC3E}">
        <p14:creationId xmlns:p14="http://schemas.microsoft.com/office/powerpoint/2010/main" val="241827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 calcmode="lin" valueType="num">
                                      <p:cBhvr additive="base">
                                        <p:cTn id="7" dur="500" fill="hold"/>
                                        <p:tgtEl>
                                          <p:spTgt spid="243"/>
                                        </p:tgtEl>
                                        <p:attrNameLst>
                                          <p:attrName>ppt_x</p:attrName>
                                        </p:attrNameLst>
                                      </p:cBhvr>
                                      <p:tavLst>
                                        <p:tav tm="0">
                                          <p:val>
                                            <p:strVal val="#ppt_x"/>
                                          </p:val>
                                        </p:tav>
                                        <p:tav tm="100000">
                                          <p:val>
                                            <p:strVal val="#ppt_x"/>
                                          </p:val>
                                        </p:tav>
                                      </p:tavLst>
                                    </p:anim>
                                    <p:anim calcmode="lin" valueType="num">
                                      <p:cBhvr additive="base">
                                        <p:cTn id="8"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1" name="Picture 100">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 name="Oval 102">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5" name="Picture 104">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106">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9" name="Rectangle 108">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5"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17"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1" name="TextBox 20">
            <a:extLst>
              <a:ext uri="{FF2B5EF4-FFF2-40B4-BE49-F238E27FC236}">
                <a16:creationId xmlns:a16="http://schemas.microsoft.com/office/drawing/2014/main" id="{049E09F9-7586-467C-B57B-528BF5D0D904}"/>
              </a:ext>
            </a:extLst>
          </p:cNvPr>
          <p:cNvSpPr txBox="1"/>
          <p:nvPr/>
        </p:nvSpPr>
        <p:spPr>
          <a:xfrm>
            <a:off x="810388" y="4579627"/>
            <a:ext cx="1049371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last four months has the highest amount of sales. December is significantly high because of new year. </a:t>
            </a:r>
          </a:p>
        </p:txBody>
      </p:sp>
      <p:sp>
        <p:nvSpPr>
          <p:cNvPr id="22" name="TextBox 21">
            <a:extLst>
              <a:ext uri="{FF2B5EF4-FFF2-40B4-BE49-F238E27FC236}">
                <a16:creationId xmlns:a16="http://schemas.microsoft.com/office/drawing/2014/main" id="{A7975D1E-1292-4F18-97AC-D3C38E77508E}"/>
              </a:ext>
            </a:extLst>
          </p:cNvPr>
          <p:cNvSpPr txBox="1"/>
          <p:nvPr/>
        </p:nvSpPr>
        <p:spPr>
          <a:xfrm>
            <a:off x="810388" y="5456765"/>
            <a:ext cx="10313224"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Weekend including Friday has the highest amount of sales compared to weekdays.</a:t>
            </a:r>
          </a:p>
        </p:txBody>
      </p:sp>
      <p:pic>
        <p:nvPicPr>
          <p:cNvPr id="31" name="Picture 30" descr="A screenshot of a cell phone&#10;&#10;Description automatically generated">
            <a:extLst>
              <a:ext uri="{FF2B5EF4-FFF2-40B4-BE49-F238E27FC236}">
                <a16:creationId xmlns:a16="http://schemas.microsoft.com/office/drawing/2014/main" id="{5B9ED6FD-D3ED-43EB-8C72-E97BA94E2400}"/>
              </a:ext>
            </a:extLst>
          </p:cNvPr>
          <p:cNvPicPr>
            <a:picLocks noChangeAspect="1"/>
          </p:cNvPicPr>
          <p:nvPr/>
        </p:nvPicPr>
        <p:blipFill>
          <a:blip r:embed="rId7"/>
          <a:stretch>
            <a:fillRect/>
          </a:stretch>
        </p:blipFill>
        <p:spPr>
          <a:xfrm>
            <a:off x="7208232" y="129408"/>
            <a:ext cx="4543180" cy="3984492"/>
          </a:xfrm>
          <a:prstGeom prst="rect">
            <a:avLst/>
          </a:prstGeom>
        </p:spPr>
      </p:pic>
      <p:pic>
        <p:nvPicPr>
          <p:cNvPr id="67" name="Picture 66" descr="A screenshot of a cell phone&#10;&#10;Description automatically generated">
            <a:extLst>
              <a:ext uri="{FF2B5EF4-FFF2-40B4-BE49-F238E27FC236}">
                <a16:creationId xmlns:a16="http://schemas.microsoft.com/office/drawing/2014/main" id="{6331B2FC-D64D-442C-907E-A7184FAFBCE7}"/>
              </a:ext>
            </a:extLst>
          </p:cNvPr>
          <p:cNvPicPr>
            <a:picLocks noChangeAspect="1"/>
          </p:cNvPicPr>
          <p:nvPr/>
        </p:nvPicPr>
        <p:blipFill>
          <a:blip r:embed="rId8"/>
          <a:stretch>
            <a:fillRect/>
          </a:stretch>
        </p:blipFill>
        <p:spPr>
          <a:xfrm>
            <a:off x="273353" y="215515"/>
            <a:ext cx="5994195" cy="3837051"/>
          </a:xfrm>
          <a:prstGeom prst="rect">
            <a:avLst/>
          </a:prstGeom>
        </p:spPr>
      </p:pic>
    </p:spTree>
    <p:extLst>
      <p:ext uri="{BB962C8B-B14F-4D97-AF65-F5344CB8AC3E}">
        <p14:creationId xmlns:p14="http://schemas.microsoft.com/office/powerpoint/2010/main" val="36004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 name="Oval 6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6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6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6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 name="Freeform: Shape 68">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71"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3" name="Rectangle 72">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TextBox 13">
            <a:extLst>
              <a:ext uri="{FF2B5EF4-FFF2-40B4-BE49-F238E27FC236}">
                <a16:creationId xmlns:a16="http://schemas.microsoft.com/office/drawing/2014/main" id="{ECCAB405-9841-45A4-99C9-2E31A8766B6C}"/>
              </a:ext>
            </a:extLst>
          </p:cNvPr>
          <p:cNvSpPr txBox="1"/>
          <p:nvPr/>
        </p:nvSpPr>
        <p:spPr>
          <a:xfrm>
            <a:off x="5923721" y="2968487"/>
            <a:ext cx="914400" cy="914400"/>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4104F0CE-587F-458D-84AD-DF828483F946}"/>
              </a:ext>
            </a:extLst>
          </p:cNvPr>
          <p:cNvSpPr txBox="1"/>
          <p:nvPr/>
        </p:nvSpPr>
        <p:spPr>
          <a:xfrm>
            <a:off x="358912" y="2232313"/>
            <a:ext cx="43824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last six months of data  are May – October, and the sales are at the lowest during this period. </a:t>
            </a:r>
          </a:p>
          <a:p>
            <a:endParaRPr lang="en-US" dirty="0"/>
          </a:p>
          <a:p>
            <a:endParaRPr lang="en-US" dirty="0"/>
          </a:p>
        </p:txBody>
      </p:sp>
      <p:sp>
        <p:nvSpPr>
          <p:cNvPr id="20" name="TextBox 19">
            <a:extLst>
              <a:ext uri="{FF2B5EF4-FFF2-40B4-BE49-F238E27FC236}">
                <a16:creationId xmlns:a16="http://schemas.microsoft.com/office/drawing/2014/main" id="{8B94AFC9-08DA-4FF8-8AA2-F5DD13CC0495}"/>
              </a:ext>
            </a:extLst>
          </p:cNvPr>
          <p:cNvSpPr txBox="1"/>
          <p:nvPr/>
        </p:nvSpPr>
        <p:spPr>
          <a:xfrm>
            <a:off x="356873" y="4499113"/>
            <a:ext cx="40012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After running a time series forecasting model on monthly sales data, the forecasting results from the model was 70% accurate.</a:t>
            </a:r>
          </a:p>
          <a:p>
            <a:endParaRPr lang="en-US" dirty="0"/>
          </a:p>
        </p:txBody>
      </p:sp>
      <p:sp>
        <p:nvSpPr>
          <p:cNvPr id="32" name="TextBox 31">
            <a:extLst>
              <a:ext uri="{FF2B5EF4-FFF2-40B4-BE49-F238E27FC236}">
                <a16:creationId xmlns:a16="http://schemas.microsoft.com/office/drawing/2014/main" id="{50E2370A-F37F-4987-A5B2-AF7F892EC0BC}"/>
              </a:ext>
            </a:extLst>
          </p:cNvPr>
          <p:cNvSpPr txBox="1"/>
          <p:nvPr/>
        </p:nvSpPr>
        <p:spPr>
          <a:xfrm>
            <a:off x="550832" y="253759"/>
            <a:ext cx="3807312" cy="1323439"/>
          </a:xfrm>
          <a:prstGeom prst="rect">
            <a:avLst/>
          </a:prstGeom>
          <a:noFill/>
        </p:spPr>
        <p:txBody>
          <a:bodyPr wrap="square" rtlCol="0">
            <a:spAutoFit/>
          </a:bodyPr>
          <a:lstStyle/>
          <a:p>
            <a:r>
              <a:rPr lang="en-US" sz="4000" b="1" dirty="0"/>
              <a:t>Sales Forecasting</a:t>
            </a:r>
          </a:p>
        </p:txBody>
      </p:sp>
      <p:pic>
        <p:nvPicPr>
          <p:cNvPr id="35" name="Picture 34" descr="A close up of a map&#10;&#10;Description automatically generated">
            <a:extLst>
              <a:ext uri="{FF2B5EF4-FFF2-40B4-BE49-F238E27FC236}">
                <a16:creationId xmlns:a16="http://schemas.microsoft.com/office/drawing/2014/main" id="{88441E87-329E-40B1-B33E-09696D9516CA}"/>
              </a:ext>
            </a:extLst>
          </p:cNvPr>
          <p:cNvPicPr>
            <a:picLocks noChangeAspect="1"/>
          </p:cNvPicPr>
          <p:nvPr/>
        </p:nvPicPr>
        <p:blipFill>
          <a:blip r:embed="rId7"/>
          <a:stretch>
            <a:fillRect/>
          </a:stretch>
        </p:blipFill>
        <p:spPr>
          <a:xfrm>
            <a:off x="5452490" y="128680"/>
            <a:ext cx="6306776" cy="2636130"/>
          </a:xfrm>
          <a:prstGeom prst="rect">
            <a:avLst/>
          </a:prstGeom>
        </p:spPr>
      </p:pic>
      <p:sp>
        <p:nvSpPr>
          <p:cNvPr id="4" name="Oval 3">
            <a:extLst>
              <a:ext uri="{FF2B5EF4-FFF2-40B4-BE49-F238E27FC236}">
                <a16:creationId xmlns:a16="http://schemas.microsoft.com/office/drawing/2014/main" id="{5A3137D9-BACB-49C7-8610-1FBEC588A074}"/>
              </a:ext>
            </a:extLst>
          </p:cNvPr>
          <p:cNvSpPr/>
          <p:nvPr/>
        </p:nvSpPr>
        <p:spPr>
          <a:xfrm>
            <a:off x="10631606" y="1577197"/>
            <a:ext cx="1009562" cy="6551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descr="Chart, line chart&#10;&#10;Description automatically generated">
            <a:extLst>
              <a:ext uri="{FF2B5EF4-FFF2-40B4-BE49-F238E27FC236}">
                <a16:creationId xmlns:a16="http://schemas.microsoft.com/office/drawing/2014/main" id="{D162881B-F5CC-4806-8C40-DD0D8B00E8FC}"/>
              </a:ext>
            </a:extLst>
          </p:cNvPr>
          <p:cNvPicPr>
            <a:picLocks noGrp="1" noChangeAspect="1"/>
          </p:cNvPicPr>
          <p:nvPr>
            <p:ph sz="half" idx="1"/>
          </p:nvPr>
        </p:nvPicPr>
        <p:blipFill>
          <a:blip r:embed="rId8"/>
          <a:stretch>
            <a:fillRect/>
          </a:stretch>
        </p:blipFill>
        <p:spPr>
          <a:xfrm>
            <a:off x="4994020" y="3298211"/>
            <a:ext cx="7411599" cy="3431110"/>
          </a:xfrm>
        </p:spPr>
      </p:pic>
    </p:spTree>
    <p:extLst>
      <p:ext uri="{BB962C8B-B14F-4D97-AF65-F5344CB8AC3E}">
        <p14:creationId xmlns:p14="http://schemas.microsoft.com/office/powerpoint/2010/main" val="413439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1" name="Picture 1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3" name="Picture 1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5" name="Oval 1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7" name="Picture 1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9" name="Picture 1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1" name="Rectangle 1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5" name="Rectangle 182">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17" name="Freeform: Shape 18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3BBD083-A82A-4206-BA78-981C7584A9F7}"/>
              </a:ext>
            </a:extLst>
          </p:cNvPr>
          <p:cNvSpPr txBox="1"/>
          <p:nvPr/>
        </p:nvSpPr>
        <p:spPr>
          <a:xfrm>
            <a:off x="761206" y="4971024"/>
            <a:ext cx="1005177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forecasted monthly sales data mostly follow the same pattern as historical data.</a:t>
            </a:r>
          </a:p>
        </p:txBody>
      </p:sp>
      <p:pic>
        <p:nvPicPr>
          <p:cNvPr id="5" name="Content Placeholder 4" descr="Chart, line chart&#10;&#10;Description automatically generated">
            <a:extLst>
              <a:ext uri="{FF2B5EF4-FFF2-40B4-BE49-F238E27FC236}">
                <a16:creationId xmlns:a16="http://schemas.microsoft.com/office/drawing/2014/main" id="{A8E59CDA-2487-4A00-B4A6-D287B97FE088}"/>
              </a:ext>
            </a:extLst>
          </p:cNvPr>
          <p:cNvPicPr>
            <a:picLocks noGrp="1" noChangeAspect="1"/>
          </p:cNvPicPr>
          <p:nvPr>
            <p:ph sz="half" idx="1"/>
          </p:nvPr>
        </p:nvPicPr>
        <p:blipFill>
          <a:blip r:embed="rId6"/>
          <a:stretch>
            <a:fillRect/>
          </a:stretch>
        </p:blipFill>
        <p:spPr>
          <a:xfrm>
            <a:off x="1068388" y="0"/>
            <a:ext cx="8730705" cy="4287441"/>
          </a:xfrm>
        </p:spPr>
      </p:pic>
      <p:pic>
        <p:nvPicPr>
          <p:cNvPr id="19" name="Picture 18">
            <a:extLst>
              <a:ext uri="{FF2B5EF4-FFF2-40B4-BE49-F238E27FC236}">
                <a16:creationId xmlns:a16="http://schemas.microsoft.com/office/drawing/2014/main" id="{8A6A74B4-13D5-4895-A26C-55C5537798A3}"/>
              </a:ext>
            </a:extLst>
          </p:cNvPr>
          <p:cNvPicPr>
            <a:picLocks noChangeAspect="1"/>
          </p:cNvPicPr>
          <p:nvPr/>
        </p:nvPicPr>
        <p:blipFill>
          <a:blip r:embed="rId7"/>
          <a:stretch>
            <a:fillRect/>
          </a:stretch>
        </p:blipFill>
        <p:spPr>
          <a:xfrm>
            <a:off x="5138141" y="953191"/>
            <a:ext cx="1183070" cy="376432"/>
          </a:xfrm>
          <a:prstGeom prst="rect">
            <a:avLst/>
          </a:prstGeom>
        </p:spPr>
      </p:pic>
      <p:pic>
        <p:nvPicPr>
          <p:cNvPr id="23" name="Picture 22">
            <a:extLst>
              <a:ext uri="{FF2B5EF4-FFF2-40B4-BE49-F238E27FC236}">
                <a16:creationId xmlns:a16="http://schemas.microsoft.com/office/drawing/2014/main" id="{9E0582CA-1E1C-4BC6-8FA6-B3EFA04CB570}"/>
              </a:ext>
            </a:extLst>
          </p:cNvPr>
          <p:cNvPicPr>
            <a:picLocks noChangeAspect="1"/>
          </p:cNvPicPr>
          <p:nvPr/>
        </p:nvPicPr>
        <p:blipFill>
          <a:blip r:embed="rId8"/>
          <a:stretch>
            <a:fillRect/>
          </a:stretch>
        </p:blipFill>
        <p:spPr>
          <a:xfrm>
            <a:off x="7192035" y="688296"/>
            <a:ext cx="1183069" cy="411962"/>
          </a:xfrm>
          <a:prstGeom prst="rect">
            <a:avLst/>
          </a:prstGeom>
        </p:spPr>
      </p:pic>
    </p:spTree>
    <p:extLst>
      <p:ext uri="{BB962C8B-B14F-4D97-AF65-F5344CB8AC3E}">
        <p14:creationId xmlns:p14="http://schemas.microsoft.com/office/powerpoint/2010/main" val="14613501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F9E44C-F989-4A28-97A5-33F318904E66}"/>
              </a:ext>
            </a:extLst>
          </p:cNvPr>
          <p:cNvSpPr>
            <a:spLocks noGrp="1"/>
          </p:cNvSpPr>
          <p:nvPr>
            <p:ph type="body" idx="1"/>
          </p:nvPr>
        </p:nvSpPr>
        <p:spPr>
          <a:xfrm>
            <a:off x="1103312" y="1154373"/>
            <a:ext cx="4396338" cy="576262"/>
          </a:xfrm>
        </p:spPr>
        <p:txBody>
          <a:bodyPr/>
          <a:lstStyle/>
          <a:p>
            <a:r>
              <a:rPr lang="en-US" dirty="0"/>
              <a:t>Recommendations</a:t>
            </a:r>
          </a:p>
        </p:txBody>
      </p:sp>
      <p:sp>
        <p:nvSpPr>
          <p:cNvPr id="9" name="Content Placeholder 8">
            <a:extLst>
              <a:ext uri="{FF2B5EF4-FFF2-40B4-BE49-F238E27FC236}">
                <a16:creationId xmlns:a16="http://schemas.microsoft.com/office/drawing/2014/main" id="{95C050B5-F1CA-4E91-8CBD-108CC69E078B}"/>
              </a:ext>
            </a:extLst>
          </p:cNvPr>
          <p:cNvSpPr>
            <a:spLocks noGrp="1"/>
          </p:cNvSpPr>
          <p:nvPr>
            <p:ph sz="half" idx="2"/>
          </p:nvPr>
        </p:nvSpPr>
        <p:spPr>
          <a:xfrm>
            <a:off x="1103311" y="1902369"/>
            <a:ext cx="4396339" cy="3741738"/>
          </a:xfrm>
        </p:spPr>
        <p:txBody>
          <a:bodyPr/>
          <a:lstStyle/>
          <a:p>
            <a:r>
              <a:rPr lang="en-US" dirty="0"/>
              <a:t>Replacing the discarded items with new items with higher potential of sales. </a:t>
            </a:r>
          </a:p>
          <a:p>
            <a:r>
              <a:rPr lang="en-US" dirty="0"/>
              <a:t>The forecasted sales for next two months,  i.e.  November </a:t>
            </a:r>
            <a:r>
              <a:rPr lang="en-US"/>
              <a:t>and December 2015 </a:t>
            </a:r>
            <a:r>
              <a:rPr lang="en-US" dirty="0"/>
              <a:t>are very promising. Adding some additional initiatives like holidays sales will increase the total sales even more.</a:t>
            </a:r>
          </a:p>
          <a:p>
            <a:endParaRPr lang="en-US" dirty="0"/>
          </a:p>
        </p:txBody>
      </p:sp>
      <p:sp>
        <p:nvSpPr>
          <p:cNvPr id="10" name="Text Placeholder 9">
            <a:extLst>
              <a:ext uri="{FF2B5EF4-FFF2-40B4-BE49-F238E27FC236}">
                <a16:creationId xmlns:a16="http://schemas.microsoft.com/office/drawing/2014/main" id="{62A92214-8E99-4FF9-8039-3A6F957A3599}"/>
              </a:ext>
            </a:extLst>
          </p:cNvPr>
          <p:cNvSpPr>
            <a:spLocks noGrp="1"/>
          </p:cNvSpPr>
          <p:nvPr>
            <p:ph type="body" sz="quarter" idx="3"/>
          </p:nvPr>
        </p:nvSpPr>
        <p:spPr>
          <a:xfrm>
            <a:off x="5499650" y="1240240"/>
            <a:ext cx="4396339" cy="576262"/>
          </a:xfrm>
        </p:spPr>
        <p:txBody>
          <a:bodyPr/>
          <a:lstStyle/>
          <a:p>
            <a:r>
              <a:rPr lang="en-US" dirty="0"/>
              <a:t>Next Step</a:t>
            </a:r>
          </a:p>
        </p:txBody>
      </p:sp>
      <p:sp>
        <p:nvSpPr>
          <p:cNvPr id="11" name="Content Placeholder 10">
            <a:extLst>
              <a:ext uri="{FF2B5EF4-FFF2-40B4-BE49-F238E27FC236}">
                <a16:creationId xmlns:a16="http://schemas.microsoft.com/office/drawing/2014/main" id="{51FE356C-F969-4400-AF94-A12B01857EB0}"/>
              </a:ext>
            </a:extLst>
          </p:cNvPr>
          <p:cNvSpPr>
            <a:spLocks noGrp="1"/>
          </p:cNvSpPr>
          <p:nvPr>
            <p:ph sz="quarter" idx="4"/>
          </p:nvPr>
        </p:nvSpPr>
        <p:spPr>
          <a:xfrm>
            <a:off x="5499650" y="1902369"/>
            <a:ext cx="4396339" cy="3741738"/>
          </a:xfrm>
        </p:spPr>
        <p:txBody>
          <a:bodyPr/>
          <a:lstStyle/>
          <a:p>
            <a:r>
              <a:rPr lang="en-US" dirty="0"/>
              <a:t>Optimizing the time series model to include additional factors that could impact the sales. </a:t>
            </a:r>
          </a:p>
        </p:txBody>
      </p:sp>
    </p:spTree>
    <p:extLst>
      <p:ext uri="{BB962C8B-B14F-4D97-AF65-F5344CB8AC3E}">
        <p14:creationId xmlns:p14="http://schemas.microsoft.com/office/powerpoint/2010/main" val="9033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887415-3027-483D-89D1-B8DAE1D4E505}"/>
              </a:ext>
            </a:extLst>
          </p:cNvPr>
          <p:cNvSpPr txBox="1"/>
          <p:nvPr/>
        </p:nvSpPr>
        <p:spPr>
          <a:xfrm>
            <a:off x="1267702" y="5477050"/>
            <a:ext cx="4027629" cy="1200329"/>
          </a:xfrm>
          <a:prstGeom prst="rect">
            <a:avLst/>
          </a:prstGeom>
          <a:noFill/>
        </p:spPr>
        <p:txBody>
          <a:bodyPr wrap="square" rtlCol="0">
            <a:spAutoFit/>
          </a:bodyPr>
          <a:lstStyle/>
          <a:p>
            <a:r>
              <a:rPr lang="en-US" b="1" dirty="0">
                <a:hlinkClick r:id="">
                  <a:extLst>
                    <a:ext uri="{A12FA001-AC4F-418D-AE19-62706E023703}">
                      <ahyp:hlinkClr xmlns:ahyp="http://schemas.microsoft.com/office/drawing/2018/hyperlinkcolor" val="tx"/>
                    </a:ext>
                  </a:extLst>
                </a:hlinkClick>
              </a:rPr>
              <a:t>(646) 462-0092</a:t>
            </a:r>
          </a:p>
          <a:p>
            <a:r>
              <a:rPr lang="en-US" b="1" dirty="0">
                <a:hlinkClick r:id="">
                  <a:extLst>
                    <a:ext uri="{A12FA001-AC4F-418D-AE19-62706E023703}">
                      <ahyp:hlinkClr xmlns:ahyp="http://schemas.microsoft.com/office/drawing/2018/hyperlinkcolor" val="tx"/>
                    </a:ext>
                  </a:extLst>
                </a:hlinkClick>
              </a:rPr>
              <a:t>khwajajalal</a:t>
            </a:r>
            <a:r>
              <a:rPr lang="en-US" b="1" dirty="0">
                <a:hlinkClick r:id="rId2">
                  <a:extLst>
                    <a:ext uri="{A12FA001-AC4F-418D-AE19-62706E023703}">
                      <ahyp:hlinkClr xmlns:ahyp="http://schemas.microsoft.com/office/drawing/2018/hyperlinkcolor" val="tx"/>
                    </a:ext>
                  </a:extLst>
                </a:hlinkClick>
              </a:rPr>
              <a:t>@gmail.com</a:t>
            </a:r>
            <a:endParaRPr lang="en-US" b="1" dirty="0"/>
          </a:p>
          <a:p>
            <a:r>
              <a:rPr lang="en-US" b="1" dirty="0">
                <a:hlinkClick r:id="rId3">
                  <a:extLst>
                    <a:ext uri="{A12FA001-AC4F-418D-AE19-62706E023703}">
                      <ahyp:hlinkClr xmlns:ahyp="http://schemas.microsoft.com/office/drawing/2018/hyperlinkcolor" val="tx"/>
                    </a:ext>
                  </a:extLst>
                </a:hlinkClick>
              </a:rPr>
              <a:t>www.linkedin.com/in/</a:t>
            </a:r>
            <a:r>
              <a:rPr lang="en-US" b="1" u="sng" dirty="0">
                <a:hlinkClick r:id="rId3">
                  <a:extLst>
                    <a:ext uri="{A12FA001-AC4F-418D-AE19-62706E023703}">
                      <ahyp:hlinkClr xmlns:ahyp="http://schemas.microsoft.com/office/drawing/2018/hyperlinkcolor" val="tx"/>
                    </a:ext>
                  </a:extLst>
                </a:hlinkClick>
              </a:rPr>
              <a:t>khwaja</a:t>
            </a:r>
            <a:r>
              <a:rPr lang="en-US" b="1" u="sng" dirty="0"/>
              <a:t>jalal</a:t>
            </a:r>
          </a:p>
          <a:p>
            <a:endParaRPr lang="en-US" dirty="0"/>
          </a:p>
        </p:txBody>
      </p:sp>
      <p:sp>
        <p:nvSpPr>
          <p:cNvPr id="7" name="Oval 6">
            <a:extLst>
              <a:ext uri="{FF2B5EF4-FFF2-40B4-BE49-F238E27FC236}">
                <a16:creationId xmlns:a16="http://schemas.microsoft.com/office/drawing/2014/main" id="{8D4C2B6E-ABB7-4B38-915C-2166978FF259}"/>
              </a:ext>
            </a:extLst>
          </p:cNvPr>
          <p:cNvSpPr/>
          <p:nvPr/>
        </p:nvSpPr>
        <p:spPr>
          <a:xfrm>
            <a:off x="2213049" y="1413806"/>
            <a:ext cx="7356143" cy="403038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chemeClr val="accent4">
                    <a:lumMod val="75000"/>
                  </a:schemeClr>
                </a:solidFill>
              </a:rPr>
              <a:t>Thank You</a:t>
            </a:r>
          </a:p>
          <a:p>
            <a:pPr algn="ctr"/>
            <a:endParaRPr lang="en-US" sz="3600" b="1" dirty="0">
              <a:solidFill>
                <a:schemeClr val="accent4">
                  <a:lumMod val="75000"/>
                </a:schemeClr>
              </a:solidFill>
            </a:endParaRPr>
          </a:p>
          <a:p>
            <a:pPr algn="ctr"/>
            <a:r>
              <a:rPr lang="en-US" sz="3600" b="1" dirty="0">
                <a:solidFill>
                  <a:schemeClr val="accent4">
                    <a:lumMod val="75000"/>
                  </a:schemeClr>
                </a:solidFill>
              </a:rPr>
              <a:t>Any Question</a:t>
            </a:r>
          </a:p>
        </p:txBody>
      </p:sp>
    </p:spTree>
    <p:extLst>
      <p:ext uri="{BB962C8B-B14F-4D97-AF65-F5344CB8AC3E}">
        <p14:creationId xmlns:p14="http://schemas.microsoft.com/office/powerpoint/2010/main" val="1754712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4284</TotalTime>
  <Words>397</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Century Gothic</vt:lpstr>
      <vt:lpstr>Wingdings 3</vt:lpstr>
      <vt:lpstr>Ion</vt:lpstr>
      <vt:lpstr>1C Company Sales Forecasting</vt:lpstr>
      <vt:lpstr>PowerPoint Presentation</vt:lpstr>
      <vt:lpstr>PowerPoint Presentation</vt:lpstr>
      <vt:lpstr>The total amount of sales increased from 2013 to 2014. However, there is no complete data for 2015’s sales. The last month for 2015 sales is October.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dc:title>
  <dc:creator>Khwaja Jalal Sediqi</dc:creator>
  <cp:lastModifiedBy>Khwaja Jalal Sediqi</cp:lastModifiedBy>
  <cp:revision>43</cp:revision>
  <dcterms:created xsi:type="dcterms:W3CDTF">2020-09-23T00:28:15Z</dcterms:created>
  <dcterms:modified xsi:type="dcterms:W3CDTF">2020-09-28T02:05:52Z</dcterms:modified>
</cp:coreProperties>
</file>