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8" r:id="rId4"/>
    <p:sldId id="257" r:id="rId5"/>
    <p:sldId id="258" r:id="rId6"/>
    <p:sldId id="263" r:id="rId7"/>
    <p:sldId id="266"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8" autoAdjust="0"/>
    <p:restoredTop sz="94660"/>
  </p:normalViewPr>
  <p:slideViewPr>
    <p:cSldViewPr snapToGrid="0">
      <p:cViewPr>
        <p:scale>
          <a:sx n="70" d="100"/>
          <a:sy n="70" d="100"/>
        </p:scale>
        <p:origin x="672" y="108"/>
      </p:cViewPr>
      <p:guideLst/>
    </p:cSldViewPr>
  </p:slideViewPr>
  <p:notesTextViewPr>
    <p:cViewPr>
      <p:scale>
        <a:sx n="1" d="1"/>
        <a:sy n="1" d="1"/>
      </p:scale>
      <p:origin x="0" y="0"/>
    </p:cViewPr>
  </p:notesTextViewPr>
  <p:sorterViewPr>
    <p:cViewPr>
      <p:scale>
        <a:sx n="100" d="100"/>
        <a:sy n="100" d="100"/>
      </p:scale>
      <p:origin x="0" y="-105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9/20/2020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9/20/2020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9/20/2020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9/20/2020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4FA10D-5116-47B4-A70E-776435251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lumMod val="9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2718AAE-52B9-4DD9-9D83-A9C975C9D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302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49FF39B1-9689-44AE-A803-7B90A059D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76484" cy="6858001"/>
          </a:xfrm>
          <a:custGeom>
            <a:avLst/>
            <a:gdLst>
              <a:gd name="connsiteX0" fmla="*/ 7031769 w 8376484"/>
              <a:gd name="connsiteY0" fmla="*/ 0 h 6858001"/>
              <a:gd name="connsiteX1" fmla="*/ 8375307 w 8376484"/>
              <a:gd name="connsiteY1" fmla="*/ 0 h 6858001"/>
              <a:gd name="connsiteX2" fmla="*/ 8350262 w 8376484"/>
              <a:gd name="connsiteY2" fmla="*/ 155677 h 6858001"/>
              <a:gd name="connsiteX3" fmla="*/ 8326393 w 8376484"/>
              <a:gd name="connsiteY3" fmla="*/ 310668 h 6858001"/>
              <a:gd name="connsiteX4" fmla="*/ 8303029 w 8376484"/>
              <a:gd name="connsiteY4" fmla="*/ 466344 h 6858001"/>
              <a:gd name="connsiteX5" fmla="*/ 8283026 w 8376484"/>
              <a:gd name="connsiteY5" fmla="*/ 622707 h 6858001"/>
              <a:gd name="connsiteX6" fmla="*/ 8262855 w 8376484"/>
              <a:gd name="connsiteY6" fmla="*/ 778383 h 6858001"/>
              <a:gd name="connsiteX7" fmla="*/ 8244029 w 8376484"/>
              <a:gd name="connsiteY7" fmla="*/ 934746 h 6858001"/>
              <a:gd name="connsiteX8" fmla="*/ 8227893 w 8376484"/>
              <a:gd name="connsiteY8" fmla="*/ 1089051 h 6858001"/>
              <a:gd name="connsiteX9" fmla="*/ 8212597 w 8376484"/>
              <a:gd name="connsiteY9" fmla="*/ 1245413 h 6858001"/>
              <a:gd name="connsiteX10" fmla="*/ 8198645 w 8376484"/>
              <a:gd name="connsiteY10" fmla="*/ 1401090 h 6858001"/>
              <a:gd name="connsiteX11" fmla="*/ 8186543 w 8376484"/>
              <a:gd name="connsiteY11" fmla="*/ 1554023 h 6858001"/>
              <a:gd name="connsiteX12" fmla="*/ 8174440 w 8376484"/>
              <a:gd name="connsiteY12" fmla="*/ 1709014 h 6858001"/>
              <a:gd name="connsiteX13" fmla="*/ 8164355 w 8376484"/>
              <a:gd name="connsiteY13" fmla="*/ 1861947 h 6858001"/>
              <a:gd name="connsiteX14" fmla="*/ 8156455 w 8376484"/>
              <a:gd name="connsiteY14" fmla="*/ 2014881 h 6858001"/>
              <a:gd name="connsiteX15" fmla="*/ 8148218 w 8376484"/>
              <a:gd name="connsiteY15" fmla="*/ 2167128 h 6858001"/>
              <a:gd name="connsiteX16" fmla="*/ 8141327 w 8376484"/>
              <a:gd name="connsiteY16" fmla="*/ 2318004 h 6858001"/>
              <a:gd name="connsiteX17" fmla="*/ 8136452 w 8376484"/>
              <a:gd name="connsiteY17" fmla="*/ 2467509 h 6858001"/>
              <a:gd name="connsiteX18" fmla="*/ 8132250 w 8376484"/>
              <a:gd name="connsiteY18" fmla="*/ 2617013 h 6858001"/>
              <a:gd name="connsiteX19" fmla="*/ 8128216 w 8376484"/>
              <a:gd name="connsiteY19" fmla="*/ 2765146 h 6858001"/>
              <a:gd name="connsiteX20" fmla="*/ 8126367 w 8376484"/>
              <a:gd name="connsiteY20" fmla="*/ 2911221 h 6858001"/>
              <a:gd name="connsiteX21" fmla="*/ 8124350 w 8376484"/>
              <a:gd name="connsiteY21" fmla="*/ 3057297 h 6858001"/>
              <a:gd name="connsiteX22" fmla="*/ 8123341 w 8376484"/>
              <a:gd name="connsiteY22" fmla="*/ 3201315 h 6858001"/>
              <a:gd name="connsiteX23" fmla="*/ 8124350 w 8376484"/>
              <a:gd name="connsiteY23" fmla="*/ 3343961 h 6858001"/>
              <a:gd name="connsiteX24" fmla="*/ 8124350 w 8376484"/>
              <a:gd name="connsiteY24" fmla="*/ 3485236 h 6858001"/>
              <a:gd name="connsiteX25" fmla="*/ 8126367 w 8376484"/>
              <a:gd name="connsiteY25" fmla="*/ 3625139 h 6858001"/>
              <a:gd name="connsiteX26" fmla="*/ 8129392 w 8376484"/>
              <a:gd name="connsiteY26" fmla="*/ 3762299 h 6858001"/>
              <a:gd name="connsiteX27" fmla="*/ 8132250 w 8376484"/>
              <a:gd name="connsiteY27" fmla="*/ 3898087 h 6858001"/>
              <a:gd name="connsiteX28" fmla="*/ 8135444 w 8376484"/>
              <a:gd name="connsiteY28" fmla="*/ 4031133 h 6858001"/>
              <a:gd name="connsiteX29" fmla="*/ 8140318 w 8376484"/>
              <a:gd name="connsiteY29" fmla="*/ 4163492 h 6858001"/>
              <a:gd name="connsiteX30" fmla="*/ 8145529 w 8376484"/>
              <a:gd name="connsiteY30" fmla="*/ 4293793 h 6858001"/>
              <a:gd name="connsiteX31" fmla="*/ 8150235 w 8376484"/>
              <a:gd name="connsiteY31" fmla="*/ 4421352 h 6858001"/>
              <a:gd name="connsiteX32" fmla="*/ 8163515 w 8376484"/>
              <a:gd name="connsiteY32" fmla="*/ 4670298 h 6858001"/>
              <a:gd name="connsiteX33" fmla="*/ 8177634 w 8376484"/>
              <a:gd name="connsiteY33" fmla="*/ 4908956 h 6858001"/>
              <a:gd name="connsiteX34" fmla="*/ 8192426 w 8376484"/>
              <a:gd name="connsiteY34" fmla="*/ 5138013 h 6858001"/>
              <a:gd name="connsiteX35" fmla="*/ 8208731 w 8376484"/>
              <a:gd name="connsiteY35" fmla="*/ 5354726 h 6858001"/>
              <a:gd name="connsiteX36" fmla="*/ 8225708 w 8376484"/>
              <a:gd name="connsiteY36" fmla="*/ 5561838 h 6858001"/>
              <a:gd name="connsiteX37" fmla="*/ 8244029 w 8376484"/>
              <a:gd name="connsiteY37" fmla="*/ 5753862 h 6858001"/>
              <a:gd name="connsiteX38" fmla="*/ 8262015 w 8376484"/>
              <a:gd name="connsiteY38" fmla="*/ 5934227 h 6858001"/>
              <a:gd name="connsiteX39" fmla="*/ 8280000 w 8376484"/>
              <a:gd name="connsiteY39" fmla="*/ 6100191 h 6858001"/>
              <a:gd name="connsiteX40" fmla="*/ 8296977 w 8376484"/>
              <a:gd name="connsiteY40" fmla="*/ 6252438 h 6858001"/>
              <a:gd name="connsiteX41" fmla="*/ 8313114 w 8376484"/>
              <a:gd name="connsiteY41" fmla="*/ 6387541 h 6858001"/>
              <a:gd name="connsiteX42" fmla="*/ 8328410 w 8376484"/>
              <a:gd name="connsiteY42" fmla="*/ 6509613 h 6858001"/>
              <a:gd name="connsiteX43" fmla="*/ 8341185 w 8376484"/>
              <a:gd name="connsiteY43" fmla="*/ 6612483 h 6858001"/>
              <a:gd name="connsiteX44" fmla="*/ 8353287 w 8376484"/>
              <a:gd name="connsiteY44" fmla="*/ 6698894 h 6858001"/>
              <a:gd name="connsiteX45" fmla="*/ 8370601 w 8376484"/>
              <a:gd name="connsiteY45" fmla="*/ 6817538 h 6858001"/>
              <a:gd name="connsiteX46" fmla="*/ 8376484 w 8376484"/>
              <a:gd name="connsiteY46" fmla="*/ 6858000 h 6858001"/>
              <a:gd name="connsiteX47" fmla="*/ 7471130 w 8376484"/>
              <a:gd name="connsiteY47" fmla="*/ 6858000 h 6858001"/>
              <a:gd name="connsiteX48" fmla="*/ 7471130 w 8376484"/>
              <a:gd name="connsiteY48" fmla="*/ 6858001 h 6858001"/>
              <a:gd name="connsiteX49" fmla="*/ 1380566 w 8376484"/>
              <a:gd name="connsiteY49" fmla="*/ 6858001 h 6858001"/>
              <a:gd name="connsiteX50" fmla="*/ 1380566 w 8376484"/>
              <a:gd name="connsiteY50" fmla="*/ 6858000 h 6858001"/>
              <a:gd name="connsiteX51" fmla="*/ 0 w 8376484"/>
              <a:gd name="connsiteY51" fmla="*/ 6858000 h 6858001"/>
              <a:gd name="connsiteX52" fmla="*/ 0 w 8376484"/>
              <a:gd name="connsiteY52" fmla="*/ 0 h 6858001"/>
              <a:gd name="connsiteX53" fmla="*/ 1917290 w 8376484"/>
              <a:gd name="connsiteY53" fmla="*/ 0 h 6858001"/>
              <a:gd name="connsiteX54" fmla="*/ 1917290 w 8376484"/>
              <a:gd name="connsiteY54" fmla="*/ 1 h 6858001"/>
              <a:gd name="connsiteX55" fmla="*/ 7031769 w 8376484"/>
              <a:gd name="connsiteY5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376484" h="6858001">
                <a:moveTo>
                  <a:pt x="7031769" y="0"/>
                </a:moveTo>
                <a:lnTo>
                  <a:pt x="8375307" y="0"/>
                </a:lnTo>
                <a:lnTo>
                  <a:pt x="8350262" y="155677"/>
                </a:lnTo>
                <a:lnTo>
                  <a:pt x="8326393" y="310668"/>
                </a:lnTo>
                <a:lnTo>
                  <a:pt x="8303029" y="466344"/>
                </a:lnTo>
                <a:lnTo>
                  <a:pt x="8283026" y="622707"/>
                </a:lnTo>
                <a:lnTo>
                  <a:pt x="8262855" y="778383"/>
                </a:lnTo>
                <a:lnTo>
                  <a:pt x="8244029" y="934746"/>
                </a:lnTo>
                <a:lnTo>
                  <a:pt x="8227893" y="1089051"/>
                </a:lnTo>
                <a:lnTo>
                  <a:pt x="8212597" y="1245413"/>
                </a:lnTo>
                <a:lnTo>
                  <a:pt x="8198645" y="1401090"/>
                </a:lnTo>
                <a:lnTo>
                  <a:pt x="8186543" y="1554023"/>
                </a:lnTo>
                <a:lnTo>
                  <a:pt x="8174440" y="1709014"/>
                </a:lnTo>
                <a:lnTo>
                  <a:pt x="8164355" y="1861947"/>
                </a:lnTo>
                <a:lnTo>
                  <a:pt x="8156455" y="2014881"/>
                </a:lnTo>
                <a:lnTo>
                  <a:pt x="8148218" y="2167128"/>
                </a:lnTo>
                <a:lnTo>
                  <a:pt x="8141327" y="2318004"/>
                </a:lnTo>
                <a:lnTo>
                  <a:pt x="8136452" y="2467509"/>
                </a:lnTo>
                <a:lnTo>
                  <a:pt x="8132250" y="2617013"/>
                </a:lnTo>
                <a:lnTo>
                  <a:pt x="8128216" y="2765146"/>
                </a:lnTo>
                <a:lnTo>
                  <a:pt x="8126367" y="2911221"/>
                </a:lnTo>
                <a:lnTo>
                  <a:pt x="8124350" y="3057297"/>
                </a:lnTo>
                <a:lnTo>
                  <a:pt x="8123341" y="3201315"/>
                </a:lnTo>
                <a:lnTo>
                  <a:pt x="8124350" y="3343961"/>
                </a:lnTo>
                <a:lnTo>
                  <a:pt x="8124350" y="3485236"/>
                </a:lnTo>
                <a:lnTo>
                  <a:pt x="8126367" y="3625139"/>
                </a:lnTo>
                <a:lnTo>
                  <a:pt x="8129392" y="3762299"/>
                </a:lnTo>
                <a:lnTo>
                  <a:pt x="8132250" y="3898087"/>
                </a:lnTo>
                <a:lnTo>
                  <a:pt x="8135444" y="4031133"/>
                </a:lnTo>
                <a:lnTo>
                  <a:pt x="8140318" y="4163492"/>
                </a:lnTo>
                <a:lnTo>
                  <a:pt x="8145529" y="4293793"/>
                </a:lnTo>
                <a:lnTo>
                  <a:pt x="8150235" y="4421352"/>
                </a:lnTo>
                <a:lnTo>
                  <a:pt x="8163515" y="4670298"/>
                </a:lnTo>
                <a:lnTo>
                  <a:pt x="8177634" y="4908956"/>
                </a:lnTo>
                <a:lnTo>
                  <a:pt x="8192426" y="5138013"/>
                </a:lnTo>
                <a:lnTo>
                  <a:pt x="8208731" y="5354726"/>
                </a:lnTo>
                <a:lnTo>
                  <a:pt x="8225708" y="5561838"/>
                </a:lnTo>
                <a:lnTo>
                  <a:pt x="8244029" y="5753862"/>
                </a:lnTo>
                <a:lnTo>
                  <a:pt x="8262015" y="5934227"/>
                </a:lnTo>
                <a:lnTo>
                  <a:pt x="8280000" y="6100191"/>
                </a:lnTo>
                <a:lnTo>
                  <a:pt x="8296977" y="6252438"/>
                </a:lnTo>
                <a:lnTo>
                  <a:pt x="8313114" y="6387541"/>
                </a:lnTo>
                <a:lnTo>
                  <a:pt x="8328410" y="6509613"/>
                </a:lnTo>
                <a:lnTo>
                  <a:pt x="8341185" y="6612483"/>
                </a:lnTo>
                <a:lnTo>
                  <a:pt x="8353287" y="6698894"/>
                </a:lnTo>
                <a:lnTo>
                  <a:pt x="8370601" y="6817538"/>
                </a:lnTo>
                <a:lnTo>
                  <a:pt x="8376484" y="6858000"/>
                </a:lnTo>
                <a:lnTo>
                  <a:pt x="7471130" y="6858000"/>
                </a:lnTo>
                <a:lnTo>
                  <a:pt x="7471130" y="6858001"/>
                </a:lnTo>
                <a:lnTo>
                  <a:pt x="1380566" y="6858001"/>
                </a:lnTo>
                <a:lnTo>
                  <a:pt x="1380566" y="6858000"/>
                </a:lnTo>
                <a:lnTo>
                  <a:pt x="0" y="6858000"/>
                </a:lnTo>
                <a:lnTo>
                  <a:pt x="0" y="0"/>
                </a:lnTo>
                <a:lnTo>
                  <a:pt x="1917290" y="0"/>
                </a:lnTo>
                <a:lnTo>
                  <a:pt x="1917290" y="1"/>
                </a:lnTo>
                <a:lnTo>
                  <a:pt x="7031769" y="1"/>
                </a:lnTo>
                <a:close/>
              </a:path>
            </a:pathLst>
          </a:custGeom>
          <a:ln>
            <a:noFill/>
          </a:ln>
        </p:spPr>
        <p:txBody>
          <a:bodyPr rtlCol="0" anchor="ctr"/>
          <a:lstStyle/>
          <a:p>
            <a:pPr algn="ctr"/>
            <a:endParaRPr lang="en-US"/>
          </a:p>
        </p:txBody>
      </p:sp>
      <p:sp>
        <p:nvSpPr>
          <p:cNvPr id="14" name="Rectangle 13">
            <a:extLst>
              <a:ext uri="{FF2B5EF4-FFF2-40B4-BE49-F238E27FC236}">
                <a16:creationId xmlns:a16="http://schemas.microsoft.com/office/drawing/2014/main" id="{6C74A888-48BE-4604-BB14-E6C5E9D0F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1F9C577-1056-4745-A9ED-407F852FD01C}"/>
              </a:ext>
            </a:extLst>
          </p:cNvPr>
          <p:cNvSpPr>
            <a:spLocks noGrp="1"/>
          </p:cNvSpPr>
          <p:nvPr>
            <p:ph type="ctrTitle"/>
          </p:nvPr>
        </p:nvSpPr>
        <p:spPr>
          <a:xfrm>
            <a:off x="983231" y="938953"/>
            <a:ext cx="6630143" cy="4980094"/>
          </a:xfrm>
        </p:spPr>
        <p:txBody>
          <a:bodyPr anchor="ctr">
            <a:normAutofit/>
          </a:bodyPr>
          <a:lstStyle/>
          <a:p>
            <a:pPr algn="r"/>
            <a:r>
              <a:rPr lang="en-US"/>
              <a:t>Sales Forecasting</a:t>
            </a:r>
          </a:p>
        </p:txBody>
      </p:sp>
      <p:sp>
        <p:nvSpPr>
          <p:cNvPr id="3" name="Subtitle 2">
            <a:extLst>
              <a:ext uri="{FF2B5EF4-FFF2-40B4-BE49-F238E27FC236}">
                <a16:creationId xmlns:a16="http://schemas.microsoft.com/office/drawing/2014/main" id="{15E77C43-EF45-453F-B107-1FAE42808DBE}"/>
              </a:ext>
            </a:extLst>
          </p:cNvPr>
          <p:cNvSpPr>
            <a:spLocks noGrp="1"/>
          </p:cNvSpPr>
          <p:nvPr>
            <p:ph type="subTitle" idx="1"/>
          </p:nvPr>
        </p:nvSpPr>
        <p:spPr>
          <a:xfrm>
            <a:off x="8589682" y="1317171"/>
            <a:ext cx="2872975" cy="4223658"/>
          </a:xfrm>
        </p:spPr>
        <p:txBody>
          <a:bodyPr anchor="ctr">
            <a:normAutofit/>
          </a:bodyPr>
          <a:lstStyle/>
          <a:p>
            <a:r>
              <a:rPr lang="en-US">
                <a:solidFill>
                  <a:schemeClr val="bg2"/>
                </a:solidFill>
              </a:rPr>
              <a:t>Khwaja Jalal Sediqi</a:t>
            </a:r>
          </a:p>
          <a:p>
            <a:endParaRPr lang="en-US">
              <a:solidFill>
                <a:schemeClr val="bg2"/>
              </a:solidFill>
            </a:endParaRPr>
          </a:p>
        </p:txBody>
      </p:sp>
    </p:spTree>
    <p:extLst>
      <p:ext uri="{BB962C8B-B14F-4D97-AF65-F5344CB8AC3E}">
        <p14:creationId xmlns:p14="http://schemas.microsoft.com/office/powerpoint/2010/main" val="287123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3BFD3F4-511A-4210-BCB3-24F9259CA297}"/>
              </a:ext>
            </a:extLst>
          </p:cNvPr>
          <p:cNvSpPr txBox="1"/>
          <p:nvPr/>
        </p:nvSpPr>
        <p:spPr>
          <a:xfrm>
            <a:off x="504967" y="1214651"/>
            <a:ext cx="10972799" cy="2062103"/>
          </a:xfrm>
          <a:prstGeom prst="rect">
            <a:avLst/>
          </a:prstGeom>
          <a:noFill/>
        </p:spPr>
        <p:txBody>
          <a:bodyPr wrap="square" rtlCol="0">
            <a:spAutoFit/>
          </a:bodyPr>
          <a:lstStyle/>
          <a:p>
            <a:r>
              <a:rPr lang="en-US" sz="2400" b="1" u="sng" dirty="0"/>
              <a:t>Introduction:</a:t>
            </a:r>
          </a:p>
          <a:p>
            <a:endParaRPr lang="en-US" sz="2400" b="1" u="sng" dirty="0"/>
          </a:p>
          <a:p>
            <a:pPr marL="285750" indent="-285750">
              <a:buFont typeface="Arial" panose="020B0604020202020204" pitchFamily="34" charset="0"/>
              <a:buChar char="•"/>
            </a:pPr>
            <a:r>
              <a:rPr lang="en-US" sz="2000" dirty="0"/>
              <a:t>This data is extracted from Kaggle website for 1C Company. 1C specializes in development, distribution, publishing and support of mass-market software in Russia. </a:t>
            </a:r>
          </a:p>
          <a:p>
            <a:pPr marL="285750" indent="-285750">
              <a:buFont typeface="Arial" panose="020B0604020202020204" pitchFamily="34" charset="0"/>
              <a:buChar char="•"/>
            </a:pPr>
            <a:r>
              <a:rPr lang="en-US" sz="2000" dirty="0"/>
              <a:t>1C is widely acknowledged as a game developer.  </a:t>
            </a:r>
          </a:p>
          <a:p>
            <a:pPr marL="285750" indent="-285750">
              <a:buFont typeface="Arial" panose="020B0604020202020204" pitchFamily="34" charset="0"/>
              <a:buChar char="•"/>
            </a:pPr>
            <a:r>
              <a:rPr lang="en-US" sz="2000" dirty="0"/>
              <a:t>The data  contains 1C sales for January 2013 to October 2015. </a:t>
            </a:r>
          </a:p>
        </p:txBody>
      </p:sp>
      <p:sp>
        <p:nvSpPr>
          <p:cNvPr id="7" name="TextBox 6">
            <a:extLst>
              <a:ext uri="{FF2B5EF4-FFF2-40B4-BE49-F238E27FC236}">
                <a16:creationId xmlns:a16="http://schemas.microsoft.com/office/drawing/2014/main" id="{691AB08C-CCC7-4A09-9A2A-5F92E00B16CE}"/>
              </a:ext>
            </a:extLst>
          </p:cNvPr>
          <p:cNvSpPr txBox="1"/>
          <p:nvPr/>
        </p:nvSpPr>
        <p:spPr>
          <a:xfrm>
            <a:off x="504967" y="4395787"/>
            <a:ext cx="10815849" cy="2462213"/>
          </a:xfrm>
          <a:prstGeom prst="rect">
            <a:avLst/>
          </a:prstGeom>
          <a:noFill/>
        </p:spPr>
        <p:txBody>
          <a:bodyPr wrap="square" rtlCol="0">
            <a:spAutoFit/>
          </a:bodyPr>
          <a:lstStyle/>
          <a:p>
            <a:r>
              <a:rPr lang="en-US" sz="2400" b="1" u="sng" dirty="0"/>
              <a:t>Objective: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000" dirty="0"/>
              <a:t>Explore the data and explain the overall trend in it.</a:t>
            </a:r>
          </a:p>
          <a:p>
            <a:pPr marL="285750" indent="-285750">
              <a:buFont typeface="Arial" panose="020B0604020202020204" pitchFamily="34" charset="0"/>
              <a:buChar char="•"/>
            </a:pPr>
            <a:r>
              <a:rPr lang="en-US" sz="2000" dirty="0"/>
              <a:t>Forecast next few months sales amount based of the available historical data</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4108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1" name="Picture 32">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2" name="Picture 34">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3" name="Oval 36">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4" name="Picture 38">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5" name="Picture 40">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6" name="Rectangle 42">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7" name="Freeform: Shape 44">
            <a:extLst>
              <a:ext uri="{FF2B5EF4-FFF2-40B4-BE49-F238E27FC236}">
                <a16:creationId xmlns:a16="http://schemas.microsoft.com/office/drawing/2014/main" id="{72C8294B-5A5C-4D2B-B536-215D70DE8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58" name="Freeform 26">
            <a:extLst>
              <a:ext uri="{FF2B5EF4-FFF2-40B4-BE49-F238E27FC236}">
                <a16:creationId xmlns:a16="http://schemas.microsoft.com/office/drawing/2014/main" id="{0A3E1A52-A5C3-4C7C-B4AB-FB229C4E4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59" name="Rectangle 48">
            <a:extLst>
              <a:ext uri="{FF2B5EF4-FFF2-40B4-BE49-F238E27FC236}">
                <a16:creationId xmlns:a16="http://schemas.microsoft.com/office/drawing/2014/main" id="{F2519C92-0806-4842-AA3E-15DFABD7F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63" descr="A picture containing computer&#10;&#10;Description automatically generated">
            <a:extLst>
              <a:ext uri="{FF2B5EF4-FFF2-40B4-BE49-F238E27FC236}">
                <a16:creationId xmlns:a16="http://schemas.microsoft.com/office/drawing/2014/main" id="{75283A82-5AE3-4699-B47C-23730B7137A4}"/>
              </a:ext>
            </a:extLst>
          </p:cNvPr>
          <p:cNvPicPr>
            <a:picLocks noGrp="1" noChangeAspect="1"/>
          </p:cNvPicPr>
          <p:nvPr>
            <p:ph sz="half" idx="1"/>
          </p:nvPr>
        </p:nvPicPr>
        <p:blipFill>
          <a:blip r:embed="rId7"/>
          <a:stretch>
            <a:fillRect/>
          </a:stretch>
        </p:blipFill>
        <p:spPr>
          <a:xfrm>
            <a:off x="4493292" y="3844867"/>
            <a:ext cx="7475795" cy="2706057"/>
          </a:xfrm>
          <a:prstGeom prst="rect">
            <a:avLst/>
          </a:prstGeom>
          <a:effectLst/>
        </p:spPr>
      </p:pic>
      <p:pic>
        <p:nvPicPr>
          <p:cNvPr id="6" name="Content Placeholder 57" descr="A screenshot of a cell phone&#10;&#10;Description automatically generated">
            <a:extLst>
              <a:ext uri="{FF2B5EF4-FFF2-40B4-BE49-F238E27FC236}">
                <a16:creationId xmlns:a16="http://schemas.microsoft.com/office/drawing/2014/main" id="{D82C0D91-F9D2-4053-8300-70239ED50258}"/>
              </a:ext>
            </a:extLst>
          </p:cNvPr>
          <p:cNvPicPr>
            <a:picLocks noChangeAspect="1"/>
          </p:cNvPicPr>
          <p:nvPr/>
        </p:nvPicPr>
        <p:blipFill>
          <a:blip r:embed="rId8"/>
          <a:stretch>
            <a:fillRect/>
          </a:stretch>
        </p:blipFill>
        <p:spPr>
          <a:xfrm>
            <a:off x="4507582" y="21919"/>
            <a:ext cx="7423134" cy="3045414"/>
          </a:xfrm>
          <a:prstGeom prst="rect">
            <a:avLst/>
          </a:prstGeom>
          <a:effectLst/>
        </p:spPr>
      </p:pic>
      <p:sp>
        <p:nvSpPr>
          <p:cNvPr id="7" name="TextBox 6">
            <a:extLst>
              <a:ext uri="{FF2B5EF4-FFF2-40B4-BE49-F238E27FC236}">
                <a16:creationId xmlns:a16="http://schemas.microsoft.com/office/drawing/2014/main" id="{9394BDD9-69AD-4700-9DD9-234D01908A4D}"/>
              </a:ext>
            </a:extLst>
          </p:cNvPr>
          <p:cNvSpPr txBox="1"/>
          <p:nvPr/>
        </p:nvSpPr>
        <p:spPr>
          <a:xfrm>
            <a:off x="261284" y="521357"/>
            <a:ext cx="348251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All of the top 10 software are game related like PS3, PS4, Xbox. However, Sony Play Station has the  highest amount of sales with more than 200 millions Rubles. </a:t>
            </a:r>
          </a:p>
        </p:txBody>
      </p:sp>
      <p:sp>
        <p:nvSpPr>
          <p:cNvPr id="8" name="TextBox 7">
            <a:extLst>
              <a:ext uri="{FF2B5EF4-FFF2-40B4-BE49-F238E27FC236}">
                <a16:creationId xmlns:a16="http://schemas.microsoft.com/office/drawing/2014/main" id="{97E126A3-53C8-472A-9E49-02EEAF1194D2}"/>
              </a:ext>
            </a:extLst>
          </p:cNvPr>
          <p:cNvSpPr txBox="1"/>
          <p:nvPr/>
        </p:nvSpPr>
        <p:spPr>
          <a:xfrm>
            <a:off x="446160" y="3981923"/>
            <a:ext cx="354482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77 Percent of all the software are below 1000 Rubles (equivalent to 14 USD).</a:t>
            </a:r>
          </a:p>
          <a:p>
            <a:pPr marL="285750" indent="-285750">
              <a:buFont typeface="Arial" panose="020B0604020202020204" pitchFamily="34" charset="0"/>
              <a:buChar char="•"/>
            </a:pPr>
            <a:r>
              <a:rPr lang="en-US" dirty="0"/>
              <a:t>The average item price is 890 Rubles(equivalent to 12.5 USD).</a:t>
            </a:r>
          </a:p>
        </p:txBody>
      </p:sp>
    </p:spTree>
    <p:extLst>
      <p:ext uri="{BB962C8B-B14F-4D97-AF65-F5344CB8AC3E}">
        <p14:creationId xmlns:p14="http://schemas.microsoft.com/office/powerpoint/2010/main" val="332563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68" name="Picture 167">
            <a:extLst>
              <a:ext uri="{FF2B5EF4-FFF2-40B4-BE49-F238E27FC236}">
                <a16:creationId xmlns:a16="http://schemas.microsoft.com/office/drawing/2014/main" id="{0F7302AF-86B9-441B-8D24-AC382E2A43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0" name="Picture 169">
            <a:extLst>
              <a:ext uri="{FF2B5EF4-FFF2-40B4-BE49-F238E27FC236}">
                <a16:creationId xmlns:a16="http://schemas.microsoft.com/office/drawing/2014/main" id="{99A2A6C2-D371-4C6B-B50F-CC71C6D010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2" name="Oval 171">
            <a:extLst>
              <a:ext uri="{FF2B5EF4-FFF2-40B4-BE49-F238E27FC236}">
                <a16:creationId xmlns:a16="http://schemas.microsoft.com/office/drawing/2014/main" id="{5F07A6A6-E44B-411E-AA18-65E481136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4" name="Picture 173">
            <a:extLst>
              <a:ext uri="{FF2B5EF4-FFF2-40B4-BE49-F238E27FC236}">
                <a16:creationId xmlns:a16="http://schemas.microsoft.com/office/drawing/2014/main" id="{8CC3468F-5EED-42B0-8507-F30360E1D5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6" name="Picture 175">
            <a:extLst>
              <a:ext uri="{FF2B5EF4-FFF2-40B4-BE49-F238E27FC236}">
                <a16:creationId xmlns:a16="http://schemas.microsoft.com/office/drawing/2014/main" id="{591711EE-029D-453C-9AE9-E87829F1D3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8" name="Rectangle 177">
            <a:extLst>
              <a:ext uri="{FF2B5EF4-FFF2-40B4-BE49-F238E27FC236}">
                <a16:creationId xmlns:a16="http://schemas.microsoft.com/office/drawing/2014/main" id="{5D5A8E14-301B-40C0-A174-D2232EF95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0" name="Rectangle 179">
            <a:extLst>
              <a:ext uri="{FF2B5EF4-FFF2-40B4-BE49-F238E27FC236}">
                <a16:creationId xmlns:a16="http://schemas.microsoft.com/office/drawing/2014/main" id="{C157F603-780C-4F12-B3EB-428407275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7C3F7CE2-B43A-45D2-9373-25894C50C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4" name="Freeform 15">
            <a:extLst>
              <a:ext uri="{FF2B5EF4-FFF2-40B4-BE49-F238E27FC236}">
                <a16:creationId xmlns:a16="http://schemas.microsoft.com/office/drawing/2014/main" id="{8FCA8AFB-F631-49F2-BBF1-7E294F678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186" name="Freeform 5">
            <a:extLst>
              <a:ext uri="{FF2B5EF4-FFF2-40B4-BE49-F238E27FC236}">
                <a16:creationId xmlns:a16="http://schemas.microsoft.com/office/drawing/2014/main" id="{D6589E23-6653-463D-B72D-37D56DC91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itle 1">
            <a:extLst>
              <a:ext uri="{FF2B5EF4-FFF2-40B4-BE49-F238E27FC236}">
                <a16:creationId xmlns:a16="http://schemas.microsoft.com/office/drawing/2014/main" id="{37B51F91-86FF-4149-AA7C-DBDA4B644376}"/>
              </a:ext>
            </a:extLst>
          </p:cNvPr>
          <p:cNvSpPr>
            <a:spLocks noGrp="1"/>
          </p:cNvSpPr>
          <p:nvPr>
            <p:ph type="title"/>
          </p:nvPr>
        </p:nvSpPr>
        <p:spPr>
          <a:xfrm>
            <a:off x="132127" y="5841421"/>
            <a:ext cx="10991485" cy="1111130"/>
          </a:xfrm>
        </p:spPr>
        <p:txBody>
          <a:bodyPr vert="horz" lIns="91440" tIns="45720" rIns="91440" bIns="45720" rtlCol="0" anchor="b">
            <a:normAutofit fontScale="90000"/>
          </a:bodyPr>
          <a:lstStyle/>
          <a:p>
            <a:pPr>
              <a:lnSpc>
                <a:spcPct val="90000"/>
              </a:lnSpc>
            </a:pPr>
            <a:r>
              <a:rPr lang="en-US" sz="2000" dirty="0">
                <a:solidFill>
                  <a:schemeClr val="tx1"/>
                </a:solidFill>
              </a:rPr>
              <a:t>The total amount of sales </a:t>
            </a:r>
            <a:r>
              <a:rPr lang="en-US" sz="2000" dirty="0">
                <a:solidFill>
                  <a:schemeClr val="tx1"/>
                </a:solidFill>
                <a:latin typeface="+mn-lt"/>
              </a:rPr>
              <a:t>increased from 2013 to 2014</a:t>
            </a:r>
            <a:r>
              <a:rPr lang="en-US" sz="2000" dirty="0">
                <a:solidFill>
                  <a:schemeClr val="tx1"/>
                </a:solidFill>
              </a:rPr>
              <a:t>. However, there is no complete data for 2015’s sales. The last month for 2015 sales is October. </a:t>
            </a:r>
            <a:br>
              <a:rPr lang="en-US" sz="1600" dirty="0">
                <a:solidFill>
                  <a:schemeClr val="tx1"/>
                </a:solidFill>
              </a:rPr>
            </a:br>
            <a:br>
              <a:rPr lang="en-US" sz="1600" dirty="0"/>
            </a:br>
            <a:br>
              <a:rPr lang="en-US" sz="1600" dirty="0"/>
            </a:br>
            <a:endParaRPr lang="en-US" sz="1600" dirty="0"/>
          </a:p>
        </p:txBody>
      </p:sp>
      <p:sp>
        <p:nvSpPr>
          <p:cNvPr id="231" name="TextBox 230">
            <a:extLst>
              <a:ext uri="{FF2B5EF4-FFF2-40B4-BE49-F238E27FC236}">
                <a16:creationId xmlns:a16="http://schemas.microsoft.com/office/drawing/2014/main" id="{9FEB7507-8B63-4073-9275-1552B7AFF4AE}"/>
              </a:ext>
            </a:extLst>
          </p:cNvPr>
          <p:cNvSpPr txBox="1"/>
          <p:nvPr/>
        </p:nvSpPr>
        <p:spPr>
          <a:xfrm>
            <a:off x="132127" y="4860909"/>
            <a:ext cx="11556542" cy="646331"/>
          </a:xfrm>
          <a:prstGeom prst="rect">
            <a:avLst/>
          </a:prstGeom>
          <a:noFill/>
        </p:spPr>
        <p:txBody>
          <a:bodyPr wrap="square" rtlCol="0">
            <a:spAutoFit/>
          </a:bodyPr>
          <a:lstStyle/>
          <a:p>
            <a:r>
              <a:rPr lang="en-US" dirty="0"/>
              <a:t>The Variety of items or the number of distinct items decreased from 2013 to 2015. 3,722 Items were collected from shelves. However, the total amount of sales did not decrease over time.</a:t>
            </a:r>
          </a:p>
        </p:txBody>
      </p:sp>
      <p:pic>
        <p:nvPicPr>
          <p:cNvPr id="243" name="Picture 242" descr="A close up of a map&#10;&#10;Description automatically generated">
            <a:extLst>
              <a:ext uri="{FF2B5EF4-FFF2-40B4-BE49-F238E27FC236}">
                <a16:creationId xmlns:a16="http://schemas.microsoft.com/office/drawing/2014/main" id="{919A5B8B-A29F-45D7-98A9-681919CB49A5}"/>
              </a:ext>
            </a:extLst>
          </p:cNvPr>
          <p:cNvPicPr>
            <a:picLocks noChangeAspect="1"/>
          </p:cNvPicPr>
          <p:nvPr/>
        </p:nvPicPr>
        <p:blipFill>
          <a:blip r:embed="rId7"/>
          <a:stretch>
            <a:fillRect/>
          </a:stretch>
        </p:blipFill>
        <p:spPr>
          <a:xfrm>
            <a:off x="3439235" y="184026"/>
            <a:ext cx="7792871" cy="3977395"/>
          </a:xfrm>
          <a:prstGeom prst="rect">
            <a:avLst/>
          </a:prstGeom>
        </p:spPr>
      </p:pic>
      <p:pic>
        <p:nvPicPr>
          <p:cNvPr id="251" name="Picture 250" descr="A screenshot of a cell phone&#10;&#10;Description automatically generated">
            <a:extLst>
              <a:ext uri="{FF2B5EF4-FFF2-40B4-BE49-F238E27FC236}">
                <a16:creationId xmlns:a16="http://schemas.microsoft.com/office/drawing/2014/main" id="{B3788775-C96E-4097-9319-29F88EEA5AC9}"/>
              </a:ext>
            </a:extLst>
          </p:cNvPr>
          <p:cNvPicPr>
            <a:picLocks noChangeAspect="1"/>
          </p:cNvPicPr>
          <p:nvPr/>
        </p:nvPicPr>
        <p:blipFill>
          <a:blip r:embed="rId8"/>
          <a:stretch>
            <a:fillRect/>
          </a:stretch>
        </p:blipFill>
        <p:spPr>
          <a:xfrm>
            <a:off x="291501" y="118925"/>
            <a:ext cx="3147430" cy="3977394"/>
          </a:xfrm>
          <a:prstGeom prst="rect">
            <a:avLst/>
          </a:prstGeom>
        </p:spPr>
      </p:pic>
    </p:spTree>
    <p:extLst>
      <p:ext uri="{BB962C8B-B14F-4D97-AF65-F5344CB8AC3E}">
        <p14:creationId xmlns:p14="http://schemas.microsoft.com/office/powerpoint/2010/main" val="241827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anim calcmode="lin" valueType="num">
                                      <p:cBhvr additive="base">
                                        <p:cTn id="7" dur="500" fill="hold"/>
                                        <p:tgtEl>
                                          <p:spTgt spid="243"/>
                                        </p:tgtEl>
                                        <p:attrNameLst>
                                          <p:attrName>ppt_x</p:attrName>
                                        </p:attrNameLst>
                                      </p:cBhvr>
                                      <p:tavLst>
                                        <p:tav tm="0">
                                          <p:val>
                                            <p:strVal val="#ppt_x"/>
                                          </p:val>
                                        </p:tav>
                                        <p:tav tm="100000">
                                          <p:val>
                                            <p:strVal val="#ppt_x"/>
                                          </p:val>
                                        </p:tav>
                                      </p:tavLst>
                                    </p:anim>
                                    <p:anim calcmode="lin" valueType="num">
                                      <p:cBhvr additive="base">
                                        <p:cTn id="8" dur="500" fill="hold"/>
                                        <p:tgtEl>
                                          <p:spTgt spid="2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9" name="Picture 98">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1" name="Picture 100">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3" name="Oval 102">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5" name="Picture 104">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7" name="Picture 106">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9" name="Rectangle 108">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1" name="Rectangle 110">
            <a:extLst>
              <a:ext uri="{FF2B5EF4-FFF2-40B4-BE49-F238E27FC236}">
                <a16:creationId xmlns:a16="http://schemas.microsoft.com/office/drawing/2014/main" id="{4EA8ACEA-5B4B-4AC6-A227-6A0E014A5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2E54BE42-0A76-4E08-8E93-933FEE57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5" name="Freeform 15">
            <a:extLst>
              <a:ext uri="{FF2B5EF4-FFF2-40B4-BE49-F238E27FC236}">
                <a16:creationId xmlns:a16="http://schemas.microsoft.com/office/drawing/2014/main" id="{BC170363-AD0C-449E-B5CC-30A228247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117" name="Freeform 5">
            <a:extLst>
              <a:ext uri="{FF2B5EF4-FFF2-40B4-BE49-F238E27FC236}">
                <a16:creationId xmlns:a16="http://schemas.microsoft.com/office/drawing/2014/main" id="{1F63DF7C-AFED-49CB-8FAF-B69387E9C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1" name="TextBox 20">
            <a:extLst>
              <a:ext uri="{FF2B5EF4-FFF2-40B4-BE49-F238E27FC236}">
                <a16:creationId xmlns:a16="http://schemas.microsoft.com/office/drawing/2014/main" id="{049E09F9-7586-467C-B57B-528BF5D0D904}"/>
              </a:ext>
            </a:extLst>
          </p:cNvPr>
          <p:cNvSpPr txBox="1"/>
          <p:nvPr/>
        </p:nvSpPr>
        <p:spPr>
          <a:xfrm>
            <a:off x="810388" y="4579627"/>
            <a:ext cx="10493716"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last four months has the highest amount of sales. December is significantly high because of Christmas. </a:t>
            </a:r>
          </a:p>
        </p:txBody>
      </p:sp>
      <p:sp>
        <p:nvSpPr>
          <p:cNvPr id="22" name="TextBox 21">
            <a:extLst>
              <a:ext uri="{FF2B5EF4-FFF2-40B4-BE49-F238E27FC236}">
                <a16:creationId xmlns:a16="http://schemas.microsoft.com/office/drawing/2014/main" id="{A7975D1E-1292-4F18-97AC-D3C38E77508E}"/>
              </a:ext>
            </a:extLst>
          </p:cNvPr>
          <p:cNvSpPr txBox="1"/>
          <p:nvPr/>
        </p:nvSpPr>
        <p:spPr>
          <a:xfrm>
            <a:off x="810388" y="5456765"/>
            <a:ext cx="10313224" cy="369332"/>
          </a:xfrm>
          <a:prstGeom prst="rect">
            <a:avLst/>
          </a:prstGeom>
          <a:noFill/>
        </p:spPr>
        <p:txBody>
          <a:bodyPr wrap="square" rtlCol="0">
            <a:spAutoFit/>
          </a:bodyPr>
          <a:lstStyle/>
          <a:p>
            <a:pPr marL="285750" indent="-285750">
              <a:buFont typeface="Arial" panose="020B0604020202020204" pitchFamily="34" charset="0"/>
              <a:buChar char="•"/>
            </a:pPr>
            <a:r>
              <a:rPr lang="en-US" dirty="0"/>
              <a:t>Weekend including Friday has the highest amount of sales compared to weekdays.</a:t>
            </a:r>
          </a:p>
        </p:txBody>
      </p:sp>
      <p:pic>
        <p:nvPicPr>
          <p:cNvPr id="31" name="Picture 30" descr="A screenshot of a cell phone&#10;&#10;Description automatically generated">
            <a:extLst>
              <a:ext uri="{FF2B5EF4-FFF2-40B4-BE49-F238E27FC236}">
                <a16:creationId xmlns:a16="http://schemas.microsoft.com/office/drawing/2014/main" id="{5B9ED6FD-D3ED-43EB-8C72-E97BA94E2400}"/>
              </a:ext>
            </a:extLst>
          </p:cNvPr>
          <p:cNvPicPr>
            <a:picLocks noChangeAspect="1"/>
          </p:cNvPicPr>
          <p:nvPr/>
        </p:nvPicPr>
        <p:blipFill>
          <a:blip r:embed="rId7"/>
          <a:stretch>
            <a:fillRect/>
          </a:stretch>
        </p:blipFill>
        <p:spPr>
          <a:xfrm>
            <a:off x="7208232" y="129408"/>
            <a:ext cx="4543180" cy="3984492"/>
          </a:xfrm>
          <a:prstGeom prst="rect">
            <a:avLst/>
          </a:prstGeom>
        </p:spPr>
      </p:pic>
      <p:pic>
        <p:nvPicPr>
          <p:cNvPr id="67" name="Picture 66" descr="A screenshot of a cell phone&#10;&#10;Description automatically generated">
            <a:extLst>
              <a:ext uri="{FF2B5EF4-FFF2-40B4-BE49-F238E27FC236}">
                <a16:creationId xmlns:a16="http://schemas.microsoft.com/office/drawing/2014/main" id="{6331B2FC-D64D-442C-907E-A7184FAFBCE7}"/>
              </a:ext>
            </a:extLst>
          </p:cNvPr>
          <p:cNvPicPr>
            <a:picLocks noChangeAspect="1"/>
          </p:cNvPicPr>
          <p:nvPr/>
        </p:nvPicPr>
        <p:blipFill>
          <a:blip r:embed="rId8"/>
          <a:stretch>
            <a:fillRect/>
          </a:stretch>
        </p:blipFill>
        <p:spPr>
          <a:xfrm>
            <a:off x="273353" y="215515"/>
            <a:ext cx="5994195" cy="3837051"/>
          </a:xfrm>
          <a:prstGeom prst="rect">
            <a:avLst/>
          </a:prstGeom>
        </p:spPr>
      </p:pic>
    </p:spTree>
    <p:extLst>
      <p:ext uri="{BB962C8B-B14F-4D97-AF65-F5344CB8AC3E}">
        <p14:creationId xmlns:p14="http://schemas.microsoft.com/office/powerpoint/2010/main" val="360040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9" name="Picture 58">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1" name="Oval 60">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3" name="Picture 62">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5" name="Picture 64">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7" name="Rectangle 66">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9" name="Freeform: Shape 68">
            <a:extLst>
              <a:ext uri="{FF2B5EF4-FFF2-40B4-BE49-F238E27FC236}">
                <a16:creationId xmlns:a16="http://schemas.microsoft.com/office/drawing/2014/main" id="{DBAF956B-591A-4461-BB3C-79AA176B0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71" name="Freeform 23">
            <a:extLst>
              <a:ext uri="{FF2B5EF4-FFF2-40B4-BE49-F238E27FC236}">
                <a16:creationId xmlns:a16="http://schemas.microsoft.com/office/drawing/2014/main" id="{E8895FAA-0D03-43F6-9594-A8733552E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3" name="Rectangle 72">
            <a:extLst>
              <a:ext uri="{FF2B5EF4-FFF2-40B4-BE49-F238E27FC236}">
                <a16:creationId xmlns:a16="http://schemas.microsoft.com/office/drawing/2014/main" id="{918FB696-BC5E-43A4-9768-4BB5278B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TextBox 13">
            <a:extLst>
              <a:ext uri="{FF2B5EF4-FFF2-40B4-BE49-F238E27FC236}">
                <a16:creationId xmlns:a16="http://schemas.microsoft.com/office/drawing/2014/main" id="{ECCAB405-9841-45A4-99C9-2E31A8766B6C}"/>
              </a:ext>
            </a:extLst>
          </p:cNvPr>
          <p:cNvSpPr txBox="1"/>
          <p:nvPr/>
        </p:nvSpPr>
        <p:spPr>
          <a:xfrm>
            <a:off x="5923721" y="2968487"/>
            <a:ext cx="914400" cy="914400"/>
          </a:xfrm>
          <a:prstGeom prst="rect">
            <a:avLst/>
          </a:prstGeom>
          <a:noFill/>
        </p:spPr>
        <p:txBody>
          <a:bodyPr wrap="square" rtlCol="0">
            <a:spAutoFit/>
          </a:bodyPr>
          <a:lstStyle/>
          <a:p>
            <a:endParaRPr lang="en-US" dirty="0"/>
          </a:p>
        </p:txBody>
      </p:sp>
      <p:sp>
        <p:nvSpPr>
          <p:cNvPr id="16" name="TextBox 15">
            <a:extLst>
              <a:ext uri="{FF2B5EF4-FFF2-40B4-BE49-F238E27FC236}">
                <a16:creationId xmlns:a16="http://schemas.microsoft.com/office/drawing/2014/main" id="{4104F0CE-587F-458D-84AD-DF828483F946}"/>
              </a:ext>
            </a:extLst>
          </p:cNvPr>
          <p:cNvSpPr txBox="1"/>
          <p:nvPr/>
        </p:nvSpPr>
        <p:spPr>
          <a:xfrm>
            <a:off x="358912" y="2232313"/>
            <a:ext cx="438245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last six months of data  are May – October, and the sales are at the lowest during this period. </a:t>
            </a:r>
          </a:p>
          <a:p>
            <a:endParaRPr lang="en-US" dirty="0"/>
          </a:p>
          <a:p>
            <a:endParaRPr lang="en-US" dirty="0"/>
          </a:p>
        </p:txBody>
      </p:sp>
      <p:sp>
        <p:nvSpPr>
          <p:cNvPr id="20" name="TextBox 19">
            <a:extLst>
              <a:ext uri="{FF2B5EF4-FFF2-40B4-BE49-F238E27FC236}">
                <a16:creationId xmlns:a16="http://schemas.microsoft.com/office/drawing/2014/main" id="{8B94AFC9-08DA-4FF8-8AA2-F5DD13CC0495}"/>
              </a:ext>
            </a:extLst>
          </p:cNvPr>
          <p:cNvSpPr txBox="1"/>
          <p:nvPr/>
        </p:nvSpPr>
        <p:spPr>
          <a:xfrm>
            <a:off x="356873" y="4499113"/>
            <a:ext cx="400127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After running a time series forecasting model on monthly sales data, the forecasting results from the model was 70% accurate.</a:t>
            </a:r>
          </a:p>
          <a:p>
            <a:endParaRPr lang="en-US" dirty="0"/>
          </a:p>
        </p:txBody>
      </p:sp>
      <p:sp>
        <p:nvSpPr>
          <p:cNvPr id="32" name="TextBox 31">
            <a:extLst>
              <a:ext uri="{FF2B5EF4-FFF2-40B4-BE49-F238E27FC236}">
                <a16:creationId xmlns:a16="http://schemas.microsoft.com/office/drawing/2014/main" id="{50E2370A-F37F-4987-A5B2-AF7F892EC0BC}"/>
              </a:ext>
            </a:extLst>
          </p:cNvPr>
          <p:cNvSpPr txBox="1"/>
          <p:nvPr/>
        </p:nvSpPr>
        <p:spPr>
          <a:xfrm>
            <a:off x="550832" y="253759"/>
            <a:ext cx="3807312" cy="1323439"/>
          </a:xfrm>
          <a:prstGeom prst="rect">
            <a:avLst/>
          </a:prstGeom>
          <a:noFill/>
        </p:spPr>
        <p:txBody>
          <a:bodyPr wrap="square" rtlCol="0">
            <a:spAutoFit/>
          </a:bodyPr>
          <a:lstStyle/>
          <a:p>
            <a:r>
              <a:rPr lang="en-US" sz="4000" b="1" dirty="0"/>
              <a:t>Sales Forecasting</a:t>
            </a:r>
          </a:p>
        </p:txBody>
      </p:sp>
      <p:pic>
        <p:nvPicPr>
          <p:cNvPr id="35" name="Picture 34" descr="A close up of a map&#10;&#10;Description automatically generated">
            <a:extLst>
              <a:ext uri="{FF2B5EF4-FFF2-40B4-BE49-F238E27FC236}">
                <a16:creationId xmlns:a16="http://schemas.microsoft.com/office/drawing/2014/main" id="{88441E87-329E-40B1-B33E-09696D9516CA}"/>
              </a:ext>
            </a:extLst>
          </p:cNvPr>
          <p:cNvPicPr>
            <a:picLocks noChangeAspect="1"/>
          </p:cNvPicPr>
          <p:nvPr/>
        </p:nvPicPr>
        <p:blipFill>
          <a:blip r:embed="rId7"/>
          <a:stretch>
            <a:fillRect/>
          </a:stretch>
        </p:blipFill>
        <p:spPr>
          <a:xfrm>
            <a:off x="5452490" y="128680"/>
            <a:ext cx="6306776" cy="2636130"/>
          </a:xfrm>
          <a:prstGeom prst="rect">
            <a:avLst/>
          </a:prstGeom>
        </p:spPr>
      </p:pic>
      <p:pic>
        <p:nvPicPr>
          <p:cNvPr id="45" name="Content Placeholder 44" descr="A screenshot of a cell phone&#10;&#10;Description automatically generated">
            <a:extLst>
              <a:ext uri="{FF2B5EF4-FFF2-40B4-BE49-F238E27FC236}">
                <a16:creationId xmlns:a16="http://schemas.microsoft.com/office/drawing/2014/main" id="{A2F8E8D2-AB41-4AF3-834D-28127935582C}"/>
              </a:ext>
            </a:extLst>
          </p:cNvPr>
          <p:cNvPicPr>
            <a:picLocks noGrp="1" noChangeAspect="1"/>
          </p:cNvPicPr>
          <p:nvPr>
            <p:ph sz="half" idx="1"/>
          </p:nvPr>
        </p:nvPicPr>
        <p:blipFill>
          <a:blip r:embed="rId8"/>
          <a:stretch>
            <a:fillRect/>
          </a:stretch>
        </p:blipFill>
        <p:spPr>
          <a:xfrm>
            <a:off x="5240587" y="3327255"/>
            <a:ext cx="6840169" cy="3250965"/>
          </a:xfrm>
        </p:spPr>
      </p:pic>
    </p:spTree>
    <p:extLst>
      <p:ext uri="{BB962C8B-B14F-4D97-AF65-F5344CB8AC3E}">
        <p14:creationId xmlns:p14="http://schemas.microsoft.com/office/powerpoint/2010/main" val="413439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1" name="Picture 17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3" name="Picture 17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5" name="Oval 17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7" name="Picture 17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9" name="Picture 17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1" name="Rectangle 18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5" name="Rectangle 182">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6"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217" name="Freeform: Shape 188">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3BBD083-A82A-4206-BA78-981C7584A9F7}"/>
              </a:ext>
            </a:extLst>
          </p:cNvPr>
          <p:cNvSpPr txBox="1"/>
          <p:nvPr/>
        </p:nvSpPr>
        <p:spPr>
          <a:xfrm>
            <a:off x="761206" y="4971024"/>
            <a:ext cx="10051774"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forecasted monthly sales data mostly follow the same pattern as historical data,  so the forecast can be considered satisfactory. </a:t>
            </a:r>
          </a:p>
        </p:txBody>
      </p:sp>
      <p:pic>
        <p:nvPicPr>
          <p:cNvPr id="11" name="Content Placeholder 10" descr="A screenshot of a cell phone&#10;&#10;Description automatically generated">
            <a:extLst>
              <a:ext uri="{FF2B5EF4-FFF2-40B4-BE49-F238E27FC236}">
                <a16:creationId xmlns:a16="http://schemas.microsoft.com/office/drawing/2014/main" id="{E81CFDF4-1EA1-4565-AEA1-1267588BADA7}"/>
              </a:ext>
            </a:extLst>
          </p:cNvPr>
          <p:cNvPicPr>
            <a:picLocks noGrp="1" noChangeAspect="1"/>
          </p:cNvPicPr>
          <p:nvPr>
            <p:ph sz="half" idx="1"/>
          </p:nvPr>
        </p:nvPicPr>
        <p:blipFill>
          <a:blip r:embed="rId6"/>
          <a:stretch>
            <a:fillRect/>
          </a:stretch>
        </p:blipFill>
        <p:spPr>
          <a:xfrm>
            <a:off x="0" y="196187"/>
            <a:ext cx="11123612" cy="4264923"/>
          </a:xfrm>
        </p:spPr>
      </p:pic>
    </p:spTree>
    <p:extLst>
      <p:ext uri="{BB962C8B-B14F-4D97-AF65-F5344CB8AC3E}">
        <p14:creationId xmlns:p14="http://schemas.microsoft.com/office/powerpoint/2010/main" val="146135019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F9E44C-F989-4A28-97A5-33F318904E66}"/>
              </a:ext>
            </a:extLst>
          </p:cNvPr>
          <p:cNvSpPr>
            <a:spLocks noGrp="1"/>
          </p:cNvSpPr>
          <p:nvPr>
            <p:ph type="body" idx="1"/>
          </p:nvPr>
        </p:nvSpPr>
        <p:spPr>
          <a:xfrm>
            <a:off x="1103312" y="1154373"/>
            <a:ext cx="4396338" cy="576262"/>
          </a:xfrm>
        </p:spPr>
        <p:txBody>
          <a:bodyPr/>
          <a:lstStyle/>
          <a:p>
            <a:r>
              <a:rPr lang="en-US" dirty="0"/>
              <a:t>Recommendations</a:t>
            </a:r>
          </a:p>
        </p:txBody>
      </p:sp>
      <p:sp>
        <p:nvSpPr>
          <p:cNvPr id="9" name="Content Placeholder 8">
            <a:extLst>
              <a:ext uri="{FF2B5EF4-FFF2-40B4-BE49-F238E27FC236}">
                <a16:creationId xmlns:a16="http://schemas.microsoft.com/office/drawing/2014/main" id="{95C050B5-F1CA-4E91-8CBD-108CC69E078B}"/>
              </a:ext>
            </a:extLst>
          </p:cNvPr>
          <p:cNvSpPr>
            <a:spLocks noGrp="1"/>
          </p:cNvSpPr>
          <p:nvPr>
            <p:ph sz="half" idx="2"/>
          </p:nvPr>
        </p:nvSpPr>
        <p:spPr>
          <a:xfrm>
            <a:off x="1103311" y="1902369"/>
            <a:ext cx="4396339" cy="3741738"/>
          </a:xfrm>
        </p:spPr>
        <p:txBody>
          <a:bodyPr/>
          <a:lstStyle/>
          <a:p>
            <a:r>
              <a:rPr lang="en-US" dirty="0"/>
              <a:t>Replacing the discarded items with new items with higher potential of sales. </a:t>
            </a:r>
          </a:p>
          <a:p>
            <a:r>
              <a:rPr lang="en-US" dirty="0"/>
              <a:t>The forecasted sales for next two months,  i.e.  November and December are very promising. Adding some additional initiatives like holidays sales will increase the total sales even more.</a:t>
            </a:r>
          </a:p>
          <a:p>
            <a:endParaRPr lang="en-US" dirty="0"/>
          </a:p>
        </p:txBody>
      </p:sp>
      <p:sp>
        <p:nvSpPr>
          <p:cNvPr id="10" name="Text Placeholder 9">
            <a:extLst>
              <a:ext uri="{FF2B5EF4-FFF2-40B4-BE49-F238E27FC236}">
                <a16:creationId xmlns:a16="http://schemas.microsoft.com/office/drawing/2014/main" id="{62A92214-8E99-4FF9-8039-3A6F957A3599}"/>
              </a:ext>
            </a:extLst>
          </p:cNvPr>
          <p:cNvSpPr>
            <a:spLocks noGrp="1"/>
          </p:cNvSpPr>
          <p:nvPr>
            <p:ph type="body" sz="quarter" idx="3"/>
          </p:nvPr>
        </p:nvSpPr>
        <p:spPr>
          <a:xfrm>
            <a:off x="5499650" y="1240240"/>
            <a:ext cx="4396339" cy="576262"/>
          </a:xfrm>
        </p:spPr>
        <p:txBody>
          <a:bodyPr/>
          <a:lstStyle/>
          <a:p>
            <a:r>
              <a:rPr lang="en-US" dirty="0"/>
              <a:t>Next Step</a:t>
            </a:r>
          </a:p>
        </p:txBody>
      </p:sp>
      <p:sp>
        <p:nvSpPr>
          <p:cNvPr id="11" name="Content Placeholder 10">
            <a:extLst>
              <a:ext uri="{FF2B5EF4-FFF2-40B4-BE49-F238E27FC236}">
                <a16:creationId xmlns:a16="http://schemas.microsoft.com/office/drawing/2014/main" id="{51FE356C-F969-4400-AF94-A12B01857EB0}"/>
              </a:ext>
            </a:extLst>
          </p:cNvPr>
          <p:cNvSpPr>
            <a:spLocks noGrp="1"/>
          </p:cNvSpPr>
          <p:nvPr>
            <p:ph sz="quarter" idx="4"/>
          </p:nvPr>
        </p:nvSpPr>
        <p:spPr>
          <a:xfrm>
            <a:off x="5499650" y="1902369"/>
            <a:ext cx="4396339" cy="3741738"/>
          </a:xfrm>
        </p:spPr>
        <p:txBody>
          <a:bodyPr/>
          <a:lstStyle/>
          <a:p>
            <a:r>
              <a:rPr lang="en-US" dirty="0"/>
              <a:t>Creating a time series model containing  all the potential features in the data. </a:t>
            </a:r>
          </a:p>
        </p:txBody>
      </p:sp>
    </p:spTree>
    <p:extLst>
      <p:ext uri="{BB962C8B-B14F-4D97-AF65-F5344CB8AC3E}">
        <p14:creationId xmlns:p14="http://schemas.microsoft.com/office/powerpoint/2010/main" val="90337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 calcmode="lin" valueType="num">
                                      <p:cBhvr additive="base">
                                        <p:cTn id="1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752</TotalTime>
  <Words>379</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Sales Forecasting</vt:lpstr>
      <vt:lpstr>PowerPoint Presentation</vt:lpstr>
      <vt:lpstr>PowerPoint Presentation</vt:lpstr>
      <vt:lpstr>The total amount of sales increased from 2013 to 2014. However, there is no complete data for 2015’s sales. The last month for 2015 sales is October.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Forecasting</dc:title>
  <dc:creator>Khwaja Jalal Sediqi</dc:creator>
  <cp:lastModifiedBy>Khwaja Jalal Sediqi</cp:lastModifiedBy>
  <cp:revision>8</cp:revision>
  <dcterms:created xsi:type="dcterms:W3CDTF">2020-09-23T00:28:15Z</dcterms:created>
  <dcterms:modified xsi:type="dcterms:W3CDTF">2020-09-23T13:01:01Z</dcterms:modified>
</cp:coreProperties>
</file>