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5" r:id="rId1"/>
  </p:sldMasterIdLst>
  <p:notesMasterIdLst>
    <p:notesMasterId r:id="rId2"/>
  </p:notesMasterIdLst>
  <p:sldIdLst>
    <p:sldId id="271" r:id="rId3"/>
    <p:sldId id="272" r:id="rId4"/>
    <p:sldId id="283" r:id="rId5"/>
    <p:sldId id="328" r:id="rId6"/>
    <p:sldId id="329" r:id="rId7"/>
    <p:sldId id="320" r:id="rId8"/>
    <p:sldId id="314" r:id="rId9"/>
    <p:sldId id="322" r:id="rId10"/>
    <p:sldId id="315" r:id="rId11"/>
    <p:sldId id="321" r:id="rId12"/>
    <p:sldId id="316" r:id="rId13"/>
    <p:sldId id="323" r:id="rId14"/>
    <p:sldId id="330" r:id="rId15"/>
    <p:sldId id="318" r:id="rId16"/>
    <p:sldId id="324" r:id="rId17"/>
    <p:sldId id="331" r:id="rId18"/>
    <p:sldId id="319" r:id="rId19"/>
    <p:sldId id="325" r:id="rId20"/>
    <p:sldId id="302" r:id="rId21"/>
    <p:sldId id="281" r:id="rId22"/>
    <p:sldId id="295" r:id="rId23"/>
    <p:sldId id="305" r:id="rId24"/>
    <p:sldId id="306" r:id="rId25"/>
    <p:sldId id="307" r:id="rId26"/>
    <p:sldId id="308" r:id="rId27"/>
    <p:sldId id="309" r:id="rId28"/>
    <p:sldId id="303" r:id="rId29"/>
    <p:sldId id="326" r:id="rId30"/>
    <p:sldId id="327" r:id="rId31"/>
    <p:sldId id="292" r:id="rId32"/>
    <p:sldId id="299" r:id="rId33"/>
    <p:sldId id="300" r:id="rId34"/>
    <p:sldId id="301" r:id="rId35"/>
    <p:sldId id="310" r:id="rId36"/>
    <p:sldId id="311" r:id="rId37"/>
    <p:sldId id="312" r:id="rId38"/>
    <p:sldId id="31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2" y="7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presProps" Target="presProps.xml"  /><Relationship Id="rId41" Type="http://schemas.openxmlformats.org/officeDocument/2006/relationships/viewProps" Target="viewProps.xml"  /><Relationship Id="rId42" Type="http://schemas.openxmlformats.org/officeDocument/2006/relationships/theme" Target="theme/theme1.xml"  /><Relationship Id="rId43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4.xml"  /><Relationship Id="rId3" Type="http://schemas.openxmlformats.org/officeDocument/2006/relationships/image" Target="../media/image22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5.xml"  /><Relationship Id="rId3" Type="http://schemas.openxmlformats.org/officeDocument/2006/relationships/image" Target="../media/image2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6.xml"  /><Relationship Id="rId3" Type="http://schemas.openxmlformats.org/officeDocument/2006/relationships/image" Target="../media/image24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7.xml"  /><Relationship Id="rId3" Type="http://schemas.openxmlformats.org/officeDocument/2006/relationships/image" Target="../media/image25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26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27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28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29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30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31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32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34.png"  /><Relationship Id="rId4" Type="http://schemas.openxmlformats.org/officeDocument/2006/relationships/image" Target="../media/image35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220" y="320840"/>
            <a:ext cx="4320413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6600" b="1" spc="-150">
                <a:solidFill>
                  <a:schemeClr val="bg1"/>
                </a:solidFill>
                <a:latin typeface="+mj-ea"/>
                <a:ea typeface="+mj-ea"/>
              </a:rPr>
              <a:t>프로젝트</a:t>
            </a:r>
            <a:endParaRPr lang="ko-KR" altLang="en-US" sz="6600" b="1" spc="-150">
              <a:solidFill>
                <a:schemeClr val="bg1"/>
              </a:solidFill>
              <a:latin typeface="+mj-ea"/>
              <a:ea typeface="+mj-ea"/>
            </a:endParaRPr>
          </a:p>
          <a:p>
            <a:pPr lvl="0">
              <a:defRPr/>
            </a:pPr>
            <a:r>
              <a:rPr lang="ko-KR" altLang="en-US" sz="6600" b="1" spc="-150">
                <a:solidFill>
                  <a:schemeClr val="bg1"/>
                </a:solidFill>
                <a:latin typeface="+mj-ea"/>
                <a:ea typeface="+mj-ea"/>
              </a:rPr>
              <a:t>포트폴리오</a:t>
            </a:r>
            <a:endParaRPr lang="en-US" altLang="ko-KR" sz="6600" b="1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06275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830360" y="6276414"/>
            <a:ext cx="2314015" cy="543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sp>
        <p:nvSpPr>
          <p:cNvPr id="17" name="직사각형 16"/>
          <p:cNvSpPr/>
          <p:nvPr/>
        </p:nvSpPr>
        <p:spPr>
          <a:xfrm>
            <a:off x="7691059" y="2771321"/>
            <a:ext cx="4127499" cy="3278496"/>
          </a:xfrm>
          <a:prstGeom prst="rect">
            <a:avLst/>
          </a:prstGeom>
          <a:solidFill>
            <a:srgbClr val="d7e9f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100">
                <a:solidFill>
                  <a:srgbClr val="224d60"/>
                </a:solidFill>
              </a:rPr>
              <a:t>이름</a:t>
            </a:r>
            <a:r>
              <a:rPr lang="ko-KR" altLang="en-US" sz="2100">
                <a:solidFill>
                  <a:schemeClr val="dk1"/>
                </a:solidFill>
              </a:rPr>
              <a:t> </a:t>
            </a:r>
            <a:r>
              <a:rPr lang="en-US" altLang="ko-KR" sz="2100">
                <a:solidFill>
                  <a:schemeClr val="dk1"/>
                </a:solidFill>
              </a:rPr>
              <a:t>:</a:t>
            </a:r>
            <a:r>
              <a:rPr lang="ko-KR" altLang="en-US" sz="2100">
                <a:solidFill>
                  <a:schemeClr val="dk1"/>
                </a:solidFill>
              </a:rPr>
              <a:t> 김희원</a:t>
            </a:r>
            <a:endParaRPr lang="ko-KR" altLang="en-US" sz="21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000">
                <a:solidFill>
                  <a:schemeClr val="dk1"/>
                </a:solidFill>
              </a:rPr>
              <a:t> </a:t>
            </a:r>
            <a:endParaRPr lang="ko-KR" altLang="en-US" sz="1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100">
                <a:solidFill>
                  <a:srgbClr val="224d60"/>
                </a:solidFill>
              </a:rPr>
              <a:t>기술 스택 </a:t>
            </a:r>
            <a:r>
              <a:rPr lang="en-US" altLang="ko-KR" sz="2100">
                <a:solidFill>
                  <a:schemeClr val="dk1"/>
                </a:solidFill>
              </a:rPr>
              <a:t>: Back End / Front End</a:t>
            </a:r>
            <a:endParaRPr lang="ko-KR" altLang="en-US" sz="1000">
              <a:solidFill>
                <a:srgbClr val="224d60"/>
              </a:solidFill>
            </a:endParaRPr>
          </a:p>
          <a:p>
            <a:pPr>
              <a:defRPr/>
            </a:pPr>
            <a:r>
              <a:rPr lang="ko-KR" altLang="en-US" sz="1000">
                <a:solidFill>
                  <a:srgbClr val="224d60"/>
                </a:solidFill>
              </a:rPr>
              <a:t> </a:t>
            </a:r>
            <a:endParaRPr lang="ko-KR" altLang="en-US" sz="1000">
              <a:solidFill>
                <a:srgbClr val="224d60"/>
              </a:solidFill>
            </a:endParaRPr>
          </a:p>
          <a:p>
            <a:pPr>
              <a:defRPr/>
            </a:pPr>
            <a:r>
              <a:rPr lang="ko-KR" altLang="en-US" sz="2100">
                <a:solidFill>
                  <a:srgbClr val="224d60"/>
                </a:solidFill>
              </a:rPr>
              <a:t>연락처</a:t>
            </a:r>
            <a:r>
              <a:rPr lang="ko-KR" altLang="en-US" sz="2100">
                <a:solidFill>
                  <a:schemeClr val="dk1"/>
                </a:solidFill>
              </a:rPr>
              <a:t> </a:t>
            </a:r>
            <a:r>
              <a:rPr lang="en-US" altLang="ko-KR" sz="2100">
                <a:solidFill>
                  <a:schemeClr val="dk1"/>
                </a:solidFill>
              </a:rPr>
              <a:t>: 010-5571-7187</a:t>
            </a:r>
            <a:endParaRPr lang="en-US" altLang="ko-KR" sz="21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000">
                <a:solidFill>
                  <a:srgbClr val="224d60"/>
                </a:solidFill>
              </a:rPr>
              <a:t> </a:t>
            </a:r>
            <a:endParaRPr lang="ko-KR" altLang="en-US" sz="1000">
              <a:solidFill>
                <a:srgbClr val="224d60"/>
              </a:solidFill>
            </a:endParaRPr>
          </a:p>
          <a:p>
            <a:pPr>
              <a:defRPr/>
            </a:pPr>
            <a:r>
              <a:rPr lang="ko-KR" altLang="en-US" sz="2100">
                <a:solidFill>
                  <a:srgbClr val="224d60"/>
                </a:solidFill>
              </a:rPr>
              <a:t>이메일</a:t>
            </a:r>
            <a:r>
              <a:rPr lang="ko-KR" altLang="en-US" sz="2100">
                <a:solidFill>
                  <a:schemeClr val="dk1"/>
                </a:solidFill>
              </a:rPr>
              <a:t> </a:t>
            </a:r>
            <a:r>
              <a:rPr lang="en-US" altLang="ko-KR" sz="2100">
                <a:solidFill>
                  <a:schemeClr val="dk1"/>
                </a:solidFill>
              </a:rPr>
              <a:t>: khww0301@gmail.com</a:t>
            </a:r>
            <a:endParaRPr lang="en-US" altLang="ko-KR" sz="10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1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100">
                <a:solidFill>
                  <a:srgbClr val="224d60"/>
                </a:solidFill>
              </a:rPr>
              <a:t>Git</a:t>
            </a:r>
            <a:r>
              <a:rPr lang="ko-KR" altLang="en-US" sz="2100">
                <a:solidFill>
                  <a:srgbClr val="224d60"/>
                </a:solidFill>
              </a:rPr>
              <a:t> 주소</a:t>
            </a:r>
            <a:r>
              <a:rPr lang="ko-KR" altLang="en-US" sz="2100">
                <a:solidFill>
                  <a:schemeClr val="dk1"/>
                </a:solidFill>
              </a:rPr>
              <a:t> </a:t>
            </a:r>
            <a:r>
              <a:rPr lang="en-US" altLang="ko-KR" sz="2100">
                <a:solidFill>
                  <a:schemeClr val="dk1"/>
                </a:solidFill>
              </a:rPr>
              <a:t>:</a:t>
            </a:r>
            <a:r>
              <a:rPr lang="ko-KR" altLang="en-US" sz="2100">
                <a:solidFill>
                  <a:schemeClr val="dk1"/>
                </a:solidFill>
              </a:rPr>
              <a:t> </a:t>
            </a:r>
            <a:endParaRPr lang="ko-KR" altLang="en-US" sz="2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81663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2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장바구니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DOM addEventListner </a:t>
            </a:r>
            <a:r>
              <a:rPr lang="ko-KR" altLang="en-US">
                <a:solidFill>
                  <a:schemeClr val="tx1"/>
                </a:solidFill>
              </a:rPr>
              <a:t>사용하여 체크 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된 항목 선별하여 금액 반영 및 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테이블 </a:t>
            </a:r>
            <a:r>
              <a:rPr lang="en-US" altLang="ko-KR">
                <a:solidFill>
                  <a:schemeClr val="tx1"/>
                </a:solidFill>
              </a:rPr>
              <a:t>CRUD </a:t>
            </a:r>
            <a:r>
              <a:rPr lang="ko-KR" altLang="en-US">
                <a:solidFill>
                  <a:schemeClr val="tx1"/>
                </a:solidFill>
              </a:rPr>
              <a:t>구현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4697683" cy="2281261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Session</a:t>
            </a:r>
            <a:r>
              <a:rPr lang="ko-KR" altLang="en-US" sz="1900">
                <a:solidFill>
                  <a:schemeClr val="dk1"/>
                </a:solidFill>
              </a:rPr>
              <a:t>에 저장된 </a:t>
            </a:r>
            <a:r>
              <a:rPr lang="en-US" altLang="ko-KR" sz="1900">
                <a:solidFill>
                  <a:schemeClr val="dk1"/>
                </a:solidFill>
              </a:rPr>
              <a:t>ID</a:t>
            </a:r>
            <a:r>
              <a:rPr lang="ko-KR" altLang="en-US" sz="1900">
                <a:solidFill>
                  <a:schemeClr val="dk1"/>
                </a:solidFill>
              </a:rPr>
              <a:t>를 가져와 </a:t>
            </a:r>
            <a:r>
              <a:rPr lang="en-US" altLang="ko-KR" sz="1900">
                <a:solidFill>
                  <a:schemeClr val="dk1"/>
                </a:solidFill>
              </a:rPr>
              <a:t>DAO</a:t>
            </a:r>
            <a:r>
              <a:rPr lang="ko-KR" altLang="en-US" sz="1900">
                <a:solidFill>
                  <a:schemeClr val="dk1"/>
                </a:solidFill>
              </a:rPr>
              <a:t>로 해당하는 항목 리스트 가져와 </a:t>
            </a:r>
            <a:r>
              <a:rPr lang="en-US" altLang="ko-KR" sz="1900">
                <a:solidFill>
                  <a:schemeClr val="dk1"/>
                </a:solidFill>
              </a:rPr>
              <a:t>DTO</a:t>
            </a:r>
            <a:r>
              <a:rPr lang="ko-KR" altLang="en-US" sz="1900">
                <a:solidFill>
                  <a:schemeClr val="dk1"/>
                </a:solidFill>
              </a:rPr>
              <a:t>에 담은 뒤 </a:t>
            </a:r>
            <a:r>
              <a:rPr lang="en-US" altLang="ko-KR" sz="1900">
                <a:solidFill>
                  <a:schemeClr val="dk1"/>
                </a:solidFill>
              </a:rPr>
              <a:t>JSP </a:t>
            </a:r>
            <a:r>
              <a:rPr lang="ko-KR" altLang="en-US" sz="1900">
                <a:solidFill>
                  <a:schemeClr val="dk1"/>
                </a:solidFill>
              </a:rPr>
              <a:t>스크립틀릿 표현식으로 출력</a:t>
            </a:r>
            <a:endParaRPr lang="en-US" altLang="ko-KR" sz="1900">
              <a:solidFill>
                <a:schemeClr val="dk1"/>
              </a:solidFill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2800" y="1030126"/>
            <a:ext cx="4220164" cy="1705213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5265" y="2971972"/>
            <a:ext cx="5318253" cy="366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81663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3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주문 </a:t>
            </a:r>
            <a:r>
              <a:rPr lang="en-US" altLang="ko-KR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배송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  <a:defRPr/>
            </a:pPr>
            <a:r>
              <a:rPr lang="ko-KR" altLang="en-US">
                <a:solidFill>
                  <a:schemeClr val="tx1"/>
                </a:solidFill>
              </a:rPr>
              <a:t>주문 테이블 리스트 출력</a:t>
            </a:r>
            <a:endParaRPr lang="ko-KR" alt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marL="342900" indent="-342900">
              <a:buAutoNum type="arabicPeriod"/>
              <a:defRPr/>
            </a:pPr>
            <a:r>
              <a:rPr lang="ko-KR" altLang="en-US">
                <a:solidFill>
                  <a:schemeClr val="tx1"/>
                </a:solidFill>
              </a:rPr>
              <a:t>주문 테이블 리스트 삭제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3976827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Session ID</a:t>
            </a:r>
            <a:r>
              <a:rPr lang="ko-KR" altLang="en-US" sz="1900">
                <a:solidFill>
                  <a:schemeClr val="dk1"/>
                </a:solidFill>
              </a:rPr>
              <a:t>를 가져와 주문 테이블 </a:t>
            </a:r>
            <a:endParaRPr lang="ko-KR" altLang="en-US" sz="1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리스트 출력</a:t>
            </a:r>
            <a:endParaRPr lang="ko-KR" altLang="en-US" sz="1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X</a:t>
            </a:r>
            <a:r>
              <a:rPr lang="ko-KR" altLang="en-US" sz="1900">
                <a:solidFill>
                  <a:schemeClr val="dk1"/>
                </a:solidFill>
              </a:rPr>
              <a:t> 버튼 클릭 시 주문 </a:t>
            </a:r>
            <a:r>
              <a:rPr lang="en-US" altLang="ko-KR" sz="1900">
                <a:solidFill>
                  <a:schemeClr val="dk1"/>
                </a:solidFill>
              </a:rPr>
              <a:t>ID</a:t>
            </a:r>
            <a:r>
              <a:rPr lang="ko-KR" altLang="en-US" sz="1900">
                <a:solidFill>
                  <a:schemeClr val="dk1"/>
                </a:solidFill>
              </a:rPr>
              <a:t> 값으로 해당하는 항목 삭제</a:t>
            </a:r>
            <a:endParaRPr lang="ko-KR" altLang="en-US" sz="1900">
              <a:solidFill>
                <a:schemeClr val="dk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824" y="1376358"/>
            <a:ext cx="5744201" cy="4876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81663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3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주문 </a:t>
            </a:r>
            <a:r>
              <a:rPr lang="en-US" altLang="ko-KR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배송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Session ID</a:t>
            </a:r>
            <a:r>
              <a:rPr lang="ko-KR" altLang="en-US">
                <a:solidFill>
                  <a:schemeClr val="dk1"/>
                </a:solidFill>
              </a:rPr>
              <a:t>를 가져와 주문 테이블 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리스트 출력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X</a:t>
            </a:r>
            <a:r>
              <a:rPr lang="ko-KR" altLang="en-US" sz="1900">
                <a:solidFill>
                  <a:schemeClr val="dk1"/>
                </a:solidFill>
              </a:rPr>
              <a:t> 버튼 클릭 시 주문 </a:t>
            </a:r>
            <a:r>
              <a:rPr lang="en-US" altLang="ko-KR" sz="1900">
                <a:solidFill>
                  <a:schemeClr val="dk1"/>
                </a:solidFill>
              </a:rPr>
              <a:t>ID</a:t>
            </a:r>
            <a:r>
              <a:rPr lang="ko-KR" altLang="en-US" sz="1900">
                <a:solidFill>
                  <a:schemeClr val="dk1"/>
                </a:solidFill>
              </a:rPr>
              <a:t> 값으로 </a:t>
            </a:r>
            <a:endParaRPr lang="ko-KR" altLang="en-US" sz="1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해당하는 항목 삭제</a:t>
            </a:r>
            <a:endParaRPr lang="ko-KR" altLang="en-US" sz="1900">
              <a:solidFill>
                <a:schemeClr val="dk1"/>
              </a:solidFill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587" y="1234230"/>
            <a:ext cx="4201111" cy="876422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4044" y="2279816"/>
            <a:ext cx="5072409" cy="4376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81663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3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주문 </a:t>
            </a:r>
            <a:r>
              <a:rPr lang="en-US" altLang="ko-KR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배송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Session ID</a:t>
            </a:r>
            <a:r>
              <a:rPr lang="ko-KR" altLang="en-US">
                <a:solidFill>
                  <a:schemeClr val="dk1"/>
                </a:solidFill>
              </a:rPr>
              <a:t>를 가져와 주문 테이블 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리스트 출력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X</a:t>
            </a:r>
            <a:r>
              <a:rPr lang="ko-KR" altLang="en-US" sz="1900">
                <a:solidFill>
                  <a:schemeClr val="dk1"/>
                </a:solidFill>
              </a:rPr>
              <a:t> 버튼 클릭 시 주문 </a:t>
            </a:r>
            <a:r>
              <a:rPr lang="en-US" altLang="ko-KR" sz="1900">
                <a:solidFill>
                  <a:schemeClr val="dk1"/>
                </a:solidFill>
              </a:rPr>
              <a:t>ID</a:t>
            </a:r>
            <a:r>
              <a:rPr lang="ko-KR" altLang="en-US" sz="1900">
                <a:solidFill>
                  <a:schemeClr val="dk1"/>
                </a:solidFill>
              </a:rPr>
              <a:t> 값으로 </a:t>
            </a:r>
            <a:endParaRPr lang="ko-KR" altLang="en-US" sz="1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해당하는 항목 삭제</a:t>
            </a:r>
            <a:endParaRPr lang="ko-KR" altLang="en-US" sz="1900">
              <a:solidFill>
                <a:schemeClr val="dk1"/>
              </a:solidFill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1203" y="1337602"/>
            <a:ext cx="5534797" cy="1634548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0292" y="3429000"/>
            <a:ext cx="5344271" cy="2495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4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공지사항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  <a:defRPr/>
            </a:pPr>
            <a:r>
              <a:rPr lang="ko-KR" altLang="en-US">
                <a:solidFill>
                  <a:schemeClr val="tx1"/>
                </a:solidFill>
              </a:rPr>
              <a:t>공지사항 </a:t>
            </a:r>
            <a:r>
              <a:rPr lang="en-US" altLang="ko-KR">
                <a:solidFill>
                  <a:schemeClr val="tx1"/>
                </a:solidFill>
              </a:rPr>
              <a:t>CRUD</a:t>
            </a:r>
            <a:r>
              <a:rPr lang="ko-KR" altLang="en-US">
                <a:solidFill>
                  <a:schemeClr val="tx1"/>
                </a:solidFill>
              </a:rPr>
              <a:t> 및 페이징 기능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공지사항 리스트 배열에 담아 유기적으로 페이징 기능 실현되도록 구현</a:t>
            </a:r>
            <a:endParaRPr lang="en-US" altLang="ko-KR" sz="1900">
              <a:solidFill>
                <a:schemeClr val="dk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824" y="1463988"/>
            <a:ext cx="5411005" cy="5010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4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97996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공지사항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97996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Servlet MVC</a:t>
            </a:r>
            <a:r>
              <a:rPr lang="ko-KR" altLang="en-US">
                <a:solidFill>
                  <a:schemeClr val="tx1"/>
                </a:solidFill>
              </a:rPr>
              <a:t>방식으로 데이터 가져와서 </a:t>
            </a:r>
            <a:r>
              <a:rPr lang="en-US" altLang="ko-KR">
                <a:solidFill>
                  <a:schemeClr val="tx1"/>
                </a:solidFill>
              </a:rPr>
              <a:t>ArrayList</a:t>
            </a:r>
            <a:r>
              <a:rPr lang="ko-KR" altLang="en-US">
                <a:solidFill>
                  <a:schemeClr val="tx1"/>
                </a:solidFill>
              </a:rPr>
              <a:t>에 값을 담고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배열에 키와 값으로 값을 담아서 페이징 기능 구현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979967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페이징 전체 길이를 </a:t>
            </a:r>
            <a:r>
              <a:rPr lang="en-US" altLang="ko-KR" sz="1900">
                <a:solidFill>
                  <a:schemeClr val="dk1"/>
                </a:solidFill>
              </a:rPr>
              <a:t>ArrayList </a:t>
            </a:r>
            <a:r>
              <a:rPr lang="ko-KR" altLang="en-US" sz="1900">
                <a:solidFill>
                  <a:schemeClr val="dk1"/>
                </a:solidFill>
              </a:rPr>
              <a:t>길이로 정하고</a:t>
            </a:r>
            <a:r>
              <a:rPr lang="en-US" altLang="ko-KR" sz="1900">
                <a:solidFill>
                  <a:schemeClr val="dk1"/>
                </a:solidFill>
              </a:rPr>
              <a:t>, 10</a:t>
            </a:r>
            <a:r>
              <a:rPr lang="ko-KR" altLang="en-US" sz="1900">
                <a:solidFill>
                  <a:schemeClr val="dk1"/>
                </a:solidFill>
              </a:rPr>
              <a:t>개의 페이지와 블록으로 구성하여 번호 선택 시 유기적으로 리스트 변경되도록 구현</a:t>
            </a:r>
            <a:endParaRPr lang="en-US" altLang="ko-KR" sz="1900">
              <a:solidFill>
                <a:schemeClr val="dk1"/>
              </a:solidFill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3692" y="1361506"/>
            <a:ext cx="4686954" cy="3603076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78329" y="3681675"/>
            <a:ext cx="2353003" cy="2438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4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97996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공지사항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97996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Servlet MVC</a:t>
            </a:r>
            <a:r>
              <a:rPr lang="ko-KR" altLang="en-US">
                <a:solidFill>
                  <a:schemeClr val="tx1"/>
                </a:solidFill>
              </a:rPr>
              <a:t>방식으로 데이터 가져와서 </a:t>
            </a:r>
            <a:r>
              <a:rPr lang="en-US" altLang="ko-KR">
                <a:solidFill>
                  <a:schemeClr val="tx1"/>
                </a:solidFill>
              </a:rPr>
              <a:t>ArrayList</a:t>
            </a:r>
            <a:r>
              <a:rPr lang="ko-KR" altLang="en-US">
                <a:solidFill>
                  <a:schemeClr val="tx1"/>
                </a:solidFill>
              </a:rPr>
              <a:t>에 값을 담고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배열에 키와 값으로 값을 담아서 페이징 기능 구현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979967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페이징 전체 길이를 </a:t>
            </a:r>
            <a:r>
              <a:rPr lang="en-US" altLang="ko-KR" sz="1900">
                <a:solidFill>
                  <a:schemeClr val="dk1"/>
                </a:solidFill>
              </a:rPr>
              <a:t>ArrayList </a:t>
            </a:r>
            <a:r>
              <a:rPr lang="ko-KR" altLang="en-US" sz="1900">
                <a:solidFill>
                  <a:schemeClr val="dk1"/>
                </a:solidFill>
              </a:rPr>
              <a:t>길이로 정하고</a:t>
            </a:r>
            <a:r>
              <a:rPr lang="en-US" altLang="ko-KR" sz="1900">
                <a:solidFill>
                  <a:schemeClr val="dk1"/>
                </a:solidFill>
              </a:rPr>
              <a:t>, 10</a:t>
            </a:r>
            <a:r>
              <a:rPr lang="ko-KR" altLang="en-US" sz="1900">
                <a:solidFill>
                  <a:schemeClr val="dk1"/>
                </a:solidFill>
              </a:rPr>
              <a:t>개의 페이지와 블록으로 구성하여 번호 선택 시 유기적으로 리스트 변경되도록 구현</a:t>
            </a:r>
            <a:endParaRPr lang="en-US" altLang="ko-KR" sz="1900">
              <a:solidFill>
                <a:schemeClr val="dk1"/>
              </a:solidFill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5232" y="1369966"/>
            <a:ext cx="5740529" cy="4810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5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공지사항 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공지사항 세부내용 조회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공지사항 클릭 시 해당하는 번호로 테이블 리스트를 출력</a:t>
            </a:r>
            <a:endParaRPr lang="ko-KR" altLang="en-US" sz="1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수정 및 삭제 클릭 시 수정페이지 이동 및 해당하는 항목 삭제</a:t>
            </a:r>
            <a:endParaRPr lang="ko-KR" altLang="en-US" sz="1900">
              <a:solidFill>
                <a:schemeClr val="dk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824" y="1222295"/>
            <a:ext cx="5754183" cy="52518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5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894242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공지사항 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894242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공지사항 클릭 시 해당하는 번호로 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테이블 리스트를 출력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894242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수정 및 삭제 클릭 시 번호를 넘겨서 </a:t>
            </a:r>
            <a:r>
              <a:rPr lang="en-US" altLang="ko-KR" sz="1900">
                <a:solidFill>
                  <a:schemeClr val="dk1"/>
                </a:solidFill>
              </a:rPr>
              <a:t>request.parameter </a:t>
            </a:r>
            <a:r>
              <a:rPr lang="ko-KR" altLang="en-US" sz="1900">
                <a:solidFill>
                  <a:schemeClr val="dk1"/>
                </a:solidFill>
              </a:rPr>
              <a:t>해당하는 항목 삭제 및 수정 페이지로 이동</a:t>
            </a:r>
            <a:endParaRPr lang="ko-KR" altLang="en-US" sz="1900">
              <a:solidFill>
                <a:schemeClr val="dk1"/>
              </a:solidFill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3416" y="3592390"/>
            <a:ext cx="6116757" cy="3025526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6944" y="1158168"/>
            <a:ext cx="3339605" cy="2426370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123776" y="1178515"/>
            <a:ext cx="2412283" cy="2411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2F40EB-BE95-2DE6-081B-7D7F10A28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9D9D7E52-A8B1-E583-B16C-F877B06F45B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A8D4C35-E046-8291-F673-7E3F50E0F57C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Pretendard Black"/>
                  <a:ea typeface="+mj-ea"/>
                </a:rPr>
                <a:t>2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30DD1F2-D96E-7A43-D587-65DB2F37C788}"/>
                </a:ext>
              </a:extLst>
            </p:cNvPr>
            <p:cNvSpPr txBox="1"/>
            <p:nvPr/>
          </p:nvSpPr>
          <p:spPr>
            <a:xfrm>
              <a:off x="6817895" y="3350782"/>
              <a:ext cx="3647152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4800" b="1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Pretendard"/>
                  <a:cs typeface="+mn-cs"/>
                </a:rPr>
                <a:t>뮤직플레이어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8085EF0C-0CAB-BD3E-D4A6-2276C358732A}"/>
                </a:ext>
              </a:extLst>
            </p:cNvPr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84B5C07-A8C7-9CDE-9023-C769D8B638ED}"/>
                </a:ext>
              </a:extLst>
            </p:cNvPr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C64ECF-9594-C230-8F06-02F8B0EEF75D}"/>
              </a:ext>
            </a:extLst>
          </p:cNvPr>
          <p:cNvSpPr/>
          <p:nvPr/>
        </p:nvSpPr>
        <p:spPr>
          <a:xfrm>
            <a:off x="9830360" y="6276414"/>
            <a:ext cx="2314015" cy="543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4032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r="10930"/>
          <a:stretch>
            <a:fillRect/>
          </a:stretch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7647" y="1857374"/>
            <a:ext cx="3048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1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6407" y="1795819"/>
            <a:ext cx="178766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 dirty="0">
                <a:solidFill>
                  <a:schemeClr val="accent1"/>
                </a:solidFill>
              </a:rPr>
              <a:t>도서쇼핑몰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27647" y="2905017"/>
            <a:ext cx="34176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2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6407" y="2843462"/>
            <a:ext cx="210826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 dirty="0">
                <a:solidFill>
                  <a:schemeClr val="accent1"/>
                </a:solidFill>
              </a:rPr>
              <a:t>뮤직플레이어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27647" y="3962185"/>
            <a:ext cx="34817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3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6407" y="3900630"/>
            <a:ext cx="2108269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 dirty="0" err="1">
                <a:solidFill>
                  <a:schemeClr val="accent1"/>
                </a:solidFill>
              </a:rPr>
              <a:t>게시판만들기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27647" y="5000303"/>
            <a:ext cx="35298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4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356407" y="4938748"/>
            <a:ext cx="242887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 dirty="0">
                <a:solidFill>
                  <a:schemeClr val="accent1"/>
                </a:solidFill>
              </a:rPr>
              <a:t>학사관리시스템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09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개요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tx1"/>
                </a:solidFill>
              </a:rPr>
              <a:t>프로젝트 목적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20000"/>
                <a:alpha val="69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대체 처리 17"/>
          <p:cNvSpPr/>
          <p:nvPr/>
        </p:nvSpPr>
        <p:spPr>
          <a:xfrm>
            <a:off x="801687" y="3151188"/>
            <a:ext cx="10334626" cy="32384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사용자에게 직관적이고 편리한 음악 재생 기능을 제공</a:t>
            </a: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웹 인터페이스 설계와 동적 기능 구현 능력을 향상시키기 위한 프로젝트</a:t>
            </a:r>
          </a:p>
        </p:txBody>
      </p:sp>
      <p:sp>
        <p:nvSpPr>
          <p:cNvPr id="19" name="직사각형 1"/>
          <p:cNvSpPr/>
          <p:nvPr/>
        </p:nvSpPr>
        <p:spPr>
          <a:xfrm>
            <a:off x="4510065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주요 기능</a:t>
            </a:r>
          </a:p>
        </p:txBody>
      </p:sp>
      <p:sp>
        <p:nvSpPr>
          <p:cNvPr id="20" name="이등변 삼각형 14"/>
          <p:cNvSpPr/>
          <p:nvPr/>
        </p:nvSpPr>
        <p:spPr>
          <a:xfrm rot="10800000">
            <a:off x="5683379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09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개요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10065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tx1"/>
                </a:solidFill>
              </a:rPr>
              <a:t>주요 기능</a:t>
            </a: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5683379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alpha val="68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대체 처리 17"/>
          <p:cNvSpPr/>
          <p:nvPr/>
        </p:nvSpPr>
        <p:spPr>
          <a:xfrm>
            <a:off x="801687" y="3151188"/>
            <a:ext cx="10334626" cy="3238499"/>
          </a:xfrm>
          <a:prstGeom prst="flowChartAlternateProcess">
            <a:avLst/>
          </a:prstGeom>
          <a:noFill/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개별 음악 선택 기능</a:t>
            </a: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다음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이전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처음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마지막 음악 선택 기능</a:t>
            </a: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음악 재생 및 일시정지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초기화 기능</a:t>
            </a:r>
          </a:p>
        </p:txBody>
      </p:sp>
      <p:sp>
        <p:nvSpPr>
          <p:cNvPr id="21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프로젝트 목적</a:t>
            </a:r>
            <a:endParaRPr lang="ko-KR" altLang="en-US" sz="3000">
              <a:solidFill>
                <a:schemeClr val="accent4"/>
              </a:solidFill>
            </a:endParaRPr>
          </a:p>
        </p:txBody>
      </p:sp>
      <p:sp>
        <p:nvSpPr>
          <p:cNvPr id="22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16226-E6E3-E12F-B32F-C680DA3BF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168E7078-E796-57D4-B346-58CCBB8C4C47}"/>
              </a:ext>
            </a:extLst>
          </p:cNvPr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81000" y="1451233"/>
            <a:ext cx="5100066" cy="4815913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A69A224-FA2B-38FA-81AC-D8D5BAA8E1C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30AAB35-B156-5C46-5910-93B840BBA166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4093962-714F-F081-D27C-C6DE05E8240C}"/>
              </a:ext>
            </a:extLst>
          </p:cNvPr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E52F51C3-BFEA-D626-A019-1C6965AE2861}"/>
              </a:ext>
            </a:extLst>
          </p:cNvPr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DDE85704-3852-C78C-C033-F20E04FBE783}"/>
              </a:ext>
            </a:extLst>
          </p:cNvPr>
          <p:cNvSpPr txBox="1"/>
          <p:nvPr/>
        </p:nvSpPr>
        <p:spPr>
          <a:xfrm>
            <a:off x="1163049" y="272716"/>
            <a:ext cx="56720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뮤직플레이어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1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3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>
            <a:extLst>
              <a:ext uri="{FF2B5EF4-FFF2-40B4-BE49-F238E27FC236}">
                <a16:creationId xmlns:a16="http://schemas.microsoft.com/office/drawing/2014/main" id="{61BCDE34-BE2B-0D7D-D16C-973F6D422724}"/>
              </a:ext>
            </a:extLst>
          </p:cNvPr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>
            <a:extLst>
              <a:ext uri="{FF2B5EF4-FFF2-40B4-BE49-F238E27FC236}">
                <a16:creationId xmlns:a16="http://schemas.microsoft.com/office/drawing/2014/main" id="{235545CB-D4D6-7959-4692-C515575471E3}"/>
              </a:ext>
            </a:extLst>
          </p:cNvPr>
          <p:cNvSpPr txBox="1"/>
          <p:nvPr/>
        </p:nvSpPr>
        <p:spPr>
          <a:xfrm flipH="1">
            <a:off x="6096000" y="1594344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 dirty="0" err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메인페이지</a:t>
            </a:r>
            <a:endParaRPr lang="en-US" altLang="ko-KR" sz="2000" b="1" spc="-300" dirty="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67E86351-986B-E555-ABB3-802E936F0235}"/>
              </a:ext>
            </a:extLst>
          </p:cNvPr>
          <p:cNvSpPr/>
          <p:nvPr/>
        </p:nvSpPr>
        <p:spPr>
          <a:xfrm>
            <a:off x="6174378" y="2324472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 음악 변동 시 유기적인 변경 구현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A8C1FF8A-A375-722B-ECAA-FA9593B476E4}"/>
              </a:ext>
            </a:extLst>
          </p:cNvPr>
          <p:cNvSpPr/>
          <p:nvPr/>
        </p:nvSpPr>
        <p:spPr>
          <a:xfrm>
            <a:off x="6174378" y="4019681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 dirty="0">
                <a:solidFill>
                  <a:schemeClr val="dk1"/>
                </a:solidFill>
              </a:rPr>
              <a:t>음악 변동 시 해당하는 곡에 </a:t>
            </a:r>
            <a:r>
              <a:rPr lang="en-US" altLang="ko-KR" sz="1900" dirty="0">
                <a:solidFill>
                  <a:schemeClr val="dk1"/>
                </a:solidFill>
              </a:rPr>
              <a:t>index</a:t>
            </a:r>
            <a:r>
              <a:rPr lang="ko-KR" altLang="en-US" sz="1900" dirty="0">
                <a:solidFill>
                  <a:schemeClr val="dk1"/>
                </a:solidFill>
              </a:rPr>
              <a:t>를 반영하여 배열에 값을 불러와 </a:t>
            </a:r>
          </a:p>
          <a:p>
            <a:pPr algn="ctr">
              <a:defRPr/>
            </a:pPr>
            <a:r>
              <a:rPr lang="ko-KR" altLang="en-US" sz="1900" dirty="0">
                <a:solidFill>
                  <a:schemeClr val="dk1"/>
                </a:solidFill>
              </a:rPr>
              <a:t>곡 제목</a:t>
            </a:r>
            <a:r>
              <a:rPr lang="en-US" altLang="ko-KR" sz="1900" dirty="0">
                <a:solidFill>
                  <a:schemeClr val="dk1"/>
                </a:solidFill>
              </a:rPr>
              <a:t>,</a:t>
            </a:r>
            <a:r>
              <a:rPr lang="ko-KR" altLang="en-US" sz="1900" dirty="0">
                <a:solidFill>
                  <a:schemeClr val="dk1"/>
                </a:solidFill>
              </a:rPr>
              <a:t> </a:t>
            </a:r>
            <a:r>
              <a:rPr lang="ko-KR" altLang="en-US" sz="1900" dirty="0" err="1">
                <a:solidFill>
                  <a:schemeClr val="dk1"/>
                </a:solidFill>
              </a:rPr>
              <a:t>가수명</a:t>
            </a:r>
            <a:r>
              <a:rPr lang="en-US" altLang="ko-KR" sz="1900" dirty="0">
                <a:solidFill>
                  <a:schemeClr val="dk1"/>
                </a:solidFill>
              </a:rPr>
              <a:t>,</a:t>
            </a:r>
            <a:r>
              <a:rPr lang="ko-KR" altLang="en-US" sz="1900" dirty="0">
                <a:solidFill>
                  <a:schemeClr val="dk1"/>
                </a:solidFill>
              </a:rPr>
              <a:t> 이미지 등 변경</a:t>
            </a:r>
          </a:p>
        </p:txBody>
      </p:sp>
    </p:spTree>
    <p:extLst>
      <p:ext uri="{BB962C8B-B14F-4D97-AF65-F5344CB8AC3E}">
        <p14:creationId xmlns:p14="http://schemas.microsoft.com/office/powerpoint/2010/main" val="3248961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B73C8-8C8F-0914-7BEE-25814D6F9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>
            <a:extLst>
              <a:ext uri="{FF2B5EF4-FFF2-40B4-BE49-F238E27FC236}">
                <a16:creationId xmlns:a16="http://schemas.microsoft.com/office/drawing/2014/main" id="{4A87285E-6395-5D30-CF72-CED7299EEDA0}"/>
              </a:ext>
            </a:extLst>
          </p:cNvPr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81000" y="1451234"/>
            <a:ext cx="5649849" cy="223558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6365D1-9F10-E6DD-ACD0-6918DDF2A571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7D394A6-C01E-E4C7-6430-C4C35A437629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2526677-B566-F396-701E-67FB8A570BB5}"/>
              </a:ext>
            </a:extLst>
          </p:cNvPr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DA2C904D-D6F3-3C74-D357-1F12DF1A3E90}"/>
              </a:ext>
            </a:extLst>
          </p:cNvPr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8E0799F5-BAD5-79AD-5648-16C54621CE71}"/>
              </a:ext>
            </a:extLst>
          </p:cNvPr>
          <p:cNvSpPr txBox="1"/>
          <p:nvPr/>
        </p:nvSpPr>
        <p:spPr>
          <a:xfrm>
            <a:off x="1163049" y="272716"/>
            <a:ext cx="564351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뮤직플레이어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2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3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</a:p>
        </p:txBody>
      </p:sp>
      <p:cxnSp>
        <p:nvCxnSpPr>
          <p:cNvPr id="31" name="직선 연결선 68">
            <a:extLst>
              <a:ext uri="{FF2B5EF4-FFF2-40B4-BE49-F238E27FC236}">
                <a16:creationId xmlns:a16="http://schemas.microsoft.com/office/drawing/2014/main" id="{C1B1A072-87A5-5C1E-7075-983D4A62995F}"/>
              </a:ext>
            </a:extLst>
          </p:cNvPr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>
            <a:extLst>
              <a:ext uri="{FF2B5EF4-FFF2-40B4-BE49-F238E27FC236}">
                <a16:creationId xmlns:a16="http://schemas.microsoft.com/office/drawing/2014/main" id="{F88EBE04-002A-583A-40B8-C33DAF6716BC}"/>
              </a:ext>
            </a:extLst>
          </p:cNvPr>
          <p:cNvSpPr txBox="1"/>
          <p:nvPr/>
        </p:nvSpPr>
        <p:spPr>
          <a:xfrm flipH="1">
            <a:off x="6174378" y="1522842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 dirty="0" err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상단부</a:t>
            </a: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select, </a:t>
            </a:r>
            <a:r>
              <a:rPr lang="ko-KR" altLang="en-US" sz="2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재생 방법 선택</a:t>
            </a: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C79DABC4-1DC9-9D48-1E49-7A6333A2A421}"/>
              </a:ext>
            </a:extLst>
          </p:cNvPr>
          <p:cNvSpPr/>
          <p:nvPr/>
        </p:nvSpPr>
        <p:spPr>
          <a:xfrm>
            <a:off x="6174378" y="2235524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Select</a:t>
            </a:r>
            <a:r>
              <a:rPr lang="ko-KR" altLang="en-US" dirty="0">
                <a:solidFill>
                  <a:schemeClr val="tx1"/>
                </a:solidFill>
              </a:rPr>
              <a:t>부분 </a:t>
            </a:r>
            <a:r>
              <a:rPr lang="en-US" altLang="ko-KR" dirty="0">
                <a:solidFill>
                  <a:schemeClr val="tx1"/>
                </a:solidFill>
              </a:rPr>
              <a:t>Option</a:t>
            </a:r>
            <a:r>
              <a:rPr lang="ko-KR" altLang="en-US" dirty="0">
                <a:solidFill>
                  <a:schemeClr val="tx1"/>
                </a:solidFill>
              </a:rPr>
              <a:t> 선택 시 음악 변경</a:t>
            </a:r>
          </a:p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 전체 재생과 한 곡 재생 버튼 구현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C992FFA0-D3D2-165C-E6BB-C6BD073925AE}"/>
              </a:ext>
            </a:extLst>
          </p:cNvPr>
          <p:cNvSpPr/>
          <p:nvPr/>
        </p:nvSpPr>
        <p:spPr>
          <a:xfrm>
            <a:off x="983903" y="4199074"/>
            <a:ext cx="3976827" cy="1661404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 dirty="0">
                <a:solidFill>
                  <a:schemeClr val="dk1"/>
                </a:solidFill>
              </a:rPr>
              <a:t>Option</a:t>
            </a:r>
            <a:r>
              <a:rPr lang="ko-KR" altLang="en-US" sz="1900" dirty="0">
                <a:solidFill>
                  <a:schemeClr val="dk1"/>
                </a:solidFill>
              </a:rPr>
              <a:t> 선택 시 해당하는 </a:t>
            </a:r>
            <a:r>
              <a:rPr lang="en-US" altLang="ko-KR" sz="1900" dirty="0">
                <a:solidFill>
                  <a:schemeClr val="dk1"/>
                </a:solidFill>
              </a:rPr>
              <a:t>Value</a:t>
            </a:r>
            <a:r>
              <a:rPr lang="ko-KR" altLang="en-US" sz="1900" dirty="0">
                <a:solidFill>
                  <a:schemeClr val="dk1"/>
                </a:solidFill>
              </a:rPr>
              <a:t>를 가져와 배열의 값과 비교한 뒤 해당하는 </a:t>
            </a:r>
            <a:r>
              <a:rPr lang="en-US" altLang="ko-KR" sz="1900" dirty="0">
                <a:solidFill>
                  <a:schemeClr val="dk1"/>
                </a:solidFill>
              </a:rPr>
              <a:t>index</a:t>
            </a:r>
            <a:r>
              <a:rPr lang="ko-KR" altLang="en-US" sz="1900" dirty="0">
                <a:solidFill>
                  <a:schemeClr val="dk1"/>
                </a:solidFill>
              </a:rPr>
              <a:t> 값을 저장</a:t>
            </a:r>
          </a:p>
        </p:txBody>
      </p:sp>
      <p:sp>
        <p:nvSpPr>
          <p:cNvPr id="51" name="순서도: 대체 처리 41">
            <a:extLst>
              <a:ext uri="{FF2B5EF4-FFF2-40B4-BE49-F238E27FC236}">
                <a16:creationId xmlns:a16="http://schemas.microsoft.com/office/drawing/2014/main" id="{E9121240-6166-6FD6-3788-4BD7A26E25D3}"/>
              </a:ext>
            </a:extLst>
          </p:cNvPr>
          <p:cNvSpPr/>
          <p:nvPr/>
        </p:nvSpPr>
        <p:spPr>
          <a:xfrm>
            <a:off x="6174378" y="4202080"/>
            <a:ext cx="4280335" cy="1614238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재생되는 시간과 끝나는 시간을 비교하여 값이 같다면 반복 재생은 </a:t>
            </a: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다음곡 으로 넘어가고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</a:t>
            </a: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한 곡 재생은 </a:t>
            </a:r>
            <a:r>
              <a:rPr lang="en-US" altLang="ko-KR" sz="1900">
                <a:solidFill>
                  <a:schemeClr val="dk1"/>
                </a:solidFill>
              </a:rPr>
              <a:t>Loop</a:t>
            </a:r>
            <a:r>
              <a:rPr lang="ko-KR" altLang="en-US" sz="1900">
                <a:solidFill>
                  <a:schemeClr val="dk1"/>
                </a:solidFill>
              </a:rPr>
              <a:t>를 사용하여 </a:t>
            </a: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한 곡 재생하도록 구현</a:t>
            </a:r>
          </a:p>
        </p:txBody>
      </p:sp>
    </p:spTree>
    <p:extLst>
      <p:ext uri="{BB962C8B-B14F-4D97-AF65-F5344CB8AC3E}">
        <p14:creationId xmlns:p14="http://schemas.microsoft.com/office/powerpoint/2010/main" val="65535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A469B-B55E-3045-59A5-2AA27C42D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>
            <a:extLst>
              <a:ext uri="{FF2B5EF4-FFF2-40B4-BE49-F238E27FC236}">
                <a16:creationId xmlns:a16="http://schemas.microsoft.com/office/drawing/2014/main" id="{EC58E6C9-B012-EC41-5766-8F756CAA60FA}"/>
              </a:ext>
            </a:extLst>
          </p:cNvPr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80999" y="1451234"/>
            <a:ext cx="5074285" cy="2452878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9D08A5E-D620-8B72-EC86-08E04392F09D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4E0643B-E257-9781-3647-5ED33D2FDD4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F78A7E7-803B-E143-9536-97DCE9DA9C92}"/>
              </a:ext>
            </a:extLst>
          </p:cNvPr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83C977D6-6270-6E2B-66CD-1E1925198739}"/>
              </a:ext>
            </a:extLst>
          </p:cNvPr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FF19E54A-DBB7-6ADD-6D25-F19408421BDF}"/>
              </a:ext>
            </a:extLst>
          </p:cNvPr>
          <p:cNvSpPr txBox="1"/>
          <p:nvPr/>
        </p:nvSpPr>
        <p:spPr>
          <a:xfrm>
            <a:off x="1163049" y="272716"/>
            <a:ext cx="564351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뮤직플레이어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lang="en-US" altLang="ko-KR" sz="2000" b="1" spc="-300">
                <a:solidFill>
                  <a:srgbClr val="5C8DA3"/>
                </a:solidFill>
              </a:rPr>
              <a:t>(</a:t>
            </a:r>
            <a:r>
              <a:rPr lang="ko-KR" altLang="en-US" sz="2000" b="1" spc="-300">
                <a:solidFill>
                  <a:srgbClr val="5C8DA3"/>
                </a:solidFill>
              </a:rPr>
              <a:t> 페이지 주요 기능 </a:t>
            </a:r>
            <a:r>
              <a:rPr lang="en-US" altLang="ko-KR" sz="2000" b="1" spc="-300">
                <a:solidFill>
                  <a:srgbClr val="5C8DA3"/>
                </a:solidFill>
              </a:rPr>
              <a:t> 3 /</a:t>
            </a:r>
            <a:r>
              <a:rPr lang="ko-KR" altLang="en-US" sz="2000" b="1" spc="-300">
                <a:solidFill>
                  <a:srgbClr val="5C8DA3"/>
                </a:solidFill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</a:rPr>
              <a:t>3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r>
              <a:rPr lang="en-US" altLang="ko-KR" sz="2000" b="1" spc="-300">
                <a:solidFill>
                  <a:srgbClr val="5C8DA3"/>
                </a:solidFill>
              </a:rPr>
              <a:t>)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>
            <a:extLst>
              <a:ext uri="{FF2B5EF4-FFF2-40B4-BE49-F238E27FC236}">
                <a16:creationId xmlns:a16="http://schemas.microsoft.com/office/drawing/2014/main" id="{D2542443-1313-2CA9-B3F4-721AE9286B47}"/>
              </a:ext>
            </a:extLst>
          </p:cNvPr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>
            <a:extLst>
              <a:ext uri="{FF2B5EF4-FFF2-40B4-BE49-F238E27FC236}">
                <a16:creationId xmlns:a16="http://schemas.microsoft.com/office/drawing/2014/main" id="{25331B1B-7E47-8542-4AEB-0F23A80CDD33}"/>
              </a:ext>
            </a:extLst>
          </p:cNvPr>
          <p:cNvSpPr txBox="1"/>
          <p:nvPr/>
        </p:nvSpPr>
        <p:spPr>
          <a:xfrm flipH="1">
            <a:off x="6096000" y="1629356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하단부 </a:t>
            </a:r>
            <a:r>
              <a:rPr lang="en-US" altLang="ko-KR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-</a:t>
            </a: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2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컨트롤러</a:t>
            </a:r>
            <a:r>
              <a:rPr lang="en-US" altLang="ko-KR" sz="2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,</a:t>
            </a:r>
            <a:r>
              <a:rPr lang="ko-KR" altLang="en-US" sz="20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sz="2000" b="1" spc="-300" dirty="0" err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RangeBar</a:t>
            </a:r>
            <a:endParaRPr lang="en-US" altLang="ko-KR" sz="20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>
            <a:extLst>
              <a:ext uri="{FF2B5EF4-FFF2-40B4-BE49-F238E27FC236}">
                <a16:creationId xmlns:a16="http://schemas.microsoft.com/office/drawing/2014/main" id="{63ACB6A4-BB9E-3E78-575B-70C0F119C3EF}"/>
              </a:ext>
            </a:extLst>
          </p:cNvPr>
          <p:cNvSpPr/>
          <p:nvPr/>
        </p:nvSpPr>
        <p:spPr>
          <a:xfrm>
            <a:off x="6174378" y="2283311"/>
            <a:ext cx="4454960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컨트롤러 구현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2.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RangeBar</a:t>
            </a:r>
            <a:r>
              <a:rPr lang="ko-KR" altLang="en-US">
                <a:solidFill>
                  <a:schemeClr val="tx1"/>
                </a:solidFill>
              </a:rPr>
              <a:t> 구현</a:t>
            </a:r>
          </a:p>
        </p:txBody>
      </p:sp>
      <p:sp>
        <p:nvSpPr>
          <p:cNvPr id="42" name="순서도: 대체 처리 41">
            <a:extLst>
              <a:ext uri="{FF2B5EF4-FFF2-40B4-BE49-F238E27FC236}">
                <a16:creationId xmlns:a16="http://schemas.microsoft.com/office/drawing/2014/main" id="{4D75BC31-FD73-36AA-A788-265E33D3E3A5}"/>
              </a:ext>
            </a:extLst>
          </p:cNvPr>
          <p:cNvSpPr/>
          <p:nvPr/>
        </p:nvSpPr>
        <p:spPr>
          <a:xfrm>
            <a:off x="810665" y="4381001"/>
            <a:ext cx="4214952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 dirty="0" err="1">
                <a:solidFill>
                  <a:schemeClr val="dk1"/>
                </a:solidFill>
              </a:rPr>
              <a:t>RangeBar</a:t>
            </a:r>
            <a:r>
              <a:rPr lang="ko-KR" altLang="en-US" sz="1900" dirty="0">
                <a:solidFill>
                  <a:schemeClr val="dk1"/>
                </a:solidFill>
              </a:rPr>
              <a:t>는 </a:t>
            </a:r>
            <a:r>
              <a:rPr lang="en-US" altLang="ko-KR" sz="1900" dirty="0">
                <a:solidFill>
                  <a:schemeClr val="dk1"/>
                </a:solidFill>
              </a:rPr>
              <a:t>Input type</a:t>
            </a:r>
            <a:r>
              <a:rPr lang="ko-KR" altLang="en-US" sz="1900" dirty="0">
                <a:solidFill>
                  <a:schemeClr val="dk1"/>
                </a:solidFill>
              </a:rPr>
              <a:t>를 </a:t>
            </a:r>
            <a:r>
              <a:rPr lang="en-US" altLang="ko-KR" sz="1900" dirty="0">
                <a:solidFill>
                  <a:schemeClr val="dk1"/>
                </a:solidFill>
              </a:rPr>
              <a:t>range</a:t>
            </a:r>
            <a:r>
              <a:rPr lang="ko-KR" altLang="en-US" sz="1900" dirty="0">
                <a:solidFill>
                  <a:schemeClr val="dk1"/>
                </a:solidFill>
              </a:rPr>
              <a:t>로 하여 구현했으며</a:t>
            </a:r>
            <a:r>
              <a:rPr lang="en-US" altLang="ko-KR" sz="1900" dirty="0">
                <a:solidFill>
                  <a:schemeClr val="dk1"/>
                </a:solidFill>
              </a:rPr>
              <a:t>,</a:t>
            </a:r>
            <a:r>
              <a:rPr lang="ko-KR" altLang="en-US" sz="1900" dirty="0">
                <a:solidFill>
                  <a:schemeClr val="dk1"/>
                </a:solidFill>
              </a:rPr>
              <a:t> 직접 </a:t>
            </a:r>
            <a:r>
              <a:rPr lang="en-US" altLang="ko-KR" sz="1900" dirty="0">
                <a:solidFill>
                  <a:schemeClr val="dk1"/>
                </a:solidFill>
              </a:rPr>
              <a:t>Range</a:t>
            </a:r>
            <a:r>
              <a:rPr lang="ko-KR" altLang="en-US" sz="1900" dirty="0">
                <a:solidFill>
                  <a:schemeClr val="dk1"/>
                </a:solidFill>
              </a:rPr>
              <a:t>를 움직일 수 있도록 </a:t>
            </a:r>
            <a:r>
              <a:rPr lang="en-US" altLang="ko-KR" sz="1900" dirty="0">
                <a:solidFill>
                  <a:schemeClr val="dk1"/>
                </a:solidFill>
              </a:rPr>
              <a:t>Range</a:t>
            </a:r>
            <a:r>
              <a:rPr lang="ko-KR" altLang="en-US" sz="1900" dirty="0">
                <a:solidFill>
                  <a:schemeClr val="dk1"/>
                </a:solidFill>
              </a:rPr>
              <a:t>에 </a:t>
            </a:r>
            <a:r>
              <a:rPr lang="en-US" altLang="ko-KR" sz="1900" dirty="0">
                <a:solidFill>
                  <a:schemeClr val="dk1"/>
                </a:solidFill>
              </a:rPr>
              <a:t>Value</a:t>
            </a:r>
            <a:r>
              <a:rPr lang="ko-KR" altLang="en-US" sz="1900" dirty="0">
                <a:solidFill>
                  <a:schemeClr val="dk1"/>
                </a:solidFill>
              </a:rPr>
              <a:t>를 </a:t>
            </a:r>
            <a:r>
              <a:rPr lang="en-US" altLang="ko-KR" sz="1900" dirty="0" err="1">
                <a:solidFill>
                  <a:schemeClr val="dk1"/>
                </a:solidFill>
              </a:rPr>
              <a:t>currntTime</a:t>
            </a:r>
            <a:r>
              <a:rPr lang="ko-KR" altLang="en-US" sz="1900" dirty="0">
                <a:solidFill>
                  <a:schemeClr val="dk1"/>
                </a:solidFill>
              </a:rPr>
              <a:t>에 담아 유기적으로 연동</a:t>
            </a:r>
          </a:p>
        </p:txBody>
      </p:sp>
      <p:sp>
        <p:nvSpPr>
          <p:cNvPr id="51" name="순서도: 대체 처리 41">
            <a:extLst>
              <a:ext uri="{FF2B5EF4-FFF2-40B4-BE49-F238E27FC236}">
                <a16:creationId xmlns:a16="http://schemas.microsoft.com/office/drawing/2014/main" id="{FE26B0B6-00AA-333E-3416-CEBDE0BA24C6}"/>
              </a:ext>
            </a:extLst>
          </p:cNvPr>
          <p:cNvSpPr/>
          <p:nvPr/>
        </p:nvSpPr>
        <p:spPr>
          <a:xfrm>
            <a:off x="6174378" y="4386407"/>
            <a:ext cx="4454960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컨트롤러로 왼쪽부터 처음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이전으로 이동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재생</a:t>
            </a:r>
            <a:r>
              <a:rPr lang="en-US" altLang="ko-KR" sz="1900">
                <a:solidFill>
                  <a:schemeClr val="dk1"/>
                </a:solidFill>
              </a:rPr>
              <a:t>&amp;</a:t>
            </a:r>
            <a:r>
              <a:rPr lang="ko-KR" altLang="en-US" sz="1900">
                <a:solidFill>
                  <a:schemeClr val="dk1"/>
                </a:solidFill>
              </a:rPr>
              <a:t>일시정지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초기화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다음</a:t>
            </a:r>
            <a:r>
              <a:rPr lang="en-US" altLang="ko-KR" sz="1900">
                <a:solidFill>
                  <a:schemeClr val="dk1"/>
                </a:solidFill>
              </a:rPr>
              <a:t>,</a:t>
            </a:r>
            <a:r>
              <a:rPr lang="ko-KR" altLang="en-US" sz="1900">
                <a:solidFill>
                  <a:schemeClr val="dk1"/>
                </a:solidFill>
              </a:rPr>
              <a:t> 마지막으로 이동 갈 수 있도록 구현</a:t>
            </a:r>
          </a:p>
        </p:txBody>
      </p:sp>
    </p:spTree>
    <p:extLst>
      <p:ext uri="{BB962C8B-B14F-4D97-AF65-F5344CB8AC3E}">
        <p14:creationId xmlns:p14="http://schemas.microsoft.com/office/powerpoint/2010/main" val="711573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69CFA-E8D6-BF35-4A3A-359892401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3B25430-BDBA-B9AA-5D92-A24895F046D2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AC0D1D-1958-2304-BA08-BC5BB90C1840}"/>
              </a:ext>
            </a:extLst>
          </p:cNvPr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4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95F2FE-ED8C-7055-AC5A-9AF28D4D96E6}"/>
              </a:ext>
            </a:extLst>
          </p:cNvPr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E462A07F-A731-DD4D-B486-20DCB6106DDF}"/>
              </a:ext>
            </a:extLst>
          </p:cNvPr>
          <p:cNvSpPr/>
          <p:nvPr/>
        </p:nvSpPr>
        <p:spPr>
          <a:xfrm>
            <a:off x="9841290" y="6252635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9D1BFE29-2870-6358-1711-E2C110F0C181}"/>
              </a:ext>
            </a:extLst>
          </p:cNvPr>
          <p:cNvSpPr txBox="1"/>
          <p:nvPr/>
        </p:nvSpPr>
        <p:spPr>
          <a:xfrm>
            <a:off x="1163049" y="272716"/>
            <a:ext cx="524346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뮤직플레이어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코드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>
            <a:extLst>
              <a:ext uri="{FF2B5EF4-FFF2-40B4-BE49-F238E27FC236}">
                <a16:creationId xmlns:a16="http://schemas.microsoft.com/office/drawing/2014/main" id="{E1C1B8D0-68C3-355F-9E44-F8D5E68F1F89}"/>
              </a:ext>
            </a:extLst>
          </p:cNvPr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그림 48">
            <a:extLst>
              <a:ext uri="{FF2B5EF4-FFF2-40B4-BE49-F238E27FC236}">
                <a16:creationId xmlns:a16="http://schemas.microsoft.com/office/drawing/2014/main" id="{C2F04B33-8197-56E4-C6EB-D2C3BD5E6E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37798" y="1536524"/>
            <a:ext cx="5753902" cy="3118201"/>
          </a:xfrm>
          <a:prstGeom prst="rect">
            <a:avLst/>
          </a:prstGeom>
        </p:spPr>
      </p:pic>
      <p:sp>
        <p:nvSpPr>
          <p:cNvPr id="51" name="순서도: 대체 처리 34">
            <a:extLst>
              <a:ext uri="{FF2B5EF4-FFF2-40B4-BE49-F238E27FC236}">
                <a16:creationId xmlns:a16="http://schemas.microsoft.com/office/drawing/2014/main" id="{F5FE209E-EDA3-C6CF-CCED-09A0583B7EB8}"/>
              </a:ext>
            </a:extLst>
          </p:cNvPr>
          <p:cNvSpPr/>
          <p:nvPr/>
        </p:nvSpPr>
        <p:spPr>
          <a:xfrm>
            <a:off x="7032623" y="1633727"/>
            <a:ext cx="4454960" cy="24143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앨범 이미지 교체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2.</a:t>
            </a:r>
            <a:r>
              <a:rPr lang="ko-KR" altLang="en-US">
                <a:solidFill>
                  <a:schemeClr val="tx1"/>
                </a:solidFill>
              </a:rPr>
              <a:t> 곡 제목 및 가수명 교체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3.</a:t>
            </a:r>
            <a:r>
              <a:rPr lang="ko-KR" altLang="en-US">
                <a:solidFill>
                  <a:schemeClr val="tx1"/>
                </a:solidFill>
              </a:rPr>
              <a:t> 배경색상 및 버튼 색상 동기화</a:t>
            </a:r>
          </a:p>
        </p:txBody>
      </p:sp>
      <p:sp>
        <p:nvSpPr>
          <p:cNvPr id="52" name="순서도: 대체 처리 34">
            <a:extLst>
              <a:ext uri="{FF2B5EF4-FFF2-40B4-BE49-F238E27FC236}">
                <a16:creationId xmlns:a16="http://schemas.microsoft.com/office/drawing/2014/main" id="{D5264CED-846C-D66E-AA84-D228B6E0392D}"/>
              </a:ext>
            </a:extLst>
          </p:cNvPr>
          <p:cNvSpPr/>
          <p:nvPr/>
        </p:nvSpPr>
        <p:spPr>
          <a:xfrm>
            <a:off x="819148" y="5126225"/>
            <a:ext cx="10185836" cy="13983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음악 선택 시 선택된 음악과 배열에 담긴 음악을 비교하여 값이 같다면 해당하는 </a:t>
            </a:r>
            <a:r>
              <a:rPr lang="en-US" altLang="ko-KR">
                <a:solidFill>
                  <a:schemeClr val="tx1"/>
                </a:solidFill>
              </a:rPr>
              <a:t>index</a:t>
            </a:r>
            <a:r>
              <a:rPr lang="ko-KR" altLang="en-US">
                <a:solidFill>
                  <a:schemeClr val="tx1"/>
                </a:solidFill>
              </a:rPr>
              <a:t>를 </a:t>
            </a:r>
            <a:endParaRPr lang="en-US" altLang="ko-KR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currntIndex</a:t>
            </a:r>
            <a:r>
              <a:rPr lang="ko-KR" altLang="en-US">
                <a:solidFill>
                  <a:schemeClr val="tx1"/>
                </a:solidFill>
              </a:rPr>
              <a:t>에 담아서 모든 항목을 변경된 음악에 </a:t>
            </a:r>
            <a:r>
              <a:rPr lang="en-US" altLang="ko-KR">
                <a:solidFill>
                  <a:schemeClr val="tx1"/>
                </a:solidFill>
              </a:rPr>
              <a:t>index</a:t>
            </a:r>
            <a:r>
              <a:rPr lang="ko-KR" altLang="en-US">
                <a:solidFill>
                  <a:schemeClr val="tx1"/>
                </a:solidFill>
              </a:rPr>
              <a:t>에 맞게 변경하는 코드</a:t>
            </a:r>
          </a:p>
        </p:txBody>
      </p:sp>
    </p:spTree>
    <p:extLst>
      <p:ext uri="{BB962C8B-B14F-4D97-AF65-F5344CB8AC3E}">
        <p14:creationId xmlns:p14="http://schemas.microsoft.com/office/powerpoint/2010/main" val="42307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1CF9F-FC4F-10AF-E720-8AF82D78D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85B10D7-A156-1939-3D0A-2E5AED7B6B35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CA2B2B-D09C-AD55-685D-CA45EE33E018}"/>
              </a:ext>
            </a:extLst>
          </p:cNvPr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4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B20A11-7E24-B8B0-97D9-D36D5CEE9E67}"/>
              </a:ext>
            </a:extLst>
          </p:cNvPr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78D96963-F775-4907-7145-F1B59BCDD01E}"/>
              </a:ext>
            </a:extLst>
          </p:cNvPr>
          <p:cNvSpPr/>
          <p:nvPr/>
        </p:nvSpPr>
        <p:spPr>
          <a:xfrm>
            <a:off x="9841290" y="6252635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3F3FA4BE-5DD2-E0BD-3839-5801201C1B1C}"/>
              </a:ext>
            </a:extLst>
          </p:cNvPr>
          <p:cNvSpPr txBox="1"/>
          <p:nvPr/>
        </p:nvSpPr>
        <p:spPr>
          <a:xfrm>
            <a:off x="1163049" y="272716"/>
            <a:ext cx="524346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뮤직플레이어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코드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>
            <a:extLst>
              <a:ext uri="{FF2B5EF4-FFF2-40B4-BE49-F238E27FC236}">
                <a16:creationId xmlns:a16="http://schemas.microsoft.com/office/drawing/2014/main" id="{077798DD-E342-094D-131D-2436595595ED}"/>
              </a:ext>
            </a:extLst>
          </p:cNvPr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순서도: 대체 처리 34">
            <a:extLst>
              <a:ext uri="{FF2B5EF4-FFF2-40B4-BE49-F238E27FC236}">
                <a16:creationId xmlns:a16="http://schemas.microsoft.com/office/drawing/2014/main" id="{2DA6F410-5A14-E5DD-AC23-4C5DFED34FD9}"/>
              </a:ext>
            </a:extLst>
          </p:cNvPr>
          <p:cNvSpPr/>
          <p:nvPr/>
        </p:nvSpPr>
        <p:spPr>
          <a:xfrm>
            <a:off x="7096125" y="1395602"/>
            <a:ext cx="4566085" cy="1192024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RangeBar</a:t>
            </a:r>
            <a:r>
              <a:rPr lang="ko-KR" altLang="en-US">
                <a:solidFill>
                  <a:schemeClr val="tx1"/>
                </a:solidFill>
              </a:rPr>
              <a:t> 동기화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2.</a:t>
            </a:r>
            <a:r>
              <a:rPr lang="ko-KR" altLang="en-US">
                <a:solidFill>
                  <a:schemeClr val="tx1"/>
                </a:solidFill>
              </a:rPr>
              <a:t> 현재 시간과 전체 시간을 분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초로 구현</a:t>
            </a:r>
          </a:p>
        </p:txBody>
      </p:sp>
      <p:sp>
        <p:nvSpPr>
          <p:cNvPr id="52" name="순서도: 대체 처리 34">
            <a:extLst>
              <a:ext uri="{FF2B5EF4-FFF2-40B4-BE49-F238E27FC236}">
                <a16:creationId xmlns:a16="http://schemas.microsoft.com/office/drawing/2014/main" id="{9196B529-C475-2858-A3C2-3EDC24E6A6BD}"/>
              </a:ext>
            </a:extLst>
          </p:cNvPr>
          <p:cNvSpPr/>
          <p:nvPr/>
        </p:nvSpPr>
        <p:spPr>
          <a:xfrm>
            <a:off x="7137396" y="3268850"/>
            <a:ext cx="4454963" cy="3255774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사용자가 드래그 사용 시 </a:t>
            </a:r>
            <a:r>
              <a:rPr lang="en-US" altLang="ko-KR">
                <a:solidFill>
                  <a:schemeClr val="tx1"/>
                </a:solidFill>
              </a:rPr>
              <a:t>isSeeking</a:t>
            </a:r>
            <a:r>
              <a:rPr lang="ko-KR" altLang="en-US">
                <a:solidFill>
                  <a:schemeClr val="tx1"/>
                </a:solidFill>
              </a:rPr>
              <a:t>이 </a:t>
            </a:r>
            <a:r>
              <a:rPr lang="en-US" altLang="ko-KR">
                <a:solidFill>
                  <a:schemeClr val="tx1"/>
                </a:solidFill>
              </a:rPr>
              <a:t>true</a:t>
            </a:r>
            <a:r>
              <a:rPr lang="ko-KR" altLang="en-US">
                <a:solidFill>
                  <a:schemeClr val="tx1"/>
                </a:solidFill>
              </a:rPr>
              <a:t>가 되며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오디오 전체 길이를 </a:t>
            </a:r>
            <a:r>
              <a:rPr lang="en-US" altLang="ko-KR">
                <a:solidFill>
                  <a:schemeClr val="tx1"/>
                </a:solidFill>
              </a:rPr>
              <a:t>rangeBar</a:t>
            </a:r>
            <a:r>
              <a:rPr lang="ko-KR" altLang="en-US">
                <a:solidFill>
                  <a:schemeClr val="tx1"/>
                </a:solidFill>
              </a:rPr>
              <a:t>의 최대값으로 설정한 뒤 현재 재생 위치를 </a:t>
            </a:r>
            <a:r>
              <a:rPr lang="en-US" altLang="ko-KR">
                <a:solidFill>
                  <a:schemeClr val="tx1"/>
                </a:solidFill>
              </a:rPr>
              <a:t>currentTime</a:t>
            </a:r>
            <a:r>
              <a:rPr lang="ko-KR" altLang="en-US">
                <a:solidFill>
                  <a:schemeClr val="tx1"/>
                </a:solidFill>
              </a:rPr>
              <a:t>에 반영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총 재생 시간과 현재 시간을 분 </a:t>
            </a:r>
            <a:r>
              <a:rPr lang="en-US" altLang="ko-KR">
                <a:solidFill>
                  <a:schemeClr val="tx1"/>
                </a:solidFill>
              </a:rPr>
              <a:t>:</a:t>
            </a:r>
            <a:r>
              <a:rPr lang="ko-KR" altLang="en-US">
                <a:solidFill>
                  <a:schemeClr val="tx1"/>
                </a:solidFill>
              </a:rPr>
              <a:t> 초 포맷으로 변환</a:t>
            </a: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0D16A7E3-37BF-91A1-8775-9D1DDD7EE6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7067" y="1263292"/>
            <a:ext cx="6373114" cy="512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8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DF6986-75CC-AF06-18BA-4A723B27D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E661125E-15BD-FBBB-DDC1-F5B1FB46B2DB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3AF72CD-7126-85B8-629B-1444A71019B4}"/>
                </a:ext>
              </a:extLst>
            </p:cNvPr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9900" b="1" dirty="0">
                  <a:solidFill>
                    <a:prstClr val="white"/>
                  </a:solidFill>
                  <a:latin typeface="Pretendard Black"/>
                  <a:ea typeface="+mj-ea"/>
                </a:rPr>
                <a:t>3</a:t>
              </a:r>
              <a:endParaRPr kumimoji="0" lang="ko-KR" altLang="en-US" sz="19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Black"/>
                <a:ea typeface="+mj-ea"/>
                <a:cs typeface="+mn-cs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BE5910-A693-0A72-CD6A-93E3ED81A2AC}"/>
                </a:ext>
              </a:extLst>
            </p:cNvPr>
            <p:cNvSpPr txBox="1"/>
            <p:nvPr/>
          </p:nvSpPr>
          <p:spPr>
            <a:xfrm>
              <a:off x="6817895" y="3350782"/>
              <a:ext cx="3647152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 err="1">
                  <a:solidFill>
                    <a:prstClr val="white"/>
                  </a:solidFill>
                  <a:latin typeface="Pretendard"/>
                </a:rPr>
                <a:t>게시판만들기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"/>
                <a:cs typeface="+mn-cs"/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6E9391D8-6C7E-EE24-389B-FB54825FA3D9}"/>
                </a:ext>
              </a:extLst>
            </p:cNvPr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DBEC14F1-AAA3-5A8A-47E1-E32703E3EBFA}"/>
                </a:ext>
              </a:extLst>
            </p:cNvPr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834855-861C-8E54-08B5-49060ECE89C7}"/>
              </a:ext>
            </a:extLst>
          </p:cNvPr>
          <p:cNvSpPr/>
          <p:nvPr/>
        </p:nvSpPr>
        <p:spPr>
          <a:xfrm>
            <a:off x="9830360" y="6276414"/>
            <a:ext cx="2314015" cy="543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316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09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개요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tx1"/>
                </a:solidFill>
              </a:rPr>
              <a:t>프로젝트 목적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20000"/>
                <a:alpha val="69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대체 처리 17"/>
          <p:cNvSpPr/>
          <p:nvPr/>
        </p:nvSpPr>
        <p:spPr>
          <a:xfrm>
            <a:off x="801687" y="3151188"/>
            <a:ext cx="10334626" cy="32384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사용자에게는 게시글 등록과 조회를 통한 정보 공유의 편의를 제공</a:t>
            </a: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게시글을 효율적으로 관리할 수 있도록 기능을 제공</a:t>
            </a:r>
          </a:p>
        </p:txBody>
      </p:sp>
      <p:sp>
        <p:nvSpPr>
          <p:cNvPr id="19" name="직사각형 1"/>
          <p:cNvSpPr/>
          <p:nvPr/>
        </p:nvSpPr>
        <p:spPr>
          <a:xfrm>
            <a:off x="4510065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주요 기능</a:t>
            </a:r>
          </a:p>
        </p:txBody>
      </p:sp>
      <p:sp>
        <p:nvSpPr>
          <p:cNvPr id="20" name="이등변 삼각형 14"/>
          <p:cNvSpPr/>
          <p:nvPr/>
        </p:nvSpPr>
        <p:spPr>
          <a:xfrm rot="10800000">
            <a:off x="5683379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09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개요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10065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tx1"/>
                </a:solidFill>
              </a:rPr>
              <a:t>주요 기능</a:t>
            </a: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5683379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alpha val="68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대체 처리 17"/>
          <p:cNvSpPr/>
          <p:nvPr/>
        </p:nvSpPr>
        <p:spPr>
          <a:xfrm>
            <a:off x="801687" y="3151188"/>
            <a:ext cx="10334626" cy="3238499"/>
          </a:xfrm>
          <a:prstGeom prst="flowChartAlternateProcess">
            <a:avLst/>
          </a:prstGeom>
          <a:noFill/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게시글 목록 조회</a:t>
            </a:r>
          </a:p>
          <a:p>
            <a:pPr>
              <a:defRPr/>
            </a:pPr>
            <a:r>
              <a:rPr lang="ko-KR" altLang="en-US" sz="100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게시글 상세 조회</a:t>
            </a:r>
          </a:p>
          <a:p>
            <a:pPr>
              <a:defRPr/>
            </a:pPr>
            <a:r>
              <a:rPr lang="ko-KR" altLang="en-US" sz="100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게시글 작성</a:t>
            </a:r>
          </a:p>
          <a:p>
            <a:pPr>
              <a:defRPr/>
            </a:pPr>
            <a:r>
              <a:rPr lang="ko-KR" altLang="en-US" sz="100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게시글 수정</a:t>
            </a:r>
          </a:p>
          <a:p>
            <a:pPr>
              <a:defRPr/>
            </a:pPr>
            <a:r>
              <a:rPr lang="ko-KR" altLang="en-US" sz="1000">
                <a:solidFill>
                  <a:schemeClr val="tx1"/>
                </a:solidFill>
              </a:rPr>
              <a:t> </a:t>
            </a: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게시글 삭제</a:t>
            </a:r>
          </a:p>
        </p:txBody>
      </p:sp>
      <p:sp>
        <p:nvSpPr>
          <p:cNvPr id="21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프로젝트 목적</a:t>
            </a:r>
            <a:endParaRPr lang="ko-KR" altLang="en-US" sz="3000">
              <a:solidFill>
                <a:schemeClr val="accent4"/>
              </a:solidFill>
            </a:endParaRPr>
          </a:p>
        </p:txBody>
      </p:sp>
      <p:sp>
        <p:nvSpPr>
          <p:cNvPr id="22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478290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3070071" cy="830997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도서쇼핑몰</a:t>
              </a: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830360" y="6276414"/>
            <a:ext cx="2314015" cy="543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10824" y="1608562"/>
            <a:ext cx="5088763" cy="4354909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8" y="272716"/>
            <a:ext cx="57673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1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6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5958378" y="1463989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게시판 목록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5958378" y="2233391"/>
            <a:ext cx="4881900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BoardV02</a:t>
            </a:r>
            <a:r>
              <a:rPr lang="ko-KR" altLang="en-US" dirty="0">
                <a:solidFill>
                  <a:schemeClr val="tx1"/>
                </a:solidFill>
              </a:rPr>
              <a:t> 테이블에 담긴 내용 출력</a:t>
            </a:r>
          </a:p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페이징</a:t>
            </a:r>
            <a:r>
              <a:rPr lang="ko-KR" altLang="en-US" dirty="0">
                <a:solidFill>
                  <a:schemeClr val="tx1"/>
                </a:solidFill>
              </a:rPr>
              <a:t> 기능 구현</a:t>
            </a:r>
          </a:p>
        </p:txBody>
      </p:sp>
      <p:sp>
        <p:nvSpPr>
          <p:cNvPr id="50" name="순서도: 대체 처리 41"/>
          <p:cNvSpPr/>
          <p:nvPr/>
        </p:nvSpPr>
        <p:spPr>
          <a:xfrm>
            <a:off x="5958378" y="4009201"/>
            <a:ext cx="4881900" cy="2378345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sz="1900" b="0" i="0" u="none" strike="noStrike" dirty="0" err="1">
                <a:solidFill>
                  <a:schemeClr val="tx1"/>
                </a:solidFill>
              </a:rPr>
              <a:t>페이징</a:t>
            </a:r>
            <a:r>
              <a:rPr sz="1900" b="0" i="0" u="none" strike="noStrike" dirty="0">
                <a:solidFill>
                  <a:schemeClr val="tx1"/>
                </a:solidFill>
              </a:rPr>
              <a:t> </a:t>
            </a:r>
            <a:r>
              <a:rPr sz="1900" b="0" i="0" u="none" strike="noStrike" dirty="0" err="1">
                <a:solidFill>
                  <a:schemeClr val="tx1"/>
                </a:solidFill>
              </a:rPr>
              <a:t>기능을</a:t>
            </a:r>
            <a:r>
              <a:rPr sz="1900" b="0" i="0" u="none" strike="noStrike" dirty="0">
                <a:solidFill>
                  <a:schemeClr val="tx1"/>
                </a:solidFill>
              </a:rPr>
              <a:t> </a:t>
            </a:r>
            <a:r>
              <a:rPr sz="1900" b="0" i="0" u="none" strike="noStrike" dirty="0" err="1">
                <a:solidFill>
                  <a:schemeClr val="tx1"/>
                </a:solidFill>
              </a:rPr>
              <a:t>사용하여</a:t>
            </a:r>
            <a:r>
              <a:rPr sz="1900" b="0" i="0" u="none" strike="noStrike" dirty="0">
                <a:solidFill>
                  <a:schemeClr val="tx1"/>
                </a:solidFill>
              </a:rPr>
              <a:t> 한 </a:t>
            </a:r>
            <a:r>
              <a:rPr sz="1900" b="0" i="0" u="none" strike="noStrike" dirty="0" err="1">
                <a:solidFill>
                  <a:schemeClr val="tx1"/>
                </a:solidFill>
              </a:rPr>
              <a:t>페이지에</a:t>
            </a:r>
            <a:r>
              <a:rPr sz="1900" b="0" i="0" u="none" strike="noStrike" dirty="0">
                <a:solidFill>
                  <a:schemeClr val="tx1"/>
                </a:solidFill>
              </a:rPr>
              <a:t> </a:t>
            </a:r>
            <a:r>
              <a:rPr lang="EN-US" sz="1900" b="0" i="0" u="none" strike="noStrike" dirty="0">
                <a:solidFill>
                  <a:schemeClr val="tx1"/>
                </a:solidFill>
              </a:rPr>
              <a:t>10</a:t>
            </a:r>
            <a:r>
              <a:rPr sz="1900" b="0" i="0" u="none" strike="noStrike" dirty="0">
                <a:solidFill>
                  <a:schemeClr val="tx1"/>
                </a:solidFill>
              </a:rPr>
              <a:t>개의 </a:t>
            </a:r>
            <a:r>
              <a:rPr sz="1900" b="0" i="0" u="none" strike="noStrike" dirty="0" err="1">
                <a:solidFill>
                  <a:schemeClr val="tx1"/>
                </a:solidFill>
              </a:rPr>
              <a:t>레코드와</a:t>
            </a:r>
            <a:r>
              <a:rPr sz="1900" b="0" i="0" u="none" strike="noStrike" dirty="0">
                <a:solidFill>
                  <a:schemeClr val="tx1"/>
                </a:solidFill>
              </a:rPr>
              <a:t> </a:t>
            </a:r>
            <a:r>
              <a:rPr lang="EN-US" sz="1900" b="0" i="0" u="none" strike="noStrike" dirty="0">
                <a:solidFill>
                  <a:schemeClr val="tx1"/>
                </a:solidFill>
              </a:rPr>
              <a:t>10</a:t>
            </a:r>
            <a:r>
              <a:rPr sz="1900" b="0" i="0" u="none" strike="noStrike" dirty="0">
                <a:solidFill>
                  <a:schemeClr val="tx1"/>
                </a:solidFill>
              </a:rPr>
              <a:t>개의 </a:t>
            </a:r>
            <a:r>
              <a:rPr sz="1900" b="0" i="0" u="none" strike="noStrike" dirty="0" err="1">
                <a:solidFill>
                  <a:schemeClr val="tx1"/>
                </a:solidFill>
              </a:rPr>
              <a:t>블록을</a:t>
            </a:r>
            <a:r>
              <a:rPr sz="1900" b="0" i="0" u="none" strike="noStrike" dirty="0">
                <a:solidFill>
                  <a:schemeClr val="tx1"/>
                </a:solidFill>
              </a:rPr>
              <a:t> </a:t>
            </a:r>
            <a:r>
              <a:rPr sz="1900" b="0" i="0" u="none" strike="noStrike" dirty="0" err="1">
                <a:solidFill>
                  <a:schemeClr val="tx1"/>
                </a:solidFill>
              </a:rPr>
              <a:t>보여주도록</a:t>
            </a:r>
            <a:r>
              <a:rPr sz="1900" b="0" i="0" u="none" strike="noStrike" dirty="0">
                <a:solidFill>
                  <a:schemeClr val="tx1"/>
                </a:solidFill>
              </a:rPr>
              <a:t> </a:t>
            </a:r>
            <a:r>
              <a:rPr sz="1900" b="0" i="0" u="none" strike="noStrike" dirty="0" err="1">
                <a:solidFill>
                  <a:schemeClr val="tx1"/>
                </a:solidFill>
              </a:rPr>
              <a:t>구현</a:t>
            </a:r>
            <a:endParaRPr lang="en-US" sz="19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  <a:defRPr/>
            </a:pPr>
            <a:r>
              <a:rPr lang="ko-KR" altLang="en-US" sz="1900" dirty="0">
                <a:solidFill>
                  <a:schemeClr val="tx1"/>
                </a:solidFill>
              </a:rPr>
              <a:t>번호</a:t>
            </a:r>
            <a:r>
              <a:rPr lang="en-US" altLang="ko-KR" sz="1900" dirty="0">
                <a:solidFill>
                  <a:schemeClr val="tx1"/>
                </a:solidFill>
              </a:rPr>
              <a:t>, </a:t>
            </a:r>
            <a:r>
              <a:rPr lang="ko-KR" altLang="en-US" sz="1900" dirty="0">
                <a:solidFill>
                  <a:schemeClr val="tx1"/>
                </a:solidFill>
              </a:rPr>
              <a:t>제목</a:t>
            </a:r>
            <a:r>
              <a:rPr lang="en-US" altLang="ko-KR" sz="1900" dirty="0">
                <a:solidFill>
                  <a:schemeClr val="tx1"/>
                </a:solidFill>
              </a:rPr>
              <a:t>, </a:t>
            </a:r>
            <a:r>
              <a:rPr lang="ko-KR" altLang="en-US" sz="1900" dirty="0">
                <a:solidFill>
                  <a:schemeClr val="tx1"/>
                </a:solidFill>
              </a:rPr>
              <a:t>글쓴이</a:t>
            </a:r>
            <a:r>
              <a:rPr lang="en-US" altLang="ko-KR" sz="1900" dirty="0">
                <a:solidFill>
                  <a:schemeClr val="tx1"/>
                </a:solidFill>
              </a:rPr>
              <a:t>, </a:t>
            </a:r>
            <a:r>
              <a:rPr lang="ko-KR" altLang="en-US" sz="1900" dirty="0">
                <a:solidFill>
                  <a:schemeClr val="tx1"/>
                </a:solidFill>
              </a:rPr>
              <a:t>등록일</a:t>
            </a:r>
            <a:r>
              <a:rPr lang="en-US" altLang="ko-KR" sz="1900" dirty="0">
                <a:solidFill>
                  <a:schemeClr val="tx1"/>
                </a:solidFill>
              </a:rPr>
              <a:t>, </a:t>
            </a:r>
            <a:r>
              <a:rPr lang="ko-KR" altLang="en-US" sz="1900" dirty="0">
                <a:solidFill>
                  <a:schemeClr val="tx1"/>
                </a:solidFill>
              </a:rPr>
              <a:t>조회 수</a:t>
            </a:r>
            <a:r>
              <a:rPr lang="en-US" altLang="ko-KR" sz="1900" dirty="0">
                <a:solidFill>
                  <a:schemeClr val="tx1"/>
                </a:solidFill>
              </a:rPr>
              <a:t>, IP</a:t>
            </a:r>
            <a:r>
              <a:rPr lang="ko-KR" altLang="en-US" sz="1900" dirty="0">
                <a:solidFill>
                  <a:schemeClr val="tx1"/>
                </a:solidFill>
              </a:rPr>
              <a:t>가 있으며 자세한 사항은 내용을 클릭 시 확인할 수 있도록 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10824" y="1604879"/>
            <a:ext cx="5086350" cy="4634720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8" y="272716"/>
            <a:ext cx="57673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2 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6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096000" y="1809043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게시판 내용 목록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6096000" y="2673157"/>
            <a:ext cx="4903304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게시판 내용 목록 출력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2.</a:t>
            </a:r>
            <a:r>
              <a:rPr lang="ko-KR" altLang="en-US">
                <a:solidFill>
                  <a:schemeClr val="tx1"/>
                </a:solidFill>
              </a:rPr>
              <a:t> 페이징 기능 구현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6123900" y="4291987"/>
            <a:ext cx="4875404" cy="1947612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내용은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해당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항목을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선택하면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보여지는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내용을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개씩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보여주도록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구현</a:t>
            </a:r>
            <a:endParaRPr b="0" i="0" u="none" strike="noStrike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페이징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기능을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사용하여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한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페이지에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2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개의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내용과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10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개의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블록이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보이도록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구현</a:t>
            </a:r>
            <a:endParaRPr b="0" i="0" u="none" strike="noStrike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381000" y="1563071"/>
            <a:ext cx="5093970" cy="4297401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8" y="272716"/>
            <a:ext cx="57673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3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6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174378" y="1670813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게시판 글쓰기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6174378" y="2412739"/>
            <a:ext cx="4652648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게시판 작성 기능 구현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6174378" y="4122926"/>
            <a:ext cx="4652648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게시판을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작성할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때는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작성자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비밀번호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제목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이메일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내용을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작성</a:t>
            </a:r>
            <a:endParaRPr b="0" i="0" u="none" strike="noStrike" dirty="0">
              <a:solidFill>
                <a:srgbClr val="000000"/>
              </a:solidFill>
              <a:latin typeface="맑은 고딕"/>
              <a:ea typeface="맑은 고딕"/>
            </a:endParaRPr>
          </a:p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사용자가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작성한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항목에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내용을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받아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DB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와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연동하여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값을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저장</a:t>
            </a:r>
            <a:endParaRPr b="0" i="0" u="none" strike="noStrike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79298" y="1710501"/>
            <a:ext cx="5347970" cy="3835775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8" y="272716"/>
            <a:ext cx="57673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4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6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264734" y="1710502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비밀번호 확인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6264734" y="2476310"/>
            <a:ext cx="4959857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수정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삭제 시 비밀번호 확인 기능 구현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6264734" y="4183492"/>
            <a:ext cx="4959857" cy="1693612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게시판을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수정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및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삭제할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때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번호와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비밀번호</a:t>
            </a:r>
            <a:r>
              <a:rPr lang="ko-KR" alt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받아서 사용자가 작성한 비밀번호와 일치한다면 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‘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비밀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번호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일치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클릭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시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이동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’</a:t>
            </a:r>
            <a:r>
              <a:rPr lang="ko-KR" alt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버튼이 나오도록 구현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79298" y="1512311"/>
            <a:ext cx="5093970" cy="4464415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8" y="272716"/>
            <a:ext cx="57673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6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18734" y="1608319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게시판 </a:t>
            </a:r>
            <a:r>
              <a:rPr lang="ko-KR" altLang="en-US" sz="2800" b="1" spc="-300" dirty="0" err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글수정</a:t>
            </a:r>
            <a:endParaRPr lang="ko-KR" altLang="en-US" sz="2800" b="1" spc="-300" dirty="0">
              <a:solidFill>
                <a:schemeClr val="accent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18734" y="2390625"/>
            <a:ext cx="4586588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 선택한 번호에 해당하는 </a:t>
            </a:r>
            <a:r>
              <a:rPr lang="en-US" altLang="ko-KR" dirty="0">
                <a:solidFill>
                  <a:schemeClr val="tx1"/>
                </a:solidFill>
              </a:rPr>
              <a:t>DB </a:t>
            </a:r>
            <a:r>
              <a:rPr lang="ko-KR" altLang="en-US" dirty="0">
                <a:solidFill>
                  <a:schemeClr val="tx1"/>
                </a:solidFill>
              </a:rPr>
              <a:t>출력</a:t>
            </a:r>
          </a:p>
          <a:p>
            <a:pPr>
              <a:defRPr/>
            </a:pPr>
            <a:endParaRPr lang="ko-KR" altLang="en-US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2.</a:t>
            </a:r>
            <a:r>
              <a:rPr lang="ko-KR" altLang="en-US" dirty="0">
                <a:solidFill>
                  <a:schemeClr val="tx1"/>
                </a:solidFill>
              </a:rPr>
              <a:t> 수정된 값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에 반영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6518734" y="4062218"/>
            <a:ext cx="4586588" cy="1772987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1900" dirty="0">
                <a:solidFill>
                  <a:schemeClr val="dk1"/>
                </a:solidFill>
              </a:rPr>
              <a:t>비밀번호 일치 시 </a:t>
            </a:r>
            <a:r>
              <a:rPr lang="ko-KR" altLang="en-US" sz="1900" dirty="0" err="1">
                <a:solidFill>
                  <a:schemeClr val="dk1"/>
                </a:solidFill>
              </a:rPr>
              <a:t>글수정</a:t>
            </a:r>
            <a:r>
              <a:rPr lang="ko-KR" altLang="en-US" sz="1900" dirty="0">
                <a:solidFill>
                  <a:schemeClr val="dk1"/>
                </a:solidFill>
              </a:rPr>
              <a:t> 페이지로 이동하여 선택한 번호에 해당하는 내용 출력</a:t>
            </a:r>
          </a:p>
          <a:p>
            <a:pPr>
              <a:defRPr/>
            </a:pPr>
            <a:r>
              <a:rPr lang="ko-KR" altLang="en-US" sz="1900" dirty="0" err="1">
                <a:solidFill>
                  <a:schemeClr val="dk1"/>
                </a:solidFill>
              </a:rPr>
              <a:t>글번호</a:t>
            </a:r>
            <a:r>
              <a:rPr lang="en-US" altLang="ko-KR" sz="1900" dirty="0">
                <a:solidFill>
                  <a:schemeClr val="dk1"/>
                </a:solidFill>
              </a:rPr>
              <a:t>,</a:t>
            </a:r>
            <a:r>
              <a:rPr lang="ko-KR" altLang="en-US" sz="1900" dirty="0">
                <a:solidFill>
                  <a:schemeClr val="dk1"/>
                </a:solidFill>
              </a:rPr>
              <a:t> 조회수</a:t>
            </a:r>
            <a:r>
              <a:rPr lang="en-US" altLang="ko-KR" sz="1900" dirty="0">
                <a:solidFill>
                  <a:schemeClr val="dk1"/>
                </a:solidFill>
              </a:rPr>
              <a:t>,</a:t>
            </a:r>
            <a:r>
              <a:rPr lang="ko-KR" altLang="en-US" sz="1900" dirty="0">
                <a:solidFill>
                  <a:schemeClr val="dk1"/>
                </a:solidFill>
              </a:rPr>
              <a:t> </a:t>
            </a:r>
            <a:r>
              <a:rPr lang="en-US" altLang="ko-KR" sz="1900" dirty="0">
                <a:solidFill>
                  <a:schemeClr val="dk1"/>
                </a:solidFill>
              </a:rPr>
              <a:t>date</a:t>
            </a:r>
            <a:r>
              <a:rPr lang="ko-KR" altLang="en-US" sz="1900" dirty="0">
                <a:solidFill>
                  <a:schemeClr val="dk1"/>
                </a:solidFill>
              </a:rPr>
              <a:t>를 제외한 값 수정한 뒤 버튼 클릭 시 </a:t>
            </a:r>
            <a:r>
              <a:rPr lang="en-US" altLang="ko-KR" sz="1900" dirty="0">
                <a:solidFill>
                  <a:schemeClr val="dk1"/>
                </a:solidFill>
              </a:rPr>
              <a:t>DB</a:t>
            </a:r>
            <a:r>
              <a:rPr lang="ko-KR" altLang="en-US" sz="1900" dirty="0">
                <a:solidFill>
                  <a:schemeClr val="dk1"/>
                </a:solidFill>
              </a:rPr>
              <a:t>에 저장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그림 48"/>
          <p:cNvPicPr/>
          <p:nvPr/>
        </p:nvPicPr>
        <p:blipFill rotWithShape="1">
          <a:blip r:embed="rId3"/>
          <a:stretch>
            <a:fillRect/>
          </a:stretch>
        </p:blipFill>
        <p:spPr>
          <a:xfrm>
            <a:off x="579298" y="1655568"/>
            <a:ext cx="5093970" cy="4204909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8" y="272716"/>
            <a:ext cx="576734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</a:t>
            </a:r>
            <a:r>
              <a:rPr lang="ko-KR" altLang="en-US" sz="2800" b="1" spc="-300">
                <a:solidFill>
                  <a:schemeClr val="accent1"/>
                </a:solidFill>
              </a:rPr>
              <a:t> 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6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6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18734" y="1655568"/>
            <a:ext cx="3179802" cy="518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게시판 </a:t>
            </a:r>
            <a:r>
              <a:rPr lang="en-US" altLang="ko-KR" sz="2800" b="1" spc="-300" dirty="0" err="1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Chk</a:t>
            </a:r>
            <a:r>
              <a:rPr lang="ko-KR" altLang="en-US" sz="2800" b="1" spc="-300" dirty="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페이지</a:t>
            </a:r>
          </a:p>
        </p:txBody>
      </p:sp>
      <p:sp>
        <p:nvSpPr>
          <p:cNvPr id="35" name="순서도: 대체 처리 34"/>
          <p:cNvSpPr/>
          <p:nvPr/>
        </p:nvSpPr>
        <p:spPr>
          <a:xfrm>
            <a:off x="6518734" y="2376300"/>
            <a:ext cx="4745614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 dirty="0">
                <a:solidFill>
                  <a:schemeClr val="tx1"/>
                </a:solidFill>
              </a:rPr>
              <a:t>1.</a:t>
            </a:r>
            <a:r>
              <a:rPr lang="ko-KR" altLang="en-US" dirty="0">
                <a:solidFill>
                  <a:schemeClr val="tx1"/>
                </a:solidFill>
              </a:rPr>
              <a:t> 게시판 기능 성공 여부 확인 구현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6518734" y="4066348"/>
            <a:ext cx="4745614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ts val="0"/>
              </a:spcBef>
              <a:spcAft>
                <a:spcPts val="600"/>
              </a:spcAft>
              <a:defRPr/>
            </a:pP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작성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수정</a:t>
            </a:r>
            <a:r>
              <a:rPr lang="EN-US"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삭제가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성공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혹은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실패할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경우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게시판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lang="EN-US"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Chk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페이지로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이동하여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성공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여부를</a:t>
            </a:r>
            <a:r>
              <a:rPr b="0" i="0" u="none" strike="noStrike" dirty="0">
                <a:solidFill>
                  <a:srgbClr val="000000"/>
                </a:solidFill>
                <a:latin typeface="맑은 고딕"/>
                <a:ea typeface="맑은 고딕"/>
              </a:rPr>
              <a:t> </a:t>
            </a:r>
            <a:r>
              <a:rPr b="0" i="0" u="none" strike="noStrike" dirty="0" err="1">
                <a:solidFill>
                  <a:srgbClr val="000000"/>
                </a:solidFill>
                <a:latin typeface="맑은 고딕"/>
                <a:ea typeface="맑은 고딕"/>
              </a:rPr>
              <a:t>확인</a:t>
            </a:r>
            <a:endParaRPr lang="ko-KR" altLang="en-US" sz="19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7" y="272716"/>
            <a:ext cx="531014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 </a:t>
            </a:r>
            <a:r>
              <a:rPr lang="ko-KR" altLang="en-US" sz="2800" b="1" spc="-300">
                <a:solidFill>
                  <a:schemeClr val="accent1"/>
                </a:solidFill>
              </a:rPr>
              <a:t>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코드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대체 처리 34"/>
          <p:cNvSpPr/>
          <p:nvPr/>
        </p:nvSpPr>
        <p:spPr>
          <a:xfrm>
            <a:off x="819148" y="4935725"/>
            <a:ext cx="10185836" cy="15888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 자바빈을 선언하고 </a:t>
            </a:r>
            <a:r>
              <a:rPr lang="en-US" altLang="ko-KR">
                <a:solidFill>
                  <a:schemeClr val="tx1"/>
                </a:solidFill>
              </a:rPr>
              <a:t>setNowPage</a:t>
            </a:r>
            <a:r>
              <a:rPr lang="ko-KR" altLang="en-US">
                <a:solidFill>
                  <a:schemeClr val="tx1"/>
                </a:solidFill>
              </a:rPr>
              <a:t>와 </a:t>
            </a:r>
            <a:r>
              <a:rPr lang="en-US" altLang="ko-KR">
                <a:solidFill>
                  <a:schemeClr val="tx1"/>
                </a:solidFill>
              </a:rPr>
              <a:t>setNowBlock</a:t>
            </a:r>
            <a:r>
              <a:rPr lang="ko-KR" altLang="en-US">
                <a:solidFill>
                  <a:schemeClr val="tx1"/>
                </a:solidFill>
              </a:rPr>
              <a:t> 메서드를 호출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bean.execute</a:t>
            </a:r>
            <a:r>
              <a:rPr lang="ko-KR" altLang="en-US">
                <a:solidFill>
                  <a:schemeClr val="tx1"/>
                </a:solidFill>
              </a:rPr>
              <a:t> 메서드를 통해 게시판 데이터와 페이징 정보를 계산하고 조회   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431" y="1477780"/>
            <a:ext cx="5477639" cy="260068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51325" y="1350720"/>
            <a:ext cx="4286848" cy="3458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56687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4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7" y="272716"/>
            <a:ext cx="531014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- </a:t>
            </a:r>
            <a:r>
              <a:rPr lang="ko-KR" altLang="en-US" sz="2800" b="1" spc="-300">
                <a:solidFill>
                  <a:schemeClr val="accent1"/>
                </a:solidFill>
              </a:rPr>
              <a:t>게시판 만들기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코드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순서도: 대체 처리 34"/>
          <p:cNvSpPr/>
          <p:nvPr/>
        </p:nvSpPr>
        <p:spPr>
          <a:xfrm>
            <a:off x="819148" y="5126225"/>
            <a:ext cx="10185836" cy="13983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페이지당 게시글 수와 블럭당 페이지 수를 기준으로 현재 페이지 및 블럭의 범위를 계산</a:t>
            </a:r>
          </a:p>
          <a:p>
            <a:pPr>
              <a:defRPr/>
            </a:pPr>
            <a:endParaRPr lang="ko-KR" altLang="en-US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begin, end 값은 현재 페이지에서 보여줄 게시글 번호 범위로  DAO의 getPagedList(begin, end) </a:t>
            </a:r>
          </a:p>
          <a:p>
            <a:pPr>
              <a:defRPr/>
            </a:pPr>
            <a:r>
              <a:rPr lang="ko-KR" altLang="en-US">
                <a:solidFill>
                  <a:schemeClr val="tx1"/>
                </a:solidFill>
              </a:rPr>
              <a:t>메서드 호출에 사용</a:t>
            </a: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07701" y="1207845"/>
            <a:ext cx="4286848" cy="3458057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209279"/>
            <a:ext cx="4982270" cy="35250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09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개요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tx1"/>
                </a:solidFill>
              </a:rPr>
              <a:t>프로젝트 목적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20000"/>
                <a:alpha val="69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801687" y="3151188"/>
            <a:ext cx="10334626" cy="32384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온라인에서 책을 구매하고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장바구니 및 주문 배송 관리 기능을 </a:t>
            </a: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solidFill>
                  <a:schemeClr val="tx1"/>
                </a:solidFill>
              </a:rPr>
              <a:t>    제공하는 도서 쇼핑몰을 개발</a:t>
            </a: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사용자에게 편리한 도서 구매 경험을 제공하고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관리자에게 </a:t>
            </a: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solidFill>
                  <a:schemeClr val="tx1"/>
                </a:solidFill>
              </a:rPr>
              <a:t>    효율적인 관리 기능을 제공</a:t>
            </a:r>
            <a:endParaRPr lang="ko-KR" altLang="en-US" sz="2300">
              <a:solidFill>
                <a:schemeClr val="tx1"/>
              </a:solidFill>
            </a:endParaRPr>
          </a:p>
        </p:txBody>
      </p:sp>
      <p:sp>
        <p:nvSpPr>
          <p:cNvPr id="19" name="직사각형 1"/>
          <p:cNvSpPr/>
          <p:nvPr/>
        </p:nvSpPr>
        <p:spPr>
          <a:xfrm>
            <a:off x="4510065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주요 기능</a:t>
            </a:r>
            <a:endParaRPr lang="ko-KR" altLang="en-US" sz="3000" spc="-300">
              <a:solidFill>
                <a:schemeClr val="accent4"/>
              </a:solidFill>
            </a:endParaRPr>
          </a:p>
        </p:txBody>
      </p:sp>
      <p:sp>
        <p:nvSpPr>
          <p:cNvPr id="20" name="이등변 삼각형 14"/>
          <p:cNvSpPr/>
          <p:nvPr/>
        </p:nvSpPr>
        <p:spPr>
          <a:xfrm rot="10800000">
            <a:off x="5683379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09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개요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10065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tx1"/>
                </a:solidFill>
              </a:rPr>
              <a:t>주요 기능</a:t>
            </a:r>
            <a:endParaRPr lang="ko-KR" altLang="en-US" sz="3000" spc="-30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5683379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alpha val="68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801687" y="3151188"/>
            <a:ext cx="10334626" cy="3238499"/>
          </a:xfrm>
          <a:prstGeom prst="flowChartAlternateProcess">
            <a:avLst/>
          </a:prstGeom>
          <a:noFill/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회원가입 및 로그인 </a:t>
            </a:r>
            <a:r>
              <a:rPr lang="en-US" altLang="ko-KR" sz="2300">
                <a:solidFill>
                  <a:schemeClr val="tx1"/>
                </a:solidFill>
              </a:rPr>
              <a:t>:</a:t>
            </a:r>
            <a:r>
              <a:rPr lang="ko-KR" altLang="en-US" sz="2300">
                <a:solidFill>
                  <a:schemeClr val="tx1"/>
                </a:solidFill>
              </a:rPr>
              <a:t> 개인 정보를 관리 및 추적</a:t>
            </a: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장바구니 </a:t>
            </a:r>
            <a:r>
              <a:rPr lang="en-US" altLang="ko-KR" sz="2300">
                <a:solidFill>
                  <a:schemeClr val="tx1"/>
                </a:solidFill>
              </a:rPr>
              <a:t>:</a:t>
            </a:r>
            <a:r>
              <a:rPr lang="ko-KR" altLang="en-US" sz="2300">
                <a:solidFill>
                  <a:schemeClr val="tx1"/>
                </a:solidFill>
              </a:rPr>
              <a:t> 선택한 도서를 장바구니에 담고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수량 변경 및 삭제</a:t>
            </a: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주문하기 </a:t>
            </a:r>
            <a:r>
              <a:rPr lang="en-US" altLang="ko-KR" sz="2300">
                <a:solidFill>
                  <a:schemeClr val="tx1"/>
                </a:solidFill>
              </a:rPr>
              <a:t>:</a:t>
            </a:r>
            <a:r>
              <a:rPr lang="ko-KR" altLang="en-US" sz="2300">
                <a:solidFill>
                  <a:schemeClr val="tx1"/>
                </a:solidFill>
              </a:rPr>
              <a:t> 장바구니에 담긴 도서를 주문</a:t>
            </a: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관리자페이지 </a:t>
            </a:r>
            <a:r>
              <a:rPr lang="en-US" altLang="ko-KR" sz="2300">
                <a:solidFill>
                  <a:schemeClr val="tx1"/>
                </a:solidFill>
              </a:rPr>
              <a:t>:</a:t>
            </a:r>
            <a:r>
              <a:rPr lang="ko-KR" altLang="en-US" sz="2300">
                <a:solidFill>
                  <a:schemeClr val="tx1"/>
                </a:solidFill>
              </a:rPr>
              <a:t> 고객센터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공지사항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</a:t>
            </a:r>
            <a:r>
              <a:rPr lang="en-US" altLang="ko-KR" sz="2300">
                <a:solidFill>
                  <a:schemeClr val="tx1"/>
                </a:solidFill>
              </a:rPr>
              <a:t>QNA</a:t>
            </a:r>
            <a:r>
              <a:rPr lang="ko-KR" altLang="en-US" sz="2300">
                <a:solidFill>
                  <a:schemeClr val="tx1"/>
                </a:solidFill>
              </a:rPr>
              <a:t>등 고객 관리 기능</a:t>
            </a:r>
            <a:endParaRPr lang="ko-KR" altLang="en-US" sz="2300">
              <a:solidFill>
                <a:schemeClr val="tx1"/>
              </a:solidFill>
            </a:endParaRPr>
          </a:p>
        </p:txBody>
      </p:sp>
      <p:sp>
        <p:nvSpPr>
          <p:cNvPr id="21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프로젝트 목적</a:t>
            </a:r>
            <a:endParaRPr lang="ko-KR" altLang="en-US" sz="3000">
              <a:solidFill>
                <a:schemeClr val="accent4"/>
              </a:solidFill>
            </a:endParaRPr>
          </a:p>
        </p:txBody>
      </p:sp>
      <p:sp>
        <p:nvSpPr>
          <p:cNvPr id="22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98866-E4FD-65F5-7589-4C9008D14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5E37692-7482-62F2-9E16-3F1EFE8B84F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A6C143-B721-CE19-6E5F-67A3807E5CE6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219E4E-55AB-A5A5-5B8A-C50FA4DA966E}"/>
              </a:ext>
            </a:extLst>
          </p:cNvPr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11DF0D26-5F3F-BF57-53AB-81EC3BB239AA}"/>
              </a:ext>
            </a:extLst>
          </p:cNvPr>
          <p:cNvSpPr/>
          <p:nvPr/>
        </p:nvSpPr>
        <p:spPr>
          <a:xfrm>
            <a:off x="9841290" y="6252635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B32DE5AD-B546-EA9B-9DC8-CFE2875135AE}"/>
              </a:ext>
            </a:extLst>
          </p:cNvPr>
          <p:cNvSpPr txBox="1"/>
          <p:nvPr/>
        </p:nvSpPr>
        <p:spPr>
          <a:xfrm>
            <a:off x="1163049" y="272716"/>
            <a:ext cx="4706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 dirty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lang="ko-KR" altLang="en-US" sz="2000" b="1" spc="-300" dirty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기 획     및   설 계</a:t>
            </a:r>
            <a:r>
              <a:rPr kumimoji="0" lang="en-US" altLang="ko-KR" sz="2000" b="1" i="0" u="none" strike="noStrike" kern="1200" cap="none" spc="-300" normalizeH="0" baseline="0" dirty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 dirty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 dirty="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>
            <a:extLst>
              <a:ext uri="{FF2B5EF4-FFF2-40B4-BE49-F238E27FC236}">
                <a16:creationId xmlns:a16="http://schemas.microsoft.com/office/drawing/2014/main" id="{2F14B64F-A6C7-4D11-1406-97FE039E812C}"/>
              </a:ext>
            </a:extLst>
          </p:cNvPr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1F309AF-98B4-8A10-96CB-863E370A7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8" y="1271285"/>
            <a:ext cx="11234056" cy="52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5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" y="1451234"/>
            <a:ext cx="5896798" cy="4258269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1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도서 쇼핑몰 회원 접속 </a:t>
            </a:r>
            <a:r>
              <a:rPr lang="en-US" altLang="ko-KR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사용자가 입력한 값과 </a:t>
            </a:r>
            <a:r>
              <a:rPr lang="en-US" altLang="ko-KR" sz="1900">
                <a:solidFill>
                  <a:schemeClr val="dk1"/>
                </a:solidFill>
              </a:rPr>
              <a:t>MemberT02 </a:t>
            </a:r>
            <a:endParaRPr lang="en-US" altLang="ko-KR" sz="1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테이블 </a:t>
            </a:r>
            <a:r>
              <a:rPr lang="en-US" altLang="ko-KR" sz="1900">
                <a:solidFill>
                  <a:schemeClr val="dk1"/>
                </a:solidFill>
              </a:rPr>
              <a:t>ID, </a:t>
            </a:r>
            <a:r>
              <a:rPr lang="ko-KR" altLang="en-US" sz="1900">
                <a:solidFill>
                  <a:schemeClr val="dk1"/>
                </a:solidFill>
              </a:rPr>
              <a:t>패스워드 값을 비교하여 일치한다면 </a:t>
            </a:r>
            <a:r>
              <a:rPr lang="en-US" altLang="ko-KR" sz="1900">
                <a:solidFill>
                  <a:schemeClr val="dk1"/>
                </a:solidFill>
              </a:rPr>
              <a:t>Session</a:t>
            </a:r>
            <a:r>
              <a:rPr lang="ko-KR" altLang="en-US" sz="1900">
                <a:solidFill>
                  <a:schemeClr val="dk1"/>
                </a:solidFill>
              </a:rPr>
              <a:t>에 저장</a:t>
            </a:r>
            <a:endParaRPr lang="ko-KR" altLang="en-US" sz="19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1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Jquery</a:t>
            </a:r>
            <a:r>
              <a:rPr lang="ko-KR" altLang="en-US">
                <a:solidFill>
                  <a:schemeClr val="tx1"/>
                </a:solidFill>
              </a:rPr>
              <a:t>로 페이지 로드 시 </a:t>
            </a:r>
            <a:r>
              <a:rPr lang="en-US" altLang="ko-KR">
                <a:solidFill>
                  <a:schemeClr val="tx1"/>
                </a:solidFill>
              </a:rPr>
              <a:t>ID</a:t>
            </a:r>
            <a:r>
              <a:rPr lang="ko-KR" altLang="en-US">
                <a:solidFill>
                  <a:schemeClr val="tx1"/>
                </a:solidFill>
              </a:rPr>
              <a:t>에 </a:t>
            </a:r>
            <a:r>
              <a:rPr lang="en-US" altLang="ko-KR">
                <a:solidFill>
                  <a:schemeClr val="tx1"/>
                </a:solidFill>
              </a:rPr>
              <a:t>Focus</a:t>
            </a:r>
            <a:r>
              <a:rPr lang="ko-KR" altLang="en-US">
                <a:solidFill>
                  <a:schemeClr val="tx1"/>
                </a:solidFill>
              </a:rPr>
              <a:t>가도록 구현 및 엔터 시 포커스 이동하도록 구현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6" y="3929309"/>
            <a:ext cx="4280335" cy="1757525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Input Name</a:t>
            </a:r>
            <a:r>
              <a:rPr lang="ko-KR" altLang="en-US" sz="1900">
                <a:solidFill>
                  <a:schemeClr val="dk1"/>
                </a:solidFill>
              </a:rPr>
              <a:t>으로 </a:t>
            </a:r>
            <a:r>
              <a:rPr lang="en-US" altLang="ko-KR" sz="1900">
                <a:solidFill>
                  <a:schemeClr val="dk1"/>
                </a:solidFill>
              </a:rPr>
              <a:t>Value </a:t>
            </a:r>
            <a:r>
              <a:rPr lang="ko-KR" altLang="en-US" sz="1900">
                <a:solidFill>
                  <a:schemeClr val="dk1"/>
                </a:solidFill>
              </a:rPr>
              <a:t>값을 가져와 회원 테이블과 비교하고 일치할 경우 </a:t>
            </a:r>
            <a:r>
              <a:rPr lang="en-US" altLang="ko-KR" sz="1900">
                <a:solidFill>
                  <a:schemeClr val="dk1"/>
                </a:solidFill>
              </a:rPr>
              <a:t>Session</a:t>
            </a:r>
            <a:r>
              <a:rPr lang="ko-KR" altLang="en-US" sz="1900">
                <a:solidFill>
                  <a:schemeClr val="dk1"/>
                </a:solidFill>
              </a:rPr>
              <a:t>에 저장</a:t>
            </a:r>
            <a:endParaRPr lang="ko-KR" altLang="en-US" sz="1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WebFont</a:t>
            </a:r>
            <a:r>
              <a:rPr lang="ko-KR" altLang="en-US" sz="1900">
                <a:solidFill>
                  <a:schemeClr val="dk1"/>
                </a:solidFill>
              </a:rPr>
              <a:t>로 글꼴 변경</a:t>
            </a:r>
            <a:endParaRPr lang="ko-KR" altLang="en-US" sz="1900">
              <a:solidFill>
                <a:schemeClr val="dk1"/>
              </a:solidFill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3150" y="1188525"/>
            <a:ext cx="5372850" cy="2068771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1109" y="3429000"/>
            <a:ext cx="5058480" cy="32310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81663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2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장바구니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  <a:defRPr/>
            </a:pPr>
            <a:r>
              <a:rPr lang="ko-KR" altLang="en-US">
                <a:solidFill>
                  <a:schemeClr val="tx1"/>
                </a:solidFill>
              </a:rPr>
              <a:t>장바구니 테이블 리스트  </a:t>
            </a:r>
            <a:r>
              <a:rPr lang="en-US" altLang="ko-KR">
                <a:solidFill>
                  <a:schemeClr val="tx1"/>
                </a:solidFill>
              </a:rPr>
              <a:t>CRUD</a:t>
            </a:r>
            <a:endParaRPr lang="en-US" altLang="ko-KR">
              <a:solidFill>
                <a:schemeClr val="tx1"/>
              </a:solidFill>
            </a:endParaRPr>
          </a:p>
          <a:p>
            <a:pPr marL="342900" indent="-342900">
              <a:buAutoNum type="arabicPeriod"/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marL="342900" indent="-342900">
              <a:buAutoNum type="arabicPeriod"/>
              <a:defRPr/>
            </a:pPr>
            <a:r>
              <a:rPr lang="ko-KR" altLang="en-US">
                <a:solidFill>
                  <a:schemeClr val="tx1"/>
                </a:solidFill>
              </a:rPr>
              <a:t>도서 구매 처리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4697683" cy="2281261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Session</a:t>
            </a:r>
            <a:r>
              <a:rPr lang="ko-KR" altLang="en-US" sz="1900">
                <a:solidFill>
                  <a:schemeClr val="dk1"/>
                </a:solidFill>
              </a:rPr>
              <a:t>에 저장된 </a:t>
            </a:r>
            <a:r>
              <a:rPr lang="en-US" altLang="ko-KR" sz="1900">
                <a:solidFill>
                  <a:schemeClr val="dk1"/>
                </a:solidFill>
              </a:rPr>
              <a:t>ID</a:t>
            </a:r>
            <a:r>
              <a:rPr lang="ko-KR" altLang="en-US" sz="1900">
                <a:solidFill>
                  <a:schemeClr val="dk1"/>
                </a:solidFill>
              </a:rPr>
              <a:t>를 가져와 장바구니 테이블 리스트를 출력</a:t>
            </a:r>
            <a:endParaRPr lang="ko-KR" altLang="en-US" sz="1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수량 변경 및 체크 박스 선택 시 </a:t>
            </a:r>
            <a:endParaRPr lang="ko-KR" altLang="en-US" sz="1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전체 금액 반영</a:t>
            </a:r>
            <a:endParaRPr lang="ko-KR" altLang="en-US" sz="1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주문하기 버튼 클릭 시 체크된 항목 주문 테이블에 저장</a:t>
            </a:r>
            <a:endParaRPr lang="ko-KR" altLang="en-US" sz="1900">
              <a:solidFill>
                <a:schemeClr val="dk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6573" y="1226571"/>
            <a:ext cx="5998453" cy="5269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1296</ep:Words>
  <ep:PresentationFormat>와이드스크린</ep:PresentationFormat>
  <ep:Paragraphs>229</ep:Paragraphs>
  <ep:Slides>37</ep:Slides>
  <ep:Notes>26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ep:HeadingPairs>
  <ep:TitlesOfParts>
    <vt:vector size="3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2022-08-03T01:14:38.000</dcterms:created>
  <dc:creator>Yu Saebyeol</dc:creator>
  <cp:lastModifiedBy>KOSMO</cp:lastModifiedBy>
  <dcterms:modified xsi:type="dcterms:W3CDTF">2025-06-05T01:01:43.505</dcterms:modified>
  <cp:revision>118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