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 ?><Relationships xmlns="http://schemas.openxmlformats.org/package/2006/relationships"><Relationship Id="rId1" Type="http://schemas.openxmlformats.org/officeDocument/2006/relationships/officeDocument" Target="ppt/presentation.xml"  /><Relationship Id="rId2" Type="http://schemas.openxmlformats.org/package/2006/relationships/metadata/thumbnail" Target="docProps/thumbnail.jpeg"  /><Relationship Id="rId3" Type="http://schemas.openxmlformats.org/package/2006/relationships/metadata/core-properties" Target="docProps/core.xml"  /><Relationship Id="rId4" Type="http://schemas.openxmlformats.org/officeDocument/2006/relationships/extended-properties" Target="docProps/app.xml"  /><Relationship Id="rId5" Type="http://schemas.openxmlformats.org/officeDocument/2006/relationships/custom-properties" Target="docProps/custom.xml"  /></Relationships>
</file>

<file path=ppt/presentation.xml><?xml version="1.0" encoding="utf-8"?>
<p:presentation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sldMasterIdLst>
    <p:sldMasterId id="2147483667" r:id="rId1"/>
  </p:sldMasterIdLst>
  <p:notesMasterIdLst>
    <p:notesMasterId r:id="rId2"/>
  </p:notesMasterIdLst>
  <p:sldIdLst>
    <p:sldId id="271" r:id="rId3"/>
    <p:sldId id="332" r:id="rId4"/>
    <p:sldId id="333" r:id="rId5"/>
    <p:sldId id="328" r:id="rId6"/>
    <p:sldId id="329" r:id="rId7"/>
    <p:sldId id="334" r:id="rId8"/>
    <p:sldId id="335" r:id="rId9"/>
    <p:sldId id="337" r:id="rId10"/>
    <p:sldId id="336" r:id="rId11"/>
    <p:sldId id="320" r:id="rId12"/>
    <p:sldId id="314" r:id="rId13"/>
    <p:sldId id="322" r:id="rId14"/>
    <p:sldId id="315" r:id="rId15"/>
    <p:sldId id="321" r:id="rId16"/>
    <p:sldId id="316" r:id="rId17"/>
    <p:sldId id="323" r:id="rId18"/>
    <p:sldId id="330" r:id="rId19"/>
    <p:sldId id="318" r:id="rId20"/>
    <p:sldId id="324" r:id="rId21"/>
    <p:sldId id="331" r:id="rId22"/>
    <p:sldId id="319" r:id="rId23"/>
    <p:sldId id="325" r:id="rId2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prnPr scaleToFitPaper="1"/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extLst>
    <p:ext uri="ACF4677E-8BD2-47ae-8A1F-98590045965D">
      <hp:hncThemeShow xmlns:hp="http://schemas.haansoft.com/office/presentation/8.0" themeShowType="1" themeSkinType="1" themeTransitionType="1" useThemeTransition="1" byMouseClick="1" attrType="1" dur="2000"/>
    </p:ext>
  </p:extLst>
</p:presentationPr>
</file>

<file path=ppt/tableStyles.xml><?xml version="1.0" encoding="utf-8"?>
<a:tblStyleLst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def="{5C22544A-7EE6-4342-B048-85BDC9FD1C3A}"/>
</file>

<file path=ppt/viewProps.xml><?xml version="1.0" encoding="utf-8"?>
<p:viewP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0" d="100"/>
          <a:sy n="100" d="100"/>
        </p:scale>
        <p:origin x="192" y="72"/>
      </p:cViewPr>
      <p:guideLst>
        <p:guide orient="horz" pos="2158"/>
        <p:guide pos="3839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 ?><Relationships xmlns="http://schemas.openxmlformats.org/package/2006/relationships"><Relationship Id="rId1" Type="http://schemas.openxmlformats.org/officeDocument/2006/relationships/slideMaster" Target="slideMasters/slideMaster1.xml"  /><Relationship Id="rId10" Type="http://schemas.openxmlformats.org/officeDocument/2006/relationships/slide" Target="slides/slide8.xml"  /><Relationship Id="rId11" Type="http://schemas.openxmlformats.org/officeDocument/2006/relationships/slide" Target="slides/slide9.xml"  /><Relationship Id="rId12" Type="http://schemas.openxmlformats.org/officeDocument/2006/relationships/slide" Target="slides/slide10.xml"  /><Relationship Id="rId13" Type="http://schemas.openxmlformats.org/officeDocument/2006/relationships/slide" Target="slides/slide11.xml"  /><Relationship Id="rId14" Type="http://schemas.openxmlformats.org/officeDocument/2006/relationships/slide" Target="slides/slide12.xml"  /><Relationship Id="rId15" Type="http://schemas.openxmlformats.org/officeDocument/2006/relationships/slide" Target="slides/slide13.xml"  /><Relationship Id="rId16" Type="http://schemas.openxmlformats.org/officeDocument/2006/relationships/slide" Target="slides/slide14.xml"  /><Relationship Id="rId17" Type="http://schemas.openxmlformats.org/officeDocument/2006/relationships/slide" Target="slides/slide15.xml"  /><Relationship Id="rId18" Type="http://schemas.openxmlformats.org/officeDocument/2006/relationships/slide" Target="slides/slide16.xml"  /><Relationship Id="rId19" Type="http://schemas.openxmlformats.org/officeDocument/2006/relationships/slide" Target="slides/slide17.xml"  /><Relationship Id="rId2" Type="http://schemas.openxmlformats.org/officeDocument/2006/relationships/notesMaster" Target="notesMasters/notesMaster1.xml"  /><Relationship Id="rId20" Type="http://schemas.openxmlformats.org/officeDocument/2006/relationships/slide" Target="slides/slide18.xml"  /><Relationship Id="rId21" Type="http://schemas.openxmlformats.org/officeDocument/2006/relationships/slide" Target="slides/slide19.xml"  /><Relationship Id="rId22" Type="http://schemas.openxmlformats.org/officeDocument/2006/relationships/slide" Target="slides/slide20.xml"  /><Relationship Id="rId23" Type="http://schemas.openxmlformats.org/officeDocument/2006/relationships/slide" Target="slides/slide21.xml"  /><Relationship Id="rId24" Type="http://schemas.openxmlformats.org/officeDocument/2006/relationships/slide" Target="slides/slide22.xml"  /><Relationship Id="rId25" Type="http://schemas.openxmlformats.org/officeDocument/2006/relationships/presProps" Target="presProps.xml"  /><Relationship Id="rId26" Type="http://schemas.openxmlformats.org/officeDocument/2006/relationships/viewProps" Target="viewProps.xml"  /><Relationship Id="rId27" Type="http://schemas.openxmlformats.org/officeDocument/2006/relationships/theme" Target="theme/theme1.xml"  /><Relationship Id="rId28" Type="http://schemas.openxmlformats.org/officeDocument/2006/relationships/tableStyles" Target="tableStyles.xml"  /><Relationship Id="rId3" Type="http://schemas.openxmlformats.org/officeDocument/2006/relationships/slide" Target="slides/slide1.xml"  /><Relationship Id="rId4" Type="http://schemas.openxmlformats.org/officeDocument/2006/relationships/slide" Target="slides/slide2.xml"  /><Relationship Id="rId5" Type="http://schemas.openxmlformats.org/officeDocument/2006/relationships/slide" Target="slides/slide3.xml"  /><Relationship Id="rId6" Type="http://schemas.openxmlformats.org/officeDocument/2006/relationships/slide" Target="slides/slide4.xml"  /><Relationship Id="rId7" Type="http://schemas.openxmlformats.org/officeDocument/2006/relationships/slide" Target="slides/slide5.xml"  /><Relationship Id="rId8" Type="http://schemas.openxmlformats.org/officeDocument/2006/relationships/slide" Target="slides/slide6.xml"  /><Relationship Id="rId9" Type="http://schemas.openxmlformats.org/officeDocument/2006/relationships/slide" Target="slides/slide7.xml"  /></Relationships>
</file>

<file path=ppt/notesMasters/_rels/notesMaster1.xml.rels><?xml version="1.0" encoding="UTF-8" standalone="yes" ?><Relationships xmlns="http://schemas.openxmlformats.org/package/2006/relationships"><Relationship Id="rId1" Type="http://schemas.openxmlformats.org/officeDocument/2006/relationships/theme" Target="../theme/theme2.xml"  /></Relationships>
</file>

<file path=ppt/notesMasters/notesMaster1.xml><?xml version="1.0" encoding="utf-8"?>
<p:notesMaster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 idx="0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E2B2BC9D-A816-4D0A-858B-1D023B3A8ACA}" type="datetime1">
              <a:rPr lang="ko-KR" altLang="en-US"/>
              <a:pPr lvl="0">
                <a:defRPr/>
              </a:pPr>
              <a:t>2025-06-05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  <a:endParaRPr lang="ko-KR" altLang="en-US"/>
          </a:p>
          <a:p>
            <a:pPr lvl="1">
              <a:defRPr/>
            </a:pPr>
            <a:r>
              <a:rPr lang="ko-KR" altLang="en-US"/>
              <a:t>둘째 수준</a:t>
            </a:r>
            <a:endParaRPr lang="ko-KR" altLang="en-US"/>
          </a:p>
          <a:p>
            <a:pPr lvl="2">
              <a:defRPr/>
            </a:pPr>
            <a:r>
              <a:rPr lang="ko-KR" altLang="en-US"/>
              <a:t>셋째 수준</a:t>
            </a:r>
            <a:endParaRPr lang="ko-KR" altLang="en-US"/>
          </a:p>
          <a:p>
            <a:pPr lvl="3">
              <a:defRPr/>
            </a:pPr>
            <a:r>
              <a:rPr lang="ko-KR" altLang="en-US"/>
              <a:t>넷째 수준</a:t>
            </a:r>
            <a:endParaRPr lang="ko-KR" altLang="en-US"/>
          </a:p>
          <a:p>
            <a:pPr lvl="4">
              <a:defRPr/>
            </a:pPr>
            <a:r>
              <a:rPr lang="ko-KR" altLang="en-US"/>
              <a:t>다섯째 수준</a:t>
            </a:r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9F4262C-968C-4EE9-8164-CE16364706B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j-lt"/>
        <a:ea typeface="+mj-ea"/>
        <a:cs typeface="+mj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1" Type="http://schemas.openxmlformats.org/officeDocument/2006/relationships/slide" Target="../slides/slide10.xml"  /><Relationship Id="rId2" Type="http://schemas.openxmlformats.org/officeDocument/2006/relationships/notesMaster" Target="../notesMasters/notesMaster1.xml"  /></Relationships>
</file>

<file path=ppt/notesSlides/_rels/notesSlide10.xml.rels><?xml version="1.0" encoding="UTF-8" standalone="yes" ?><Relationships xmlns="http://schemas.openxmlformats.org/package/2006/relationships"><Relationship Id="rId1" Type="http://schemas.openxmlformats.org/officeDocument/2006/relationships/slide" Target="../slides/slide19.xml"  /><Relationship Id="rId2" Type="http://schemas.openxmlformats.org/officeDocument/2006/relationships/notesMaster" Target="../notesMasters/notesMaster1.xml"  /></Relationships>
</file>

<file path=ppt/notesSlides/_rels/notesSlide11.xml.rels><?xml version="1.0" encoding="UTF-8" standalone="yes" ?><Relationships xmlns="http://schemas.openxmlformats.org/package/2006/relationships"><Relationship Id="rId1" Type="http://schemas.openxmlformats.org/officeDocument/2006/relationships/slide" Target="../slides/slide20.xml"  /><Relationship Id="rId2" Type="http://schemas.openxmlformats.org/officeDocument/2006/relationships/notesMaster" Target="../notesMasters/notesMaster1.xml"  /></Relationships>
</file>

<file path=ppt/notesSlides/_rels/notesSlide12.xml.rels><?xml version="1.0" encoding="UTF-8" standalone="yes" ?><Relationships xmlns="http://schemas.openxmlformats.org/package/2006/relationships"><Relationship Id="rId1" Type="http://schemas.openxmlformats.org/officeDocument/2006/relationships/slide" Target="../slides/slide21.xml"  /><Relationship Id="rId2" Type="http://schemas.openxmlformats.org/officeDocument/2006/relationships/notesMaster" Target="../notesMasters/notesMaster1.xml"  /></Relationships>
</file>

<file path=ppt/notesSlides/_rels/notesSlide13.xml.rels><?xml version="1.0" encoding="UTF-8" standalone="yes" ?><Relationships xmlns="http://schemas.openxmlformats.org/package/2006/relationships"><Relationship Id="rId1" Type="http://schemas.openxmlformats.org/officeDocument/2006/relationships/slide" Target="../slides/slide22.xml"  /><Relationship Id="rId2" Type="http://schemas.openxmlformats.org/officeDocument/2006/relationships/notesMaster" Target="../notesMasters/notesMaster1.xml"  /></Relationships>
</file>

<file path=ppt/notesSlides/_rels/notesSlide2.xml.rels><?xml version="1.0" encoding="UTF-8" standalone="yes" ?><Relationships xmlns="http://schemas.openxmlformats.org/package/2006/relationships"><Relationship Id="rId1" Type="http://schemas.openxmlformats.org/officeDocument/2006/relationships/slide" Target="../slides/slide11.xml"  /><Relationship Id="rId2" Type="http://schemas.openxmlformats.org/officeDocument/2006/relationships/notesMaster" Target="../notesMasters/notesMaster1.xml"  /></Relationships>
</file>

<file path=ppt/notesSlides/_rels/notesSlide3.xml.rels><?xml version="1.0" encoding="UTF-8" standalone="yes" ?><Relationships xmlns="http://schemas.openxmlformats.org/package/2006/relationships"><Relationship Id="rId1" Type="http://schemas.openxmlformats.org/officeDocument/2006/relationships/slide" Target="../slides/slide12.xml"  /><Relationship Id="rId2" Type="http://schemas.openxmlformats.org/officeDocument/2006/relationships/notesMaster" Target="../notesMasters/notesMaster1.xml"  /></Relationships>
</file>

<file path=ppt/notesSlides/_rels/notesSlide4.xml.rels><?xml version="1.0" encoding="UTF-8" standalone="yes" ?><Relationships xmlns="http://schemas.openxmlformats.org/package/2006/relationships"><Relationship Id="rId1" Type="http://schemas.openxmlformats.org/officeDocument/2006/relationships/slide" Target="../slides/slide13.xml"  /><Relationship Id="rId2" Type="http://schemas.openxmlformats.org/officeDocument/2006/relationships/notesMaster" Target="../notesMasters/notesMaster1.xml"  /></Relationships>
</file>

<file path=ppt/notesSlides/_rels/notesSlide5.xml.rels><?xml version="1.0" encoding="UTF-8" standalone="yes" ?><Relationships xmlns="http://schemas.openxmlformats.org/package/2006/relationships"><Relationship Id="rId1" Type="http://schemas.openxmlformats.org/officeDocument/2006/relationships/slide" Target="../slides/slide14.xml"  /><Relationship Id="rId2" Type="http://schemas.openxmlformats.org/officeDocument/2006/relationships/notesMaster" Target="../notesMasters/notesMaster1.xml"  /></Relationships>
</file>

<file path=ppt/notesSlides/_rels/notesSlide6.xml.rels><?xml version="1.0" encoding="UTF-8" standalone="yes" ?><Relationships xmlns="http://schemas.openxmlformats.org/package/2006/relationships"><Relationship Id="rId1" Type="http://schemas.openxmlformats.org/officeDocument/2006/relationships/slide" Target="../slides/slide15.xml"  /><Relationship Id="rId2" Type="http://schemas.openxmlformats.org/officeDocument/2006/relationships/notesMaster" Target="../notesMasters/notesMaster1.xml"  /></Relationships>
</file>

<file path=ppt/notesSlides/_rels/notesSlide7.xml.rels><?xml version="1.0" encoding="UTF-8" standalone="yes" ?><Relationships xmlns="http://schemas.openxmlformats.org/package/2006/relationships"><Relationship Id="rId1" Type="http://schemas.openxmlformats.org/officeDocument/2006/relationships/slide" Target="../slides/slide16.xml"  /><Relationship Id="rId2" Type="http://schemas.openxmlformats.org/officeDocument/2006/relationships/notesMaster" Target="../notesMasters/notesMaster1.xml"  /></Relationships>
</file>

<file path=ppt/notesSlides/_rels/notesSlide8.xml.rels><?xml version="1.0" encoding="UTF-8" standalone="yes" ?><Relationships xmlns="http://schemas.openxmlformats.org/package/2006/relationships"><Relationship Id="rId1" Type="http://schemas.openxmlformats.org/officeDocument/2006/relationships/slide" Target="../slides/slide17.xml"  /><Relationship Id="rId2" Type="http://schemas.openxmlformats.org/officeDocument/2006/relationships/notesMaster" Target="../notesMasters/notesMaster1.xml"  /></Relationships>
</file>

<file path=ppt/notesSlides/_rels/notesSlide9.xml.rels><?xml version="1.0" encoding="UTF-8" standalone="yes" ?><Relationships xmlns="http://schemas.openxmlformats.org/package/2006/relationships"><Relationship Id="rId1" Type="http://schemas.openxmlformats.org/officeDocument/2006/relationships/slide" Target="../slides/slide18.xml"  /><Relationship Id="rId2" Type="http://schemas.openxmlformats.org/officeDocument/2006/relationships/notesMaster" Target="../notesMasters/notesMaster1.xml"  /></Relationships>
</file>

<file path=ppt/notesSlides/notesSlide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0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18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1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19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1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21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2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10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3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11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4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12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5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13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6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14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7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15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8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16</a:t>
            </a:fld>
            <a:endParaRPr lang="en-US" altLang="en-US"/>
          </a:p>
        </p:txBody>
      </p:sp>
    </p:spTree>
  </p:cSld>
  <p:clrMapOvr>
    <a:masterClrMapping/>
  </p:clrMapOvr>
</p:notes>
</file>

<file path=ppt/notesSlides/notesSlide9.xml><?xml version="1.0" encoding="utf-8"?>
<p:notes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/>
        <p:txBody>
          <a:bodyPr/>
          <a:lstStyle/>
          <a:p>
            <a:pPr>
              <a:defRPr/>
            </a:pPr>
            <a:endParaRPr lang="ko-KR" altLang="en-US"/>
          </a:p>
        </p:txBody>
      </p:sp>
      <p:sp>
        <p:nvSpPr>
          <p:cNvPr id="3" name="슬라이드 노트 개체 틀 4"/>
          <p:cNvSpPr>
            <a:spLocks noGrp="1"/>
          </p:cNvSpPr>
          <p:nvPr>
            <p:ph type="body" sz="quarter" idx="3"/>
          </p:nvPr>
        </p:nvSpPr>
        <p:spPr/>
        <p:txBody>
          <a:bodyPr/>
          <a:lstStyle/>
          <a:p>
            <a:pPr>
              <a:defRPr/>
            </a:pPr>
            <a:r>
              <a:rPr lang="ko-KR" altLang="en-US"/>
              <a:t/>
            </a:r>
            <a:endParaRPr lang="ko-KR" altLang="en-US"/>
          </a:p>
        </p:txBody>
      </p:sp>
      <p:sp>
        <p:nvSpPr>
          <p:cNvPr id="4" name="슬라이드 번호 개체 틀 6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lvl="0">
              <a:defRPr/>
            </a:pPr>
            <a:fld id="{09F4262C-968C-4EE9-8164-CE16364706B3}" type="slidenum">
              <a:rPr lang="en-US" altLang="en-US"/>
              <a:pPr lvl="0">
                <a:defRPr/>
              </a:pPr>
              <a:t>17</a:t>
            </a:fld>
            <a:endParaRPr lang="en-US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_rels/slideLayout2.xml.rels><?xml version="1.0" encoding="UTF-8" standalone="yes" ?><Relationships xmlns="http://schemas.openxmlformats.org/package/2006/relationships"><Relationship Id="rId1" Type="http://schemas.openxmlformats.org/officeDocument/2006/relationships/slideMaster" Target="../slideMasters/slideMaster1.xml" 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98245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tx1">
                    <a:lumMod val="75000"/>
                    <a:lumOff val="2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tx1">
                  <a:lumMod val="75000"/>
                  <a:lumOff val="2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105421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CD90640-7EB0-BE1D-FA8A-7A3A60D87864}"/>
              </a:ext>
            </a:extLst>
          </p:cNvPr>
          <p:cNvSpPr txBox="1"/>
          <p:nvPr userDrawn="1"/>
        </p:nvSpPr>
        <p:spPr>
          <a:xfrm>
            <a:off x="9982200" y="6501660"/>
            <a:ext cx="2194833" cy="2308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ⓒSaebyeol Yu.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Saebyeol’s</a:t>
            </a:r>
            <a:r>
              <a:rPr lang="ko-KR" altLang="en-US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US" altLang="ko-KR" sz="9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PowerPoint</a:t>
            </a:r>
            <a:endParaRPr lang="ko-KR" altLang="en-US" sz="9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FC0A8D6C-2166-C593-56DA-F8BC31AF50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DC3355A0-B053-055C-A48D-03DCA4984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8A9E0C0-C208-C880-12BC-22614B99B3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19577932"/>
      </p:ext>
    </p:extLst>
  </p:cSld>
  <p:clrMapOvr>
    <a:masterClrMapping/>
  </p:clrMapOvr>
</p:sldLayout>
</file>

<file path=ppt/slideMasters/_rels/slideMaster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slideLayout" Target="../slideLayouts/slideLayout2.xml"  /><Relationship Id="rId3" Type="http://schemas.openxmlformats.org/officeDocument/2006/relationships/theme" Target="../theme/theme1.xml" 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D2A1902-5E0F-4C85-6B9B-CFB8C95C20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56124FC5-232C-D503-51B2-2388BA70402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D67C67-55AD-BA6E-8404-A37284FE847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2F5193-41CD-4063-B0C7-05E32D5C3CCF}" type="datetimeFigureOut">
              <a:rPr lang="ko-KR" altLang="en-US" smtClean="0"/>
              <a:t>2025-06-04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6847630-7AE5-2706-2404-F94D6A4CFA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5DA98C0-863E-3233-E6CC-C61C5150EE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1A778-E908-4432-BB93-29EAA93A69D6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996672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5" r:id="rId1"/>
    <p:sldLayoutId id="2147483660" r:id="rId2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10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notesSlide" Target="../notesSlides/notesSlide1.xml"  /><Relationship Id="rId3" Type="http://schemas.openxmlformats.org/officeDocument/2006/relationships/image" Target="../media/image2.png"  /></Relationships>
</file>

<file path=ppt/slides/_rels/slide1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3.png"  /></Relationships>
</file>

<file path=ppt/slides/_rels/slide1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4.png"  /><Relationship Id="rId4" Type="http://schemas.openxmlformats.org/officeDocument/2006/relationships/image" Target="../media/image5.png"  /></Relationships>
</file>

<file path=ppt/slides/_rels/slide13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4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6.png"  /></Relationships>
</file>

<file path=ppt/slides/_rels/slide14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5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7.png"  /><Relationship Id="rId4" Type="http://schemas.openxmlformats.org/officeDocument/2006/relationships/image" Target="../media/image8.png"  /></Relationships>
</file>

<file path=ppt/slides/_rels/slide15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6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9.png"  /></Relationships>
</file>

<file path=ppt/slides/_rels/slide16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7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0.png"  /><Relationship Id="rId4" Type="http://schemas.openxmlformats.org/officeDocument/2006/relationships/image" Target="../media/image11.png"  /></Relationships>
</file>

<file path=ppt/slides/_rels/slide17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8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2.png"  /><Relationship Id="rId4" Type="http://schemas.openxmlformats.org/officeDocument/2006/relationships/image" Target="../media/image13.png"  /></Relationships>
</file>

<file path=ppt/slides/_rels/slide18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9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4.png"  /></Relationships>
</file>

<file path=ppt/slides/_rels/slide19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0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5.png"  /><Relationship Id="rId4" Type="http://schemas.openxmlformats.org/officeDocument/2006/relationships/image" Target="../media/image16.png"  /></Relationships>
</file>

<file path=ppt/slides/_rels/slide2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Relationship Id="rId2" Type="http://schemas.openxmlformats.org/officeDocument/2006/relationships/image" Target="../media/image1.jpeg"  /></Relationships>
</file>

<file path=ppt/slides/_rels/slide20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1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7.png"  /></Relationships>
</file>

<file path=ppt/slides/_rels/slide21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2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8.png"  /></Relationships>
</file>

<file path=ppt/slides/_rels/slide22.xml.rels><?xml version="1.0" encoding="UTF-8" standalone="yes" ?><Relationships xmlns="http://schemas.openxmlformats.org/package/2006/relationships"><Relationship Id="rId1" Type="http://schemas.openxmlformats.org/officeDocument/2006/relationships/notesSlide" Target="../notesSlides/notesSlide13.xml"  /><Relationship Id="rId2" Type="http://schemas.openxmlformats.org/officeDocument/2006/relationships/slideLayout" Target="../slideLayouts/slideLayout1.xml"  /><Relationship Id="rId3" Type="http://schemas.openxmlformats.org/officeDocument/2006/relationships/image" Target="../media/image19.png"  /><Relationship Id="rId4" Type="http://schemas.openxmlformats.org/officeDocument/2006/relationships/image" Target="../media/image20.png"  /><Relationship Id="rId5" Type="http://schemas.openxmlformats.org/officeDocument/2006/relationships/image" Target="../media/image21.png"  /></Relationships>
</file>

<file path=ppt/slides/_rels/slide3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4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5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6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_rels/slide7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8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1.xml"  /></Relationships>
</file>

<file path=ppt/slides/_rels/slide9.xml.rels><?xml version="1.0" encoding="UTF-8" standalone="yes" ?><Relationships xmlns="http://schemas.openxmlformats.org/package/2006/relationships"><Relationship Id="rId1" Type="http://schemas.openxmlformats.org/officeDocument/2006/relationships/slideLayout" Target="../slideLayouts/slideLayout2.xml"  /></Relationships>
</file>

<file path=ppt/slides/slide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465220" y="320840"/>
            <a:ext cx="4320413" cy="212365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프로젝트</a:t>
            </a:r>
            <a:endParaRPr lang="ko-KR" altLang="en-US" sz="6600" b="1" spc="-150">
              <a:solidFill>
                <a:schemeClr val="bg1"/>
              </a:solidFill>
              <a:latin typeface="+mj-ea"/>
              <a:ea typeface="+mj-ea"/>
            </a:endParaRPr>
          </a:p>
          <a:p>
            <a:pPr lvl="0">
              <a:defRPr/>
            </a:pPr>
            <a:r>
              <a:rPr lang="ko-KR" altLang="en-US" sz="6600" b="1" spc="-150">
                <a:solidFill>
                  <a:schemeClr val="bg1"/>
                </a:solidFill>
                <a:latin typeface="+mj-ea"/>
                <a:ea typeface="+mj-ea"/>
              </a:rPr>
              <a:t>포트폴리오</a:t>
            </a:r>
            <a:endParaRPr lang="en-US" altLang="ko-KR" sz="6600" b="1" spc="-150">
              <a:solidFill>
                <a:schemeClr val="bg1"/>
              </a:solidFill>
              <a:latin typeface="+mj-ea"/>
              <a:ea typeface="+mj-ea"/>
            </a:endParaRPr>
          </a:p>
        </p:txBody>
      </p:sp>
      <p:cxnSp>
        <p:nvCxnSpPr>
          <p:cNvPr id="7" name="직선 연결선 6"/>
          <p:cNvCxnSpPr/>
          <p:nvPr/>
        </p:nvCxnSpPr>
        <p:spPr>
          <a:xfrm>
            <a:off x="406275" y="2542674"/>
            <a:ext cx="11700000" cy="0"/>
          </a:xfrm>
          <a:prstGeom prst="line">
            <a:avLst/>
          </a:prstGeom>
          <a:ln w="31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 sz="2000"/>
          </a:p>
        </p:txBody>
      </p:sp>
      <p:sp>
        <p:nvSpPr>
          <p:cNvPr id="17" name="직사각형 16"/>
          <p:cNvSpPr/>
          <p:nvPr/>
        </p:nvSpPr>
        <p:spPr>
          <a:xfrm>
            <a:off x="7691059" y="2771321"/>
            <a:ext cx="4127499" cy="3278496"/>
          </a:xfrm>
          <a:prstGeom prst="rect">
            <a:avLst/>
          </a:prstGeom>
          <a:solidFill>
            <a:srgbClr val="d7e9f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이름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</a:t>
            </a:r>
            <a:r>
              <a:rPr lang="ko-KR" altLang="en-US" sz="2100">
                <a:solidFill>
                  <a:schemeClr val="dk1"/>
                </a:solidFill>
              </a:rPr>
              <a:t> 김희원</a:t>
            </a:r>
            <a:endParaRPr lang="ko-KR" altLang="en-US" sz="21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chemeClr val="dk1"/>
                </a:solidFill>
              </a:rPr>
              <a:t> </a:t>
            </a:r>
            <a:endParaRPr lang="ko-KR" altLang="en-US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기술 스택 </a:t>
            </a:r>
            <a:r>
              <a:rPr lang="en-US" altLang="ko-KR" sz="2100">
                <a:solidFill>
                  <a:schemeClr val="dk1"/>
                </a:solidFill>
              </a:rPr>
              <a:t>: Back End / Front End</a:t>
            </a:r>
            <a:endParaRPr lang="en-US" altLang="ko-KR" sz="21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rgbClr val="224d60"/>
                </a:solidFill>
              </a:rPr>
              <a:t> </a:t>
            </a:r>
            <a:endParaRPr lang="ko-KR" altLang="en-US" sz="1000">
              <a:solidFill>
                <a:srgbClr val="224d60"/>
              </a:solidFill>
            </a:endParaRPr>
          </a:p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연락처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 010-5571-7187</a:t>
            </a:r>
            <a:endParaRPr lang="en-US" altLang="ko-KR" sz="21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1000">
                <a:solidFill>
                  <a:srgbClr val="224d60"/>
                </a:solidFill>
              </a:rPr>
              <a:t> </a:t>
            </a:r>
            <a:endParaRPr lang="ko-KR" altLang="en-US" sz="1000">
              <a:solidFill>
                <a:srgbClr val="224d60"/>
              </a:solidFill>
            </a:endParaRPr>
          </a:p>
          <a:p>
            <a:pPr>
              <a:defRPr/>
            </a:pPr>
            <a:r>
              <a:rPr lang="ko-KR" altLang="en-US" sz="2100">
                <a:solidFill>
                  <a:srgbClr val="224d60"/>
                </a:solidFill>
              </a:rPr>
              <a:t>이메일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 khww0301@gmail.com</a:t>
            </a:r>
            <a:endParaRPr lang="en-US" altLang="ko-KR" sz="2100">
              <a:solidFill>
                <a:schemeClr val="dk1"/>
              </a:solidFill>
            </a:endParaRPr>
          </a:p>
          <a:p>
            <a:pPr>
              <a:defRPr/>
            </a:pPr>
            <a:endParaRPr lang="en-US" altLang="ko-KR" sz="1000">
              <a:solidFill>
                <a:schemeClr val="dk1"/>
              </a:solidFill>
            </a:endParaRPr>
          </a:p>
          <a:p>
            <a:pPr>
              <a:defRPr/>
            </a:pPr>
            <a:r>
              <a:rPr lang="en-US" altLang="ko-KR" sz="2100">
                <a:solidFill>
                  <a:srgbClr val="224d60"/>
                </a:solidFill>
              </a:rPr>
              <a:t>Git</a:t>
            </a:r>
            <a:r>
              <a:rPr lang="ko-KR" altLang="en-US" sz="2100">
                <a:solidFill>
                  <a:srgbClr val="224d60"/>
                </a:solidFill>
              </a:rPr>
              <a:t> 주소</a:t>
            </a:r>
            <a:r>
              <a:rPr lang="ko-KR" altLang="en-US" sz="2100">
                <a:solidFill>
                  <a:schemeClr val="dk1"/>
                </a:solidFill>
              </a:rPr>
              <a:t> </a:t>
            </a:r>
            <a:r>
              <a:rPr lang="en-US" altLang="ko-KR" sz="2100">
                <a:solidFill>
                  <a:schemeClr val="dk1"/>
                </a:solidFill>
              </a:rPr>
              <a:t>:</a:t>
            </a:r>
            <a:r>
              <a:rPr lang="ko-KR" altLang="en-US" sz="2100">
                <a:solidFill>
                  <a:schemeClr val="dk1"/>
                </a:solidFill>
              </a:rPr>
              <a:t> https://github.com/</a:t>
            </a:r>
            <a:endParaRPr lang="ko-KR" altLang="en-US" sz="2100">
              <a:solidFill>
                <a:schemeClr val="dk1"/>
              </a:solidFill>
            </a:endParaRPr>
          </a:p>
          <a:p>
            <a:pPr>
              <a:defRPr/>
            </a:pPr>
            <a:r>
              <a:rPr lang="ko-KR" altLang="en-US" sz="2100">
                <a:solidFill>
                  <a:schemeClr val="dk1"/>
                </a:solidFill>
              </a:rPr>
              <a:t>	   khww0301/Portfolio</a:t>
            </a:r>
            <a:endParaRPr lang="ko-KR" altLang="en-US" sz="21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98866-E4FD-65F5-7589-4C9008D14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>
            <a:extLst>
              <a:ext uri="{FF2B5EF4-FFF2-40B4-BE49-F238E27FC236}">
                <a16:creationId xmlns:a16="http://schemas.microsoft.com/office/drawing/2014/main" id="{65E37692-7482-62F2-9E16-3F1EFE8B84F0}"/>
              </a:ext>
            </a:extLst>
          </p:cNvPr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6DA6C143-B721-CE19-6E5F-67A3807E5CE6}"/>
              </a:ext>
            </a:extLst>
          </p:cNvPr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F6219E4E-55AB-A5A5-5B8A-C50FA4DA966E}"/>
              </a:ext>
            </a:extLst>
          </p:cNvPr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>
            <a:extLst>
              <a:ext uri="{FF2B5EF4-FFF2-40B4-BE49-F238E27FC236}">
                <a16:creationId xmlns:a16="http://schemas.microsoft.com/office/drawing/2014/main" id="{11DF0D26-5F3F-BF57-53AB-81EC3BB239AA}"/>
              </a:ext>
            </a:extLst>
          </p:cNvPr>
          <p:cNvSpPr/>
          <p:nvPr/>
        </p:nvSpPr>
        <p:spPr>
          <a:xfrm>
            <a:off x="9841290" y="6252635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>
            <a:extLst>
              <a:ext uri="{FF2B5EF4-FFF2-40B4-BE49-F238E27FC236}">
                <a16:creationId xmlns:a16="http://schemas.microsoft.com/office/drawing/2014/main" id="{B32DE5AD-B546-EA9B-9DC8-CFE2875135AE}"/>
              </a:ext>
            </a:extLst>
          </p:cNvPr>
          <p:cNvSpPr txBox="1"/>
          <p:nvPr/>
        </p:nvSpPr>
        <p:spPr>
          <a:xfrm>
            <a:off x="1163049" y="272716"/>
            <a:ext cx="4706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 dirty="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–</a:t>
            </a:r>
            <a:r>
              <a:rPr lang="ko-KR" altLang="en-US" sz="2800" b="1" spc="-300" dirty="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 dirty="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lang="ko-KR" altLang="en-US" sz="2000" b="1" spc="-30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기 획     및   설 계</a:t>
            </a:r>
            <a:r>
              <a:rPr kumimoji="0" lang="en-US" altLang="ko-KR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 dirty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 dirty="0">
                <a:solidFill>
                  <a:srgbClr val="5C8DA3"/>
                </a:solidFill>
              </a:rPr>
              <a:t> </a:t>
            </a:r>
          </a:p>
        </p:txBody>
      </p:sp>
      <p:cxnSp>
        <p:nvCxnSpPr>
          <p:cNvPr id="31" name="직선 연결선 68">
            <a:extLst>
              <a:ext uri="{FF2B5EF4-FFF2-40B4-BE49-F238E27FC236}">
                <a16:creationId xmlns:a16="http://schemas.microsoft.com/office/drawing/2014/main" id="{2F14B64F-A6C7-4D11-1406-97FE039E812C}"/>
              </a:ext>
            </a:extLst>
          </p:cNvPr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" name="그림 4">
            <a:extLst>
              <a:ext uri="{FF2B5EF4-FFF2-40B4-BE49-F238E27FC236}">
                <a16:creationId xmlns:a16="http://schemas.microsoft.com/office/drawing/2014/main" id="{51F309AF-98B4-8A10-96CB-863E370A7DA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4458" y="1271285"/>
            <a:ext cx="11234056" cy="52247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47584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1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9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381000" y="1451234"/>
            <a:ext cx="5896798" cy="4258269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도서 쇼핑몰 회원 접속 </a:t>
            </a:r>
            <a:r>
              <a:rPr lang="en-US" altLang="ko-KR">
                <a:solidFill>
                  <a:schemeClr val="tx1"/>
                </a:solidFill>
              </a:rPr>
              <a:t>- </a:t>
            </a:r>
            <a:r>
              <a:rPr lang="ko-KR" altLang="en-US">
                <a:solidFill>
                  <a:schemeClr val="tx1"/>
                </a:solidFill>
              </a:rPr>
              <a:t>로그인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사용자가 입력한 값과 </a:t>
            </a:r>
            <a:r>
              <a:rPr lang="en-US" altLang="ko-KR" sz="1900">
                <a:solidFill>
                  <a:schemeClr val="dk1"/>
                </a:solidFill>
              </a:rPr>
              <a:t>MemberT02 </a:t>
            </a:r>
            <a:endParaRPr lang="en-US" altLang="ko-KR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테이블 </a:t>
            </a:r>
            <a:r>
              <a:rPr lang="en-US" altLang="ko-KR" sz="1900">
                <a:solidFill>
                  <a:schemeClr val="dk1"/>
                </a:solidFill>
              </a:rPr>
              <a:t>ID, </a:t>
            </a:r>
            <a:r>
              <a:rPr lang="ko-KR" altLang="en-US" sz="1900">
                <a:solidFill>
                  <a:schemeClr val="dk1"/>
                </a:solidFill>
              </a:rPr>
              <a:t>패스워드 값을 비교하여 일치한다면 </a:t>
            </a: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</a:t>
            </a:r>
            <a:endParaRPr lang="ko-KR" altLang="en-US" sz="1900">
              <a:solidFill>
                <a:schemeClr val="dk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1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로그인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Jquery</a:t>
            </a:r>
            <a:r>
              <a:rPr lang="ko-KR" altLang="en-US">
                <a:solidFill>
                  <a:schemeClr val="tx1"/>
                </a:solidFill>
              </a:rPr>
              <a:t>로 페이지 로드 시 </a:t>
            </a:r>
            <a:r>
              <a:rPr lang="en-US" altLang="ko-KR">
                <a:solidFill>
                  <a:schemeClr val="tx1"/>
                </a:solidFill>
              </a:rPr>
              <a:t>ID</a:t>
            </a:r>
            <a:r>
              <a:rPr lang="ko-KR" altLang="en-US">
                <a:solidFill>
                  <a:schemeClr val="tx1"/>
                </a:solidFill>
              </a:rPr>
              <a:t>에 </a:t>
            </a:r>
            <a:r>
              <a:rPr lang="en-US" altLang="ko-KR">
                <a:solidFill>
                  <a:schemeClr val="tx1"/>
                </a:solidFill>
              </a:rPr>
              <a:t>Focus</a:t>
            </a:r>
            <a:r>
              <a:rPr lang="ko-KR" altLang="en-US">
                <a:solidFill>
                  <a:schemeClr val="tx1"/>
                </a:solidFill>
              </a:rPr>
              <a:t>가도록 구현 및 엔터 시 포커스 이동하도록 구현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6" y="3929309"/>
            <a:ext cx="4280335" cy="1757525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Input Name</a:t>
            </a:r>
            <a:r>
              <a:rPr lang="ko-KR" altLang="en-US" sz="1900">
                <a:solidFill>
                  <a:schemeClr val="dk1"/>
                </a:solidFill>
              </a:rPr>
              <a:t>으로 </a:t>
            </a:r>
            <a:r>
              <a:rPr lang="en-US" altLang="ko-KR" sz="1900">
                <a:solidFill>
                  <a:schemeClr val="dk1"/>
                </a:solidFill>
              </a:rPr>
              <a:t>Value </a:t>
            </a:r>
            <a:r>
              <a:rPr lang="ko-KR" altLang="en-US" sz="1900">
                <a:solidFill>
                  <a:schemeClr val="dk1"/>
                </a:solidFill>
              </a:rPr>
              <a:t>값을 가져와 회원 테이블과 비교하고 일치할 경우 </a:t>
            </a: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WebFont</a:t>
            </a:r>
            <a:r>
              <a:rPr lang="ko-KR" altLang="en-US" sz="1900">
                <a:solidFill>
                  <a:schemeClr val="dk1"/>
                </a:solidFill>
              </a:rPr>
              <a:t>로 글꼴 변경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23150" y="1188525"/>
            <a:ext cx="5372850" cy="2068771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771109" y="3429000"/>
            <a:ext cx="5058480" cy="323107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장바구니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장바구니 테이블 리스트  </a:t>
            </a:r>
            <a:r>
              <a:rPr lang="en-US" altLang="ko-KR">
                <a:solidFill>
                  <a:schemeClr val="tx1"/>
                </a:solidFill>
              </a:rPr>
              <a:t>CRUD</a:t>
            </a: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도서 구매 처리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697683" cy="2281261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저장된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를 가져와 장바구니 테이블 리스트를 출력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수량 변경 및 체크 박스 선택 시 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전체 금액 반영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주문하기 버튼 클릭 시 체크된 항목 주문 테이블에 저장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56573" y="1226571"/>
            <a:ext cx="5998453" cy="526942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2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장바구니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tx1"/>
                </a:solidFill>
              </a:rPr>
              <a:t>DOM addEventListner </a:t>
            </a:r>
            <a:r>
              <a:rPr lang="ko-KR" altLang="en-US">
                <a:solidFill>
                  <a:schemeClr val="tx1"/>
                </a:solidFill>
              </a:rPr>
              <a:t>사용하여 체크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된 항목 선별하여 금액 반영 및 </a:t>
            </a:r>
            <a:endParaRPr lang="ko-KR" altLang="en-US">
              <a:solidFill>
                <a:schemeClr val="tx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tx1"/>
                </a:solidFill>
              </a:rPr>
              <a:t>테이블 </a:t>
            </a:r>
            <a:r>
              <a:rPr lang="en-US" altLang="ko-KR">
                <a:solidFill>
                  <a:schemeClr val="tx1"/>
                </a:solidFill>
              </a:rPr>
              <a:t>CRUD </a:t>
            </a:r>
            <a:r>
              <a:rPr lang="ko-KR" altLang="en-US">
                <a:solidFill>
                  <a:schemeClr val="tx1"/>
                </a:solidFill>
              </a:rPr>
              <a:t>구현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697683" cy="2281261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Session</a:t>
            </a:r>
            <a:r>
              <a:rPr lang="ko-KR" altLang="en-US" sz="1900">
                <a:solidFill>
                  <a:schemeClr val="dk1"/>
                </a:solidFill>
              </a:rPr>
              <a:t>에 저장된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를 가져와 </a:t>
            </a:r>
            <a:r>
              <a:rPr lang="en-US" altLang="ko-KR" sz="1900">
                <a:solidFill>
                  <a:schemeClr val="dk1"/>
                </a:solidFill>
              </a:rPr>
              <a:t>DAO</a:t>
            </a:r>
            <a:r>
              <a:rPr lang="ko-KR" altLang="en-US" sz="1900">
                <a:solidFill>
                  <a:schemeClr val="dk1"/>
                </a:solidFill>
              </a:rPr>
              <a:t>로 해당하는 항목 리스트 가져와 </a:t>
            </a:r>
            <a:r>
              <a:rPr lang="en-US" altLang="ko-KR" sz="1900">
                <a:solidFill>
                  <a:schemeClr val="dk1"/>
                </a:solidFill>
              </a:rPr>
              <a:t>DTO</a:t>
            </a:r>
            <a:r>
              <a:rPr lang="ko-KR" altLang="en-US" sz="1900">
                <a:solidFill>
                  <a:schemeClr val="dk1"/>
                </a:solidFill>
              </a:rPr>
              <a:t>에 담은 뒤 </a:t>
            </a:r>
            <a:r>
              <a:rPr lang="en-US" altLang="ko-KR" sz="1900">
                <a:solidFill>
                  <a:schemeClr val="dk1"/>
                </a:solidFill>
              </a:rPr>
              <a:t>JSP </a:t>
            </a:r>
            <a:r>
              <a:rPr lang="ko-KR" altLang="en-US" sz="1900">
                <a:solidFill>
                  <a:schemeClr val="dk1"/>
                </a:solidFill>
              </a:rPr>
              <a:t>스크립틀릿 표현식으로 출력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72800" y="1030126"/>
            <a:ext cx="4220164" cy="1705213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75265" y="2971972"/>
            <a:ext cx="5318253" cy="366022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주문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주문 테이블 리스트 출력</a:t>
            </a:r>
            <a:endParaRPr lang="ko-KR" altLang="en-US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endParaRPr lang="en-US" altLang="ko-KR">
              <a:solidFill>
                <a:schemeClr val="tx1"/>
              </a:solidFill>
            </a:endParaRPr>
          </a:p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주문 테이블 리스트 삭제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3976827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Session ID</a:t>
            </a:r>
            <a:r>
              <a:rPr lang="ko-KR" altLang="en-US" sz="1900">
                <a:solidFill>
                  <a:schemeClr val="dk1"/>
                </a:solidFill>
              </a:rPr>
              <a:t>를 가져와 주문 테이블 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리스트 출력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X</a:t>
            </a:r>
            <a:r>
              <a:rPr lang="ko-KR" altLang="en-US" sz="1900">
                <a:solidFill>
                  <a:schemeClr val="dk1"/>
                </a:solidFill>
              </a:rPr>
              <a:t> 버튼 클릭 시 주문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 값으로 해당하는 항목 삭제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24" y="1376358"/>
            <a:ext cx="5744201" cy="4876271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주문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Session ID</a:t>
            </a:r>
            <a:r>
              <a:rPr lang="ko-KR" altLang="en-US">
                <a:solidFill>
                  <a:schemeClr val="dk1"/>
                </a:solidFill>
              </a:rPr>
              <a:t>를 가져와 주문 테이블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리스트 출력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X</a:t>
            </a:r>
            <a:r>
              <a:rPr lang="ko-KR" altLang="en-US" sz="1900">
                <a:solidFill>
                  <a:schemeClr val="dk1"/>
                </a:solidFill>
              </a:rPr>
              <a:t> 버튼 클릭 시 주문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 값으로 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해당하는 항목 삭제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457587" y="1234230"/>
            <a:ext cx="4201111" cy="876422"/>
          </a:xfrm>
          <a:prstGeom prst="rect">
            <a:avLst/>
          </a:prstGeom>
        </p:spPr>
      </p:pic>
      <p:pic>
        <p:nvPicPr>
          <p:cNvPr id="44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504044" y="2279816"/>
            <a:ext cx="5072409" cy="437654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81663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3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주문 </a:t>
            </a:r>
            <a:r>
              <a:rPr lang="en-US" altLang="ko-KR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/ </a:t>
            </a: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배송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>
                <a:solidFill>
                  <a:schemeClr val="dk1"/>
                </a:solidFill>
              </a:rPr>
              <a:t>Session ID</a:t>
            </a:r>
            <a:r>
              <a:rPr lang="ko-KR" altLang="en-US">
                <a:solidFill>
                  <a:schemeClr val="dk1"/>
                </a:solidFill>
              </a:rPr>
              <a:t>를 가져와 주문 테이블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리스트 출력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en-US" altLang="ko-KR" sz="1900">
                <a:solidFill>
                  <a:schemeClr val="dk1"/>
                </a:solidFill>
              </a:rPr>
              <a:t>X</a:t>
            </a:r>
            <a:r>
              <a:rPr lang="ko-KR" altLang="en-US" sz="1900">
                <a:solidFill>
                  <a:schemeClr val="dk1"/>
                </a:solidFill>
              </a:rPr>
              <a:t> 버튼 클릭 시 주문 </a:t>
            </a:r>
            <a:r>
              <a:rPr lang="en-US" altLang="ko-KR" sz="1900">
                <a:solidFill>
                  <a:schemeClr val="dk1"/>
                </a:solidFill>
              </a:rPr>
              <a:t>ID</a:t>
            </a:r>
            <a:r>
              <a:rPr lang="ko-KR" altLang="en-US" sz="1900">
                <a:solidFill>
                  <a:schemeClr val="dk1"/>
                </a:solidFill>
              </a:rPr>
              <a:t> 값으로 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해당하는 항목 삭제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45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61203" y="1337602"/>
            <a:ext cx="5534797" cy="1634548"/>
          </a:xfrm>
          <a:prstGeom prst="rect">
            <a:avLst/>
          </a:prstGeom>
        </p:spPr>
      </p:pic>
      <p:pic>
        <p:nvPicPr>
          <p:cNvPr id="47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30292" y="3429000"/>
            <a:ext cx="5344271" cy="2495898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marL="342900" indent="-342900">
              <a:buAutoNum type="arabicPeriod"/>
              <a:defRPr/>
            </a:pPr>
            <a:r>
              <a:rPr lang="ko-KR" altLang="en-US">
                <a:solidFill>
                  <a:schemeClr val="tx1"/>
                </a:solidFill>
              </a:rPr>
              <a:t>공지사항 </a:t>
            </a:r>
            <a:r>
              <a:rPr lang="en-US" altLang="ko-KR">
                <a:solidFill>
                  <a:schemeClr val="tx1"/>
                </a:solidFill>
              </a:rPr>
              <a:t>CRUD</a:t>
            </a:r>
            <a:r>
              <a:rPr lang="ko-KR" altLang="en-US">
                <a:solidFill>
                  <a:schemeClr val="tx1"/>
                </a:solidFill>
              </a:rPr>
              <a:t> 및 페이징 기능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공지사항 리스트 배열에 담아 유기적으로 페이징 기능 실현되도록 구현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7" name="그림 6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24" y="1463988"/>
            <a:ext cx="5411005" cy="5010139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1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97996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97996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Servlet MVC</a:t>
            </a:r>
            <a:r>
              <a:rPr lang="ko-KR" altLang="en-US">
                <a:solidFill>
                  <a:schemeClr val="tx1"/>
                </a:solidFill>
              </a:rPr>
              <a:t>방식으로 데이터 가져와서 </a:t>
            </a:r>
            <a:r>
              <a:rPr lang="en-US" altLang="ko-KR">
                <a:solidFill>
                  <a:schemeClr val="tx1"/>
                </a:solidFill>
              </a:rPr>
              <a:t>ArrayList</a:t>
            </a:r>
            <a:r>
              <a:rPr lang="ko-KR" altLang="en-US">
                <a:solidFill>
                  <a:schemeClr val="tx1"/>
                </a:solidFill>
              </a:rPr>
              <a:t>에 값을 담고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배열에 키와 값으로 값을 담아서 페이징 기능 구현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97996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페이징 전체 길이를 </a:t>
            </a:r>
            <a:r>
              <a:rPr lang="en-US" altLang="ko-KR" sz="1900">
                <a:solidFill>
                  <a:schemeClr val="dk1"/>
                </a:solidFill>
              </a:rPr>
              <a:t>ArrayList </a:t>
            </a:r>
            <a:r>
              <a:rPr lang="ko-KR" altLang="en-US" sz="1900">
                <a:solidFill>
                  <a:schemeClr val="dk1"/>
                </a:solidFill>
              </a:rPr>
              <a:t>길이로 정하고</a:t>
            </a:r>
            <a:r>
              <a:rPr lang="en-US" altLang="ko-KR" sz="1900">
                <a:solidFill>
                  <a:schemeClr val="dk1"/>
                </a:solidFill>
              </a:rPr>
              <a:t>, 10</a:t>
            </a:r>
            <a:r>
              <a:rPr lang="ko-KR" altLang="en-US" sz="1900">
                <a:solidFill>
                  <a:schemeClr val="dk1"/>
                </a:solidFill>
              </a:rPr>
              <a:t>개의 페이지와 블록으로 구성하여 번호 선택 시 유기적으로 리스트 변경되도록 구현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783692" y="1361506"/>
            <a:ext cx="4686954" cy="3603076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4078329" y="3681675"/>
            <a:ext cx="2353003" cy="24387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bg1">
            <a:lumMod val="95000"/>
          </a:schemeClr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그림 17"/>
          <p:cNvPicPr>
            <a:picLocks noChangeAspect="1"/>
          </p:cNvPicPr>
          <p:nvPr/>
        </p:nvPicPr>
        <p:blipFill rotWithShape="1">
          <a:blip r:embed="rId2"/>
          <a:srcRect r="10930"/>
          <a:stretch>
            <a:fillRect/>
          </a:stretch>
        </p:blipFill>
        <p:spPr>
          <a:xfrm>
            <a:off x="6096000" y="0"/>
            <a:ext cx="6108378" cy="6858000"/>
          </a:xfrm>
          <a:prstGeom prst="rect">
            <a:avLst/>
          </a:prstGeom>
        </p:spPr>
      </p:pic>
      <p:cxnSp>
        <p:nvCxnSpPr>
          <p:cNvPr id="3" name="직선 연결선 2"/>
          <p:cNvCxnSpPr/>
          <p:nvPr/>
        </p:nvCxnSpPr>
        <p:spPr>
          <a:xfrm>
            <a:off x="144378" y="176464"/>
            <a:ext cx="12060000" cy="0"/>
          </a:xfrm>
          <a:prstGeom prst="line">
            <a:avLst/>
          </a:prstGeom>
          <a:ln w="76200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" name="직선 연결선 3"/>
          <p:cNvCxnSpPr/>
          <p:nvPr/>
        </p:nvCxnSpPr>
        <p:spPr>
          <a:xfrm>
            <a:off x="144378" y="6705601"/>
            <a:ext cx="12060000" cy="0"/>
          </a:xfrm>
          <a:prstGeom prst="line">
            <a:avLst/>
          </a:prstGeom>
          <a:ln w="3175">
            <a:solidFill>
              <a:schemeClr val="accent3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/>
          <p:cNvSpPr txBox="1"/>
          <p:nvPr/>
        </p:nvSpPr>
        <p:spPr>
          <a:xfrm>
            <a:off x="1229707" y="721892"/>
            <a:ext cx="982961" cy="646331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3600" b="1">
                <a:solidFill>
                  <a:schemeClr val="accent1"/>
                </a:solidFill>
                <a:latin typeface="+mj-ea"/>
                <a:ea typeface="+mj-ea"/>
              </a:rPr>
              <a:t>목차</a:t>
            </a:r>
            <a:endParaRPr lang="ko-KR" altLang="en-US" sz="3600" b="1">
              <a:solidFill>
                <a:schemeClr val="accent1"/>
              </a:solidFill>
              <a:latin typeface="+mj-ea"/>
              <a:ea typeface="+mj-ea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627647" y="2295524"/>
            <a:ext cx="30489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1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356407" y="2233969"/>
            <a:ext cx="210700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프로젝트 개요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627647" y="3343167"/>
            <a:ext cx="341760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2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356407" y="3281612"/>
            <a:ext cx="2802333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spc="-300">
                <a:solidFill>
                  <a:schemeClr val="accent1"/>
                </a:solidFill>
              </a:rPr>
              <a:t>Scenario - </a:t>
            </a:r>
            <a:r>
              <a:rPr lang="ko-KR" altLang="en-US" sz="2800" spc="-300">
                <a:solidFill>
                  <a:schemeClr val="accent1"/>
                </a:solidFill>
              </a:rPr>
              <a:t>실행 순서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1627647" y="4400335"/>
            <a:ext cx="348172" cy="40011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000" b="1">
                <a:solidFill>
                  <a:schemeClr val="accent1"/>
                </a:solidFill>
              </a:rPr>
              <a:t>3</a:t>
            </a:r>
            <a:endParaRPr lang="ko-KR" altLang="en-US" sz="2000" b="1">
              <a:solidFill>
                <a:schemeClr val="accent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2356407" y="4338780"/>
            <a:ext cx="215155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spc="-300">
                <a:solidFill>
                  <a:schemeClr val="accent1"/>
                </a:solidFill>
              </a:rPr>
              <a:t>프로젝트 소개</a:t>
            </a:r>
            <a:endParaRPr lang="ko-KR" altLang="en-US" sz="2800" spc="-300">
              <a:solidFill>
                <a:schemeClr val="accent1"/>
              </a:solidFill>
            </a:endParaRPr>
          </a:p>
        </p:txBody>
      </p:sp>
      <p:sp>
        <p:nvSpPr>
          <p:cNvPr id="15" name="TextBox 14"/>
          <p:cNvSpPr txBox="1"/>
          <p:nvPr/>
        </p:nvSpPr>
        <p:spPr>
          <a:xfrm>
            <a:off x="2585007" y="986190"/>
            <a:ext cx="1935145" cy="369332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>
                <a:solidFill>
                  <a:schemeClr val="accent1"/>
                </a:solidFill>
                <a:latin typeface="+mn-ea"/>
              </a:rPr>
              <a:t>table of contents</a:t>
            </a:r>
            <a:endParaRPr lang="ko-KR" altLang="en-US">
              <a:solidFill>
                <a:schemeClr val="accent1"/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0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4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97996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97996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Servlet MVC</a:t>
            </a:r>
            <a:r>
              <a:rPr lang="ko-KR" altLang="en-US">
                <a:solidFill>
                  <a:schemeClr val="tx1"/>
                </a:solidFill>
              </a:rPr>
              <a:t>방식으로 데이터 가져와서 </a:t>
            </a:r>
            <a:r>
              <a:rPr lang="en-US" altLang="ko-KR">
                <a:solidFill>
                  <a:schemeClr val="tx1"/>
                </a:solidFill>
              </a:rPr>
              <a:t>ArrayList</a:t>
            </a:r>
            <a:r>
              <a:rPr lang="ko-KR" altLang="en-US">
                <a:solidFill>
                  <a:schemeClr val="tx1"/>
                </a:solidFill>
              </a:rPr>
              <a:t>에 값을 담고</a:t>
            </a:r>
            <a:r>
              <a:rPr lang="en-US" altLang="ko-KR">
                <a:solidFill>
                  <a:schemeClr val="tx1"/>
                </a:solidFill>
              </a:rPr>
              <a:t>, </a:t>
            </a:r>
            <a:r>
              <a:rPr lang="ko-KR" altLang="en-US">
                <a:solidFill>
                  <a:schemeClr val="tx1"/>
                </a:solidFill>
              </a:rPr>
              <a:t>배열에 키와 값으로 값을 담아서 페이징 기능 구현</a:t>
            </a:r>
            <a:endParaRPr lang="en-US" altLang="ko-KR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97996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페이징 전체 길이를 </a:t>
            </a:r>
            <a:r>
              <a:rPr lang="en-US" altLang="ko-KR" sz="1900">
                <a:solidFill>
                  <a:schemeClr val="dk1"/>
                </a:solidFill>
              </a:rPr>
              <a:t>ArrayList </a:t>
            </a:r>
            <a:r>
              <a:rPr lang="ko-KR" altLang="en-US" sz="1900">
                <a:solidFill>
                  <a:schemeClr val="dk1"/>
                </a:solidFill>
              </a:rPr>
              <a:t>길이로 정하고</a:t>
            </a:r>
            <a:r>
              <a:rPr lang="en-US" altLang="ko-KR" sz="1900">
                <a:solidFill>
                  <a:schemeClr val="dk1"/>
                </a:solidFill>
              </a:rPr>
              <a:t>, 10</a:t>
            </a:r>
            <a:r>
              <a:rPr lang="ko-KR" altLang="en-US" sz="1900">
                <a:solidFill>
                  <a:schemeClr val="dk1"/>
                </a:solidFill>
              </a:rPr>
              <a:t>개의 페이지와 블록으로 구성하여 번호 선택 시 유기적으로 리스트 변경되도록 구현</a:t>
            </a:r>
            <a:endParaRPr lang="en-US" altLang="ko-KR" sz="1900">
              <a:solidFill>
                <a:schemeClr val="dk1"/>
              </a:solidFill>
            </a:endParaRPr>
          </a:p>
        </p:txBody>
      </p:sp>
      <p:pic>
        <p:nvPicPr>
          <p:cNvPr id="46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35232" y="1369966"/>
            <a:ext cx="5740529" cy="48107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1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5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579917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 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579917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en-US" altLang="ko-KR">
                <a:solidFill>
                  <a:schemeClr val="tx1"/>
                </a:solidFill>
              </a:rPr>
              <a:t>1.</a:t>
            </a:r>
            <a:r>
              <a:rPr lang="ko-KR" altLang="en-US">
                <a:solidFill>
                  <a:schemeClr val="tx1"/>
                </a:solidFill>
              </a:rPr>
              <a:t> 공지사항 세부내용 조회</a:t>
            </a:r>
            <a:endParaRPr lang="ko-KR" altLang="en-US">
              <a:solidFill>
                <a:schemeClr val="tx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579917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공지사항 클릭 시 해당하는 번호로 테이블 리스트를 출력</a:t>
            </a:r>
            <a:endParaRPr lang="ko-KR" altLang="en-US" sz="1900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수정 및 삭제 클릭 시 수정페이지 이동 및 해당하는 항목 삭제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510824" y="1222295"/>
            <a:ext cx="5754183" cy="5251833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22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32893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3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77703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순서도: 대체 처리 28"/>
          <p:cNvSpPr/>
          <p:nvPr/>
        </p:nvSpPr>
        <p:spPr>
          <a:xfrm>
            <a:off x="9841290" y="6267149"/>
            <a:ext cx="2293560" cy="442986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30" name="TextBox 4"/>
          <p:cNvSpPr txBox="1"/>
          <p:nvPr/>
        </p:nvSpPr>
        <p:spPr>
          <a:xfrm>
            <a:off x="1163049" y="272716"/>
            <a:ext cx="5481591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marL="0" lvl="0" indent="0" algn="l" defTabSz="232257" rtl="0" eaLnBrk="1" latinLnBrk="1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None/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</a:t>
            </a:r>
            <a:r>
              <a:rPr lang="en-US" altLang="ko-KR" sz="2800" b="1" spc="-300">
                <a:solidFill>
                  <a:schemeClr val="accent1"/>
                </a:solidFill>
              </a:rPr>
              <a:t>–</a:t>
            </a:r>
            <a:r>
              <a:rPr lang="ko-KR" altLang="en-US" sz="2800" b="1" spc="-300">
                <a:solidFill>
                  <a:schemeClr val="accent1"/>
                </a:solidFill>
              </a:rPr>
              <a:t> 도서쇼핑몰</a:t>
            </a:r>
            <a:r>
              <a:rPr lang="en-US" altLang="ko-KR" sz="2800" b="1" spc="-300">
                <a:solidFill>
                  <a:schemeClr val="accent1"/>
                </a:solidFill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(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페이지 주요 기능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5  /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 </a:t>
            </a:r>
            <a:r>
              <a:rPr lang="en-US" altLang="ko-KR" sz="2000" b="1" spc="-30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5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kumimoji="0" lang="en-US" altLang="ko-KR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)</a:t>
            </a:r>
            <a:r>
              <a:rPr kumimoji="0" lang="ko-KR" altLang="en-US" sz="2000" b="1" i="0" u="none" strike="noStrike" kern="1200" cap="none" spc="-300" normalizeH="0" baseline="0">
                <a:solidFill>
                  <a:srgbClr val="5c8da3"/>
                </a:solidFill>
                <a:latin typeface="Pretendard"/>
                <a:ea typeface="Pretendard"/>
                <a:cs typeface="Pretendard"/>
              </a:rPr>
              <a:t> </a:t>
            </a:r>
            <a:r>
              <a:rPr lang="ko-KR" altLang="en-US" sz="2000" b="1" spc="-300">
                <a:solidFill>
                  <a:srgbClr val="5c8da3"/>
                </a:solidFill>
              </a:rPr>
              <a:t> </a:t>
            </a:r>
            <a:endParaRPr lang="ko-KR" altLang="en-US" sz="2000" b="1" spc="-300">
              <a:solidFill>
                <a:srgbClr val="5c8da3"/>
              </a:solidFill>
            </a:endParaRPr>
          </a:p>
        </p:txBody>
      </p:sp>
      <p:cxnSp>
        <p:nvCxnSpPr>
          <p:cNvPr id="31" name="직선 연결선 68"/>
          <p:cNvCxnSpPr/>
          <p:nvPr/>
        </p:nvCxnSpPr>
        <p:spPr>
          <a:xfrm>
            <a:off x="93900" y="1037629"/>
            <a:ext cx="12060000" cy="0"/>
          </a:xfrm>
          <a:prstGeom prst="line">
            <a:avLst/>
          </a:prstGeom>
          <a:ln w="12700">
            <a:solidFill>
              <a:schemeClr val="accent1">
                <a:lumMod val="20000"/>
                <a:lumOff val="8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9"/>
          <p:cNvSpPr txBox="1"/>
          <p:nvPr/>
        </p:nvSpPr>
        <p:spPr>
          <a:xfrm flipH="1">
            <a:off x="6894242" y="1476795"/>
            <a:ext cx="317980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>
                    <a:lumMod val="50000"/>
                  </a:schemeClr>
                </a:solidFill>
                <a:latin typeface="+mj-ea"/>
                <a:ea typeface="+mj-ea"/>
              </a:rPr>
              <a:t>공지사항 </a:t>
            </a:r>
            <a:endParaRPr lang="en-US" altLang="ko-KR" sz="2000" b="1" spc="-300">
              <a:solidFill>
                <a:srgbClr val="5c8da3"/>
              </a:solidFill>
              <a:latin typeface="+mj-ea"/>
              <a:ea typeface="+mj-ea"/>
            </a:endParaRPr>
          </a:p>
        </p:txBody>
      </p:sp>
      <p:sp>
        <p:nvSpPr>
          <p:cNvPr id="35" name="순서도: 대체 처리 34"/>
          <p:cNvSpPr/>
          <p:nvPr/>
        </p:nvSpPr>
        <p:spPr>
          <a:xfrm>
            <a:off x="6894242" y="2207406"/>
            <a:ext cx="4280335" cy="1239650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rgbClr val="224d60"/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공지사항 클릭 시 해당하는 번호로 </a:t>
            </a:r>
            <a:endParaRPr lang="ko-KR" altLang="en-US">
              <a:solidFill>
                <a:schemeClr val="dk1"/>
              </a:solidFill>
            </a:endParaRPr>
          </a:p>
          <a:p>
            <a:pPr algn="ctr">
              <a:defRPr/>
            </a:pPr>
            <a:r>
              <a:rPr lang="ko-KR" altLang="en-US">
                <a:solidFill>
                  <a:schemeClr val="dk1"/>
                </a:solidFill>
              </a:rPr>
              <a:t>테이블 리스트를 출력</a:t>
            </a:r>
            <a:endParaRPr lang="en-US" altLang="ko-KR">
              <a:solidFill>
                <a:schemeClr val="dk1"/>
              </a:solidFill>
            </a:endParaRPr>
          </a:p>
        </p:txBody>
      </p:sp>
      <p:sp>
        <p:nvSpPr>
          <p:cNvPr id="42" name="순서도: 대체 처리 41"/>
          <p:cNvSpPr/>
          <p:nvPr/>
        </p:nvSpPr>
        <p:spPr>
          <a:xfrm>
            <a:off x="6894242" y="3929309"/>
            <a:ext cx="4280335" cy="1534863"/>
          </a:xfrm>
          <a:prstGeom prst="flowChartAlternateProcess">
            <a:avLst/>
          </a:prstGeom>
          <a:solidFill>
            <a:schemeClr val="lt1"/>
          </a:solidFill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1900">
                <a:solidFill>
                  <a:schemeClr val="dk1"/>
                </a:solidFill>
              </a:rPr>
              <a:t>수정 및 삭제 클릭 시 번호를 넘겨서 </a:t>
            </a:r>
            <a:r>
              <a:rPr lang="en-US" altLang="ko-KR" sz="1900">
                <a:solidFill>
                  <a:schemeClr val="dk1"/>
                </a:solidFill>
              </a:rPr>
              <a:t>request.parameter </a:t>
            </a:r>
            <a:r>
              <a:rPr lang="ko-KR" altLang="en-US" sz="1900">
                <a:solidFill>
                  <a:schemeClr val="dk1"/>
                </a:solidFill>
              </a:rPr>
              <a:t>해당하는 항목 삭제 및 수정 페이지로 이동</a:t>
            </a:r>
            <a:endParaRPr lang="ko-KR" altLang="en-US" sz="1900">
              <a:solidFill>
                <a:schemeClr val="dk1"/>
              </a:solidFill>
            </a:endParaRPr>
          </a:p>
        </p:txBody>
      </p:sp>
      <p:pic>
        <p:nvPicPr>
          <p:cNvPr id="43" name=""/>
          <p:cNvPicPr>
            <a:picLocks noChangeAspect="1"/>
          </p:cNvPicPr>
          <p:nvPr/>
        </p:nvPicPr>
        <p:blipFill rotWithShape="1">
          <a:blip r:embed="rId3"/>
          <a:stretch>
            <a:fillRect/>
          </a:stretch>
        </p:blipFill>
        <p:spPr>
          <a:xfrm>
            <a:off x="223416" y="3592390"/>
            <a:ext cx="6116757" cy="3025526"/>
          </a:xfrm>
          <a:prstGeom prst="rect">
            <a:avLst/>
          </a:prstGeom>
        </p:spPr>
      </p:pic>
      <p:pic>
        <p:nvPicPr>
          <p:cNvPr id="45" name=""/>
          <p:cNvPicPr>
            <a:picLocks noChangeAspect="1"/>
          </p:cNvPicPr>
          <p:nvPr/>
        </p:nvPicPr>
        <p:blipFill rotWithShape="1">
          <a:blip r:embed="rId4"/>
          <a:stretch>
            <a:fillRect/>
          </a:stretch>
        </p:blipFill>
        <p:spPr>
          <a:xfrm>
            <a:off x="306944" y="1158168"/>
            <a:ext cx="3339605" cy="2426370"/>
          </a:xfrm>
          <a:prstGeom prst="rect">
            <a:avLst/>
          </a:prstGeom>
        </p:spPr>
      </p:pic>
      <p:pic>
        <p:nvPicPr>
          <p:cNvPr id="46" name=""/>
          <p:cNvPicPr>
            <a:picLocks noChangeAspect="1"/>
          </p:cNvPicPr>
          <p:nvPr/>
        </p:nvPicPr>
        <p:blipFill rotWithShape="1">
          <a:blip r:embed="rId5"/>
          <a:stretch>
            <a:fillRect/>
          </a:stretch>
        </p:blipFill>
        <p:spPr>
          <a:xfrm>
            <a:off x="4123776" y="1178515"/>
            <a:ext cx="2412283" cy="2411296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3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43020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1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122395" cy="714989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100" b="1" spc="-300">
                  <a:solidFill>
                    <a:schemeClr val="bg1"/>
                  </a:solidFill>
                  <a:latin typeface="+mn-ea"/>
                </a:rPr>
                <a:t>프로젝트 개요</a:t>
              </a:r>
              <a:endParaRPr lang="ko-KR" altLang="en-US" sz="41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4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프로젝트 목적</a:t>
            </a:r>
            <a:endParaRPr lang="ko-KR" altLang="en-US" sz="30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온라인에서 책을 구매하고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장바구니 및 주문 배송 관리 기능을 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    제공하는 도서 쇼핑몰을 개발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사용자에게 편리한 도서 구매 경험을 제공하고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관리자에게 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    효율적인 관리 기능을 제공</a:t>
            </a:r>
            <a:endParaRPr lang="ko-KR" altLang="en-US" sz="2300">
              <a:solidFill>
                <a:schemeClr val="tx1"/>
              </a:solidFill>
            </a:endParaRPr>
          </a:p>
        </p:txBody>
      </p:sp>
      <p:sp>
        <p:nvSpPr>
          <p:cNvPr id="19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주요 기능</a:t>
            </a:r>
            <a:endParaRPr lang="ko-KR" altLang="en-US" sz="3000" spc="-300">
              <a:solidFill>
                <a:schemeClr val="accent4"/>
              </a:solidFill>
            </a:endParaRPr>
          </a:p>
        </p:txBody>
      </p:sp>
      <p:sp>
        <p:nvSpPr>
          <p:cNvPr id="20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5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21097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ko-KR" altLang="en-US" sz="2800" b="1" spc="-300">
                <a:solidFill>
                  <a:schemeClr val="accent1"/>
                </a:solidFill>
              </a:rPr>
              <a:t>프로젝트 개요</a:t>
            </a:r>
            <a:endParaRPr lang="ko-KR" altLang="en-US" sz="2800" b="1" spc="-300">
              <a:solidFill>
                <a:schemeClr val="accent1"/>
              </a:solidFill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4510065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tx1"/>
                </a:solidFill>
              </a:rPr>
              <a:t>주요 기능</a:t>
            </a:r>
            <a:endParaRPr lang="ko-KR" altLang="en-US" sz="3000" spc="-3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5683379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alpha val="68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"/>
          <p:cNvSpPr/>
          <p:nvPr/>
        </p:nvSpPr>
        <p:spPr>
          <a:xfrm>
            <a:off x="801687" y="3151188"/>
            <a:ext cx="10334626" cy="3238499"/>
          </a:xfrm>
          <a:prstGeom prst="flowChartAlternateProcess">
            <a:avLst/>
          </a:prstGeom>
          <a:noFill/>
          <a:ln w="38100" cap="flat" cmpd="sng" algn="ctr">
            <a:solidFill>
              <a:schemeClr val="accent1">
                <a:shade val="20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회원가입 및 로그인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개인 정보를 관리 및 추적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장바구니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선택한 도서를 장바구니에 담고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수량 변경 및 삭제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주문하기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장바구니에 담긴 도서를 주문</a:t>
            </a: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endParaRPr lang="ko-KR" altLang="en-US" sz="2300">
              <a:solidFill>
                <a:schemeClr val="tx1"/>
              </a:solidFill>
            </a:endParaRPr>
          </a:p>
          <a:p>
            <a:pPr>
              <a:defRPr/>
            </a:pPr>
            <a:r>
              <a:rPr lang="ko-KR" altLang="en-US" sz="2300">
                <a:ln w="25400" cap="flat" cmpd="sng" algn="ctr">
                  <a:solidFill>
                    <a:schemeClr val="accent1">
                      <a:shade val="20000"/>
                    </a:schemeClr>
                  </a:solidFill>
                  <a:prstDash val="solid"/>
                  <a:round/>
                  <a:headEnd w="med" len="med"/>
                  <a:tailEnd w="med" len="med"/>
                </a:ln>
                <a:solidFill>
                  <a:schemeClr val="accent1"/>
                </a:solidFill>
              </a:rPr>
              <a:t>○ </a:t>
            </a:r>
            <a:r>
              <a:rPr lang="ko-KR" altLang="en-US" sz="2300">
                <a:solidFill>
                  <a:schemeClr val="tx1"/>
                </a:solidFill>
              </a:rPr>
              <a:t>관리자페이지 </a:t>
            </a:r>
            <a:r>
              <a:rPr lang="en-US" altLang="ko-KR" sz="2300">
                <a:solidFill>
                  <a:schemeClr val="tx1"/>
                </a:solidFill>
              </a:rPr>
              <a:t>:</a:t>
            </a:r>
            <a:r>
              <a:rPr lang="ko-KR" altLang="en-US" sz="2300">
                <a:solidFill>
                  <a:schemeClr val="tx1"/>
                </a:solidFill>
              </a:rPr>
              <a:t> 고객센터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공지사항</a:t>
            </a:r>
            <a:r>
              <a:rPr lang="en-US" altLang="ko-KR" sz="2300">
                <a:solidFill>
                  <a:schemeClr val="tx1"/>
                </a:solidFill>
              </a:rPr>
              <a:t>,</a:t>
            </a:r>
            <a:r>
              <a:rPr lang="ko-KR" altLang="en-US" sz="2300">
                <a:solidFill>
                  <a:schemeClr val="tx1"/>
                </a:solidFill>
              </a:rPr>
              <a:t> </a:t>
            </a:r>
            <a:r>
              <a:rPr lang="en-US" altLang="ko-KR" sz="2300">
                <a:solidFill>
                  <a:schemeClr val="tx1"/>
                </a:solidFill>
              </a:rPr>
              <a:t>QNA</a:t>
            </a:r>
            <a:r>
              <a:rPr lang="ko-KR" altLang="en-US" sz="2300">
                <a:solidFill>
                  <a:schemeClr val="tx1"/>
                </a:solidFill>
              </a:rPr>
              <a:t>등 고객 관리 기능</a:t>
            </a:r>
            <a:endParaRPr lang="ko-KR" altLang="en-US" sz="2300">
              <a:solidFill>
                <a:schemeClr val="tx1"/>
              </a:solidFill>
            </a:endParaRPr>
          </a:p>
        </p:txBody>
      </p:sp>
      <p:sp>
        <p:nvSpPr>
          <p:cNvPr id="21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r>
              <a:rPr lang="ko-KR" altLang="en-US" sz="3000" spc="-300">
                <a:solidFill>
                  <a:schemeClr val="accent4"/>
                </a:solidFill>
              </a:rPr>
              <a:t>프로젝트 목적</a:t>
            </a:r>
            <a:endParaRPr lang="ko-KR" altLang="en-US" sz="3000">
              <a:solidFill>
                <a:schemeClr val="accent4"/>
              </a:solidFill>
            </a:endParaRPr>
          </a:p>
        </p:txBody>
      </p:sp>
      <p:sp>
        <p:nvSpPr>
          <p:cNvPr id="22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cap="flat" cmpd="sng" algn="ctr">
            <a:solidFill>
              <a:schemeClr val="accent1">
                <a:shade val="20000"/>
                <a:alpha val="24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chemeClr val="accent4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6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88" y="872277"/>
            <a:ext cx="5374111" cy="4483771"/>
            <a:chOff x="6817889" y="310803"/>
            <a:chExt cx="5374111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782860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2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89" y="3350782"/>
              <a:ext cx="3932026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4800" b="1" spc="-300">
                  <a:solidFill>
                    <a:schemeClr val="bg1"/>
                  </a:solidFill>
                  <a:latin typeface="+mn-ea"/>
                </a:rPr>
                <a:t>Scenario </a:t>
              </a:r>
              <a:r>
                <a:rPr lang="en-US" altLang="ko-KR" sz="2300" b="1" spc="-300">
                  <a:solidFill>
                    <a:schemeClr val="bg1"/>
                  </a:solidFill>
                  <a:latin typeface="+mn-ea"/>
                </a:rPr>
                <a:t>(</a:t>
              </a:r>
              <a:r>
                <a:rPr lang="ko-KR" altLang="en-US" sz="2300" b="1" spc="-300">
                  <a:solidFill>
                    <a:schemeClr val="bg1"/>
                  </a:solidFill>
                  <a:latin typeface="+mn-ea"/>
                </a:rPr>
                <a:t> 실 행 순 서 </a:t>
              </a:r>
              <a:r>
                <a:rPr lang="en-US" altLang="ko-KR" sz="2300" b="1" spc="-300">
                  <a:solidFill>
                    <a:schemeClr val="bg1"/>
                  </a:solidFill>
                  <a:latin typeface="+mn-ea"/>
                </a:rPr>
                <a:t>)</a:t>
              </a:r>
              <a:endParaRPr lang="en-US" altLang="ko-KR" sz="23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7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0622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Scenario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실행 순서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2800" b="1" spc="-3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 spc="-300">
                <a:solidFill>
                  <a:schemeClr val="tx1"/>
                </a:solidFill>
                <a:latin typeface="+mn-ea"/>
              </a:rPr>
              <a:t>Scenario</a:t>
            </a:r>
            <a:endParaRPr lang="ko-KR" altLang="en-US" sz="3000" spc="-3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302470" y="2928525"/>
            <a:ext cx="11619473" cy="3634343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상단 메뉴에서 회원가입 클릭 -&gt; 회원정보 입력 -&gt; 비밀번호 찾기 클릭 -&gt; ID, PWD 입력으로 로그인 -&gt; 상단 메뉴에서 마이페이지 아이콘 클릭 -&gt; 프로필 아이콘 클릭 -&gt; 회원정보 수정 및 탈퇴 -&gt; Test ID, PWD 입력으로 로그인 -&gt; 메뉴에서 베스트 클릭 -&gt; 체크 박스 선택 -&gt; 장바구니 버튼 클릭 -&gt; 장바구니 전체 삭제 클릭 -&gt; 베스트셀러 페이지 주문하기 클릭 -&gt; 주문/배송페이지에서 주문 확인 -&gt; 메뉴에 있는 각 도서 클릭 -&gt; 장르별 도서에서 서브 메뉴 클릭 -&gt; 도서 클릭하여 도서 상세 페이지로 이동 -&gt;  장바구니 담기 및 바로구매 클릭 -&gt; 주문/배송으로 이동 -&gt; 장바구니 아이콘 클릭 </a:t>
            </a:r>
            <a:endParaRPr lang="ko-KR" altLang="en-US" sz="23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8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직선 연결선 2"/>
          <p:cNvCxnSpPr/>
          <p:nvPr/>
        </p:nvCxnSpPr>
        <p:spPr>
          <a:xfrm>
            <a:off x="144378" y="160422"/>
            <a:ext cx="12060000" cy="0"/>
          </a:xfrm>
          <a:prstGeom prst="line">
            <a:avLst/>
          </a:prstGeom>
          <a:ln w="762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144378" y="272716"/>
            <a:ext cx="702436" cy="338554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1600">
                <a:solidFill>
                  <a:schemeClr val="accent1"/>
                </a:solidFill>
              </a:rPr>
              <a:t>Part 1</a:t>
            </a:r>
            <a:endParaRPr lang="ko-KR" altLang="en-US" sz="1600">
              <a:solidFill>
                <a:schemeClr val="accent1"/>
              </a:solidFill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163052" y="272716"/>
            <a:ext cx="3062238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lvl="0">
              <a:defRPr/>
            </a:pP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Scenario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-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 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(</a:t>
            </a:r>
            <a:r>
              <a:rPr lang="ko-KR" altLang="en-US" sz="2800" b="1" spc="-300">
                <a:solidFill>
                  <a:schemeClr val="tx1"/>
                </a:solidFill>
                <a:latin typeface="+mn-ea"/>
              </a:rPr>
              <a:t>실행 순서</a:t>
            </a:r>
            <a:r>
              <a:rPr lang="en-US" altLang="ko-KR" sz="2800" b="1" spc="-300">
                <a:solidFill>
                  <a:schemeClr val="tx1"/>
                </a:solidFill>
                <a:latin typeface="+mn-ea"/>
              </a:rPr>
              <a:t>)</a:t>
            </a:r>
            <a:endParaRPr lang="en-US" altLang="ko-KR" sz="2800" b="1" spc="-30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6" name="직선 연결선 5"/>
          <p:cNvCxnSpPr/>
          <p:nvPr/>
        </p:nvCxnSpPr>
        <p:spPr>
          <a:xfrm>
            <a:off x="68178" y="6737685"/>
            <a:ext cx="12060000" cy="0"/>
          </a:xfrm>
          <a:prstGeom prst="line">
            <a:avLst/>
          </a:prstGeom>
          <a:ln w="3175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직사각형 1"/>
          <p:cNvSpPr/>
          <p:nvPr/>
        </p:nvSpPr>
        <p:spPr>
          <a:xfrm>
            <a:off x="842940" y="1199402"/>
            <a:ext cx="2791574" cy="1187116"/>
          </a:xfrm>
          <a:prstGeom prst="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lvl="0" algn="ctr">
              <a:defRPr/>
            </a:pPr>
            <a:r>
              <a:rPr lang="en-US" altLang="ko-KR" sz="3000" b="1" spc="-300">
                <a:solidFill>
                  <a:schemeClr val="tx1"/>
                </a:solidFill>
                <a:latin typeface="+mn-ea"/>
              </a:rPr>
              <a:t>Scenario</a:t>
            </a:r>
            <a:endParaRPr lang="ko-KR" altLang="en-US" sz="3000" spc="-300">
              <a:solidFill>
                <a:schemeClr val="tx1"/>
              </a:solidFill>
            </a:endParaRPr>
          </a:p>
        </p:txBody>
      </p:sp>
      <p:sp>
        <p:nvSpPr>
          <p:cNvPr id="15" name="이등변 삼각형 14"/>
          <p:cNvSpPr/>
          <p:nvPr/>
        </p:nvSpPr>
        <p:spPr>
          <a:xfrm rot="10800000">
            <a:off x="2016253" y="2664236"/>
            <a:ext cx="279134" cy="240633"/>
          </a:xfrm>
          <a:prstGeom prst="triangle">
            <a:avLst>
              <a:gd name="adj" fmla="val 50000"/>
            </a:avLst>
          </a:prstGeom>
          <a:solidFill>
            <a:schemeClr val="accent3">
              <a:lumMod val="20000"/>
              <a:lumOff val="80000"/>
            </a:schemeClr>
          </a:solidFill>
          <a:ln w="12700" cap="flat" cmpd="sng" algn="ctr">
            <a:solidFill>
              <a:schemeClr val="accent1">
                <a:shade val="20000"/>
                <a:alpha val="69000"/>
              </a:schemeClr>
            </a:solidFill>
            <a:prstDash val="solid"/>
            <a:miter/>
            <a:headEnd w="med" len="med"/>
            <a:tailEnd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7" name="순서도: 대체 처리 16"/>
          <p:cNvSpPr/>
          <p:nvPr/>
        </p:nvSpPr>
        <p:spPr>
          <a:xfrm>
            <a:off x="9841290" y="6146800"/>
            <a:ext cx="2293560" cy="548821"/>
          </a:xfrm>
          <a:prstGeom prst="flowChartAlternateProcess">
            <a:avLst/>
          </a:prstGeom>
          <a:solidFill>
            <a:schemeClr val="lt1"/>
          </a:solidFill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18" name="순서도: 대체 처리 17"/>
          <p:cNvSpPr/>
          <p:nvPr/>
        </p:nvSpPr>
        <p:spPr>
          <a:xfrm>
            <a:off x="302470" y="2928525"/>
            <a:ext cx="11619473" cy="3634343"/>
          </a:xfrm>
          <a:prstGeom prst="flowChartAlternateProcess">
            <a:avLst/>
          </a:prstGeom>
          <a:solidFill>
            <a:schemeClr val="lt1"/>
          </a:solidFill>
          <a:ln w="38100">
            <a:solidFill>
              <a:schemeClr val="accent1">
                <a:shade val="20000"/>
              </a:schemeClr>
            </a:solidFill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>
              <a:defRPr/>
            </a:pPr>
            <a:r>
              <a:rPr lang="ko-KR" altLang="en-US" sz="2300">
                <a:solidFill>
                  <a:schemeClr val="tx1"/>
                </a:solidFill>
              </a:rPr>
              <a:t>체크 및 수량 등 선택 후 주문하기 클릭 -&gt; 주문/배송으로 이동 -&gt; 상단 메뉴에서 고객센터 클릭 -&gt;  공지사항 더보기 클릭 -&gt; 공지사항 쓰기 클릭 -&gt; 공지사항 입력 후 write버튼 클릭 -&gt; 공지사항 세부 항목 클릭 -&gt; 수정 버튼 클릭 -&gt; 수정 내용 입력 후 write버튼 클릭 -&gt; 상단 메뉴 고객센터 클릭 -&gt;  1:1 문의 접수 아이콘 클릭 -&gt; 문의 내용 입력 후 접수 버튼 클릭 -&gt; 문의 내용 세부 항목 클릭 -&gt; 수정 버튼 클릭 -&gt; 수정 사항 입력 후 수정 버튼 클릭 -&gt; 메인 페이지로 이동 -&gt; 베스트셀러 소년이 온다 도서 클릭 -&gt; 도서 상세 페이지 하단 리뷰 작성 후 리뷰등록 클릭 -&gt; 도서 리뷰 목록 수정 클릭 -&gt;  수정 내용 입력 후 수정완료 클릭 -&gt; 삭제 버튼 클릭 </a:t>
            </a:r>
            <a:r>
              <a:rPr lang="en-US" altLang="ko-KR" sz="2300">
                <a:solidFill>
                  <a:schemeClr val="tx1"/>
                </a:solidFill>
              </a:rPr>
              <a:t>-&gt;</a:t>
            </a:r>
            <a:r>
              <a:rPr lang="ko-KR" altLang="en-US" sz="2300">
                <a:solidFill>
                  <a:schemeClr val="tx1"/>
                </a:solidFill>
              </a:rPr>
              <a:t> 로그아웃 클릭</a:t>
            </a:r>
            <a:endParaRPr lang="ko-KR" altLang="en-US" sz="230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slides/slide9.xml><?xml version="1.0" encoding="utf-8"?>
<p:sld xmlns:r="http://schemas.openxmlformats.org/officeDocument/2006/relationships" xmlns:c="http://schemas.openxmlformats.org/drawingml/2006/chart" xmlns:a="http://schemas.openxmlformats.org/drawingml/2006/main" xmlns:dgm="http://schemas.openxmlformats.org/drawingml/2006/diagram" xmlns:dsp="http://schemas.microsoft.com/office/drawing/2008/diagram" xmlns:p="http://schemas.openxmlformats.org/presentationml/2006/main">
  <p:cSld>
    <p:bg>
      <p:bgPr shadeToTitle="0">
        <a:solidFill>
          <a:schemeClr val="accent1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그룹 6"/>
          <p:cNvGrpSpPr/>
          <p:nvPr/>
        </p:nvGrpSpPr>
        <p:grpSpPr>
          <a:xfrm rot="0">
            <a:off x="6817895" y="872277"/>
            <a:ext cx="5374105" cy="4483771"/>
            <a:chOff x="6817895" y="310803"/>
            <a:chExt cx="5374105" cy="4483771"/>
          </a:xfrm>
        </p:grpSpPr>
        <p:sp>
          <p:nvSpPr>
            <p:cNvPr id="2" name="TextBox 1"/>
            <p:cNvSpPr txBox="1"/>
            <p:nvPr/>
          </p:nvSpPr>
          <p:spPr>
            <a:xfrm>
              <a:off x="6817895" y="310803"/>
              <a:ext cx="1854995" cy="3154710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en-US" altLang="ko-KR" sz="19900" b="1">
                  <a:solidFill>
                    <a:schemeClr val="bg1"/>
                  </a:solidFill>
                  <a:latin typeface="+mj-ea"/>
                  <a:ea typeface="+mj-ea"/>
                </a:rPr>
                <a:t>3</a:t>
              </a:r>
              <a:endParaRPr lang="ko-KR" altLang="en-US" sz="19900" b="1">
                <a:solidFill>
                  <a:schemeClr val="bg1"/>
                </a:solidFill>
                <a:latin typeface="+mj-ea"/>
                <a:ea typeface="+mj-ea"/>
              </a:endParaRPr>
            </a:p>
          </p:txBody>
        </p:sp>
        <p:sp>
          <p:nvSpPr>
            <p:cNvPr id="3" name="TextBox 2"/>
            <p:cNvSpPr txBox="1"/>
            <p:nvPr/>
          </p:nvSpPr>
          <p:spPr>
            <a:xfrm>
              <a:off x="6817895" y="3350782"/>
              <a:ext cx="3665320" cy="819764"/>
            </a:xfrm>
            <a:prstGeom prst="rect">
              <a:avLst/>
            </a:prstGeom>
            <a:noFill/>
          </p:spPr>
          <p:txBody>
            <a:bodyPr wrap="none">
              <a:spAutoFit/>
            </a:bodyPr>
            <a:lstStyle/>
            <a:p>
              <a:pPr lvl="0">
                <a:defRPr/>
              </a:pPr>
              <a:r>
                <a:rPr lang="ko-KR" altLang="en-US" sz="4800" b="1" spc="-300">
                  <a:solidFill>
                    <a:schemeClr val="bg1"/>
                  </a:solidFill>
                  <a:latin typeface="+mn-ea"/>
                </a:rPr>
                <a:t>프로젝트 소개</a:t>
              </a:r>
              <a:endParaRPr lang="ko-KR" altLang="en-US" sz="4800" b="1" spc="-300">
                <a:solidFill>
                  <a:schemeClr val="bg1"/>
                </a:solidFill>
                <a:latin typeface="+mn-ea"/>
              </a:endParaRPr>
            </a:p>
          </p:txBody>
        </p:sp>
        <p:cxnSp>
          <p:nvCxnSpPr>
            <p:cNvPr id="4" name="직선 연결선 3"/>
            <p:cNvCxnSpPr/>
            <p:nvPr/>
          </p:nvCxnSpPr>
          <p:spPr>
            <a:xfrm>
              <a:off x="6817895" y="4545921"/>
              <a:ext cx="5374105" cy="0"/>
            </a:xfrm>
            <a:prstGeom prst="line">
              <a:avLst/>
            </a:prstGeom>
            <a:ln w="76200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직선 연결선 5"/>
            <p:cNvCxnSpPr/>
            <p:nvPr/>
          </p:nvCxnSpPr>
          <p:spPr>
            <a:xfrm>
              <a:off x="6817895" y="4794574"/>
              <a:ext cx="5374105" cy="0"/>
            </a:xfrm>
            <a:prstGeom prst="line">
              <a:avLst/>
            </a:prstGeom>
            <a:ln w="31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직사각형 7"/>
          <p:cNvSpPr/>
          <p:nvPr/>
        </p:nvSpPr>
        <p:spPr>
          <a:xfrm>
            <a:off x="9830360" y="6276414"/>
            <a:ext cx="2314015" cy="54348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2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xmlns:mc="http://schemas.openxmlformats.org/markup-compatibility/2006" xmlns:p14="http://schemas.microsoft.com/office/powerpoint/2010/main" spd="med" mc:Ignorable="p14" p14:dur="1000"/>
    </mc:Choice>
    <mc:Fallback>
      <p:transition/>
    </mc:Fallback>
  </mc:AlternateContent>
</p:sld>
</file>

<file path=ppt/theme/theme1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Office 테마">
  <a:themeElements>
    <a:clrScheme name="_008_105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224d60"/>
      </a:accent1>
      <a:accent2>
        <a:srgbClr val="006182"/>
      </a:accent2>
      <a:accent3>
        <a:srgbClr val="4e849c"/>
      </a:accent3>
      <a:accent4>
        <a:srgbClr val="dcdbd9"/>
      </a:accent4>
      <a:accent5>
        <a:srgbClr val="3b626e"/>
      </a:accent5>
      <a:accent6>
        <a:srgbClr val="27383e"/>
      </a:accent6>
      <a:hlink>
        <a:srgbClr val="3f3f3f"/>
      </a:hlink>
      <a:folHlink>
        <a:srgbClr val="3f3f3f"/>
      </a:folHlink>
    </a:clrScheme>
    <a:fontScheme name="Pretendard_Black_standard">
      <a:majorFont>
        <a:latin typeface="Pretendard Black"/>
        <a:ea typeface="Pretendard Black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ppt/theme/theme2.xml><?xml version="1.0" encoding="utf-8"?>
<a:theme xmlns:r="http://schemas.openxmlformats.org/officeDocument/2006/relationships" xmlns:c="http://schemas.openxmlformats.org/drawingml/2006/chart" xmlns:dgm="http://schemas.openxmlformats.org/drawingml/2006/diagram" xmlns:dsp="http://schemas.microsoft.com/office/drawing/2008/diagram" xmlns:a="http://schemas.openxmlformats.org/drawingml/2006/main" xmlns:pic="http://schemas.openxmlformats.org/drawingml/2006/picture" xmlns:wp="http://schemas.openxmlformats.org/drawingml/2006/wordprocessingDrawing" xmlns:xdr="http://schemas.openxmlformats.org/drawingml/2006/spreadsheetDrawing" xmlns:lc="http://schemas.openxmlformats.org/drawingml/2006/lockedCanvas" xmlns:p="http://schemas.openxmlformats.org/presentationml/2006/main" name="한컴오피스">
  <a:themeElements>
    <a:clrScheme name="한컴오피스">
      <a:dk1>
        <a:sysClr val="windowText" lastClr="000000"/>
      </a:dk1>
      <a:lt1>
        <a:sysClr val="window" lastClr="ffffff"/>
      </a:lt1>
      <a:dk2>
        <a:srgbClr val="3a3c84"/>
      </a:dk2>
      <a:lt2>
        <a:srgbClr val="faf3db"/>
      </a:lt2>
      <a:accent1>
        <a:srgbClr val="6182d6"/>
      </a:accent1>
      <a:accent2>
        <a:srgbClr val="ff843a"/>
      </a:accent2>
      <a:accent3>
        <a:srgbClr val="b2b2b2"/>
      </a:accent3>
      <a:accent4>
        <a:srgbClr val="ffd700"/>
      </a:accent4>
      <a:accent5>
        <a:srgbClr val="289b6e"/>
      </a:accent5>
      <a:accent6>
        <a:srgbClr val="9d5cbb"/>
      </a:accent6>
      <a:hlink>
        <a:srgbClr val="0000ff"/>
      </a:hlink>
      <a:folHlink>
        <a:srgbClr val="800080"/>
      </a:folHlink>
    </a:clrScheme>
    <a:fontScheme name="한컴오피스">
      <a:maj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한컴오피스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12700" cap="flat" cmpd="sng" algn="ctr">
          <a:solidFill>
            <a:schemeClr val="phClr">
              <a:satMod val="105000"/>
            </a:schemeClr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75000"/>
              </a:srgbClr>
            </a:outerShdw>
          </a:effectLst>
        </a:effectStyle>
        <a:effectStyle>
          <a:effectLst>
            <a:reflection blurRad="12700" stA="26000" endPos="28000" dist="38100" dir="5400000" sy="-100000" rotWithShape="0"/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ep:Properties xmlns:r="http://schemas.openxmlformats.org/officeDocument/2006/relationships" xmlns:ep="http://schemas.openxmlformats.org/officeDocument/2006/extended-properties" xmlns:vt="http://schemas.openxmlformats.org/officeDocument/2006/docPropsVTypes">
  <ep:Manager/>
  <ep:Company/>
  <ep:Words>849</ep:Words>
  <ep:PresentationFormat>와이드스크린</ep:PresentationFormat>
  <ep:Paragraphs>124</ep:Paragraphs>
  <ep:Slides>22</ep:Slides>
  <ep:Notes>13</ep:Notes>
  <ep:TotalTime>0</ep:TotalTime>
  <ep:HiddenSlides>0</ep:HiddenSlides>
  <ep:MMClips>0</ep:MMClips>
  <ep:HeadingPairs>
    <vt:vector size="4" baseType="variant">
      <vt:variant>
        <vt:lpstr>테마</vt:lpstr>
      </vt:variant>
      <vt:variant>
        <vt:i4>1</vt:i4>
      </vt:variant>
      <vt:variant>
        <vt:lpstr>슬라이드 제목</vt:lpstr>
      </vt:variant>
      <vt:variant>
        <vt:i4>22</vt:i4>
      </vt:variant>
    </vt:vector>
  </ep:HeadingPairs>
  <ep:TitlesOfParts>
    <vt:vector size="23" baseType="lpstr">
      <vt:lpstr>Office 테마</vt:lpstr>
      <vt:lpstr>슬라이드 1</vt:lpstr>
      <vt:lpstr>슬라이드 2</vt:lpstr>
      <vt:lpstr>슬라이드 3</vt:lpstr>
      <vt:lpstr>슬라이드 4</vt:lpstr>
      <vt:lpstr>슬라이드 5</vt:lpstr>
      <vt:lpstr>슬라이드 6</vt:lpstr>
      <vt:lpstr>슬라이드 7</vt:lpstr>
      <vt:lpstr>슬라이드 8</vt:lpstr>
      <vt:lpstr>슬라이드 9</vt:lpstr>
      <vt:lpstr>슬라이드 10</vt:lpstr>
      <vt:lpstr>슬라이드 11</vt:lpstr>
      <vt:lpstr>슬라이드 12</vt:lpstr>
      <vt:lpstr>슬라이드 13</vt:lpstr>
      <vt:lpstr>슬라이드 14</vt:lpstr>
      <vt:lpstr>슬라이드 15</vt:lpstr>
      <vt:lpstr>슬라이드 16</vt:lpstr>
      <vt:lpstr>슬라이드 17</vt:lpstr>
      <vt:lpstr>슬라이드 18</vt:lpstr>
      <vt:lpstr>슬라이드 19</vt:lpstr>
      <vt:lpstr>슬라이드 20</vt:lpstr>
      <vt:lpstr>슬라이드 21</vt:lpstr>
      <vt:lpstr>슬라이드 22</vt:lpstr>
    </vt:vector>
  </ep:TitlesOfParts>
  <ep:HyperlinkBase/>
  <ep:Application>Show</ep:Application>
  <ep:AppVersion>12.0000</ep:AppVersion>
</ep:Properties>
</file>

<file path=docProps/core.xml><?xml version="1.0" encoding="utf-8"?>
<cp:coreProperties xmlns:r="http://schemas.openxmlformats.org/officeDocument/2006/relationships"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2022-08-03T01:14:38.000</dcterms:created>
  <dc:creator>Yu Saebyeol</dc:creator>
  <cp:lastModifiedBy>KOSMO</cp:lastModifiedBy>
  <dcterms:modified xsi:type="dcterms:W3CDTF">2025-06-05T01:39:12.996</dcterms:modified>
  <cp:revision>126</cp:revision>
  <dc:title>PowerPoint 프레젠테이션</dc:title>
  <cp:version/>
</cp:coreProperties>
</file>

<file path=docProps/custom.xml><?xml version="1.0" encoding="utf-8"?>
<cfp:Properties xmlns:r="http://schemas.openxmlformats.org/officeDocument/2006/relationships" xmlns:cfp="http://schemas.openxmlformats.org/officeDocument/2006/custom-properties" xmlns:vt="http://schemas.openxmlformats.org/officeDocument/2006/docPropsVTypes"/>
</file>