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42"/>
  </p:notesMasterIdLst>
  <p:sldIdLst>
    <p:sldId id="271" r:id="rId2"/>
    <p:sldId id="272" r:id="rId3"/>
    <p:sldId id="283" r:id="rId4"/>
    <p:sldId id="328" r:id="rId5"/>
    <p:sldId id="329" r:id="rId6"/>
    <p:sldId id="320" r:id="rId7"/>
    <p:sldId id="314" r:id="rId8"/>
    <p:sldId id="322" r:id="rId9"/>
    <p:sldId id="315" r:id="rId10"/>
    <p:sldId id="321" r:id="rId11"/>
    <p:sldId id="316" r:id="rId12"/>
    <p:sldId id="323" r:id="rId13"/>
    <p:sldId id="330" r:id="rId14"/>
    <p:sldId id="318" r:id="rId15"/>
    <p:sldId id="324" r:id="rId16"/>
    <p:sldId id="331" r:id="rId17"/>
    <p:sldId id="319" r:id="rId18"/>
    <p:sldId id="325" r:id="rId19"/>
    <p:sldId id="332" r:id="rId20"/>
    <p:sldId id="302" r:id="rId21"/>
    <p:sldId id="281" r:id="rId22"/>
    <p:sldId id="295" r:id="rId23"/>
    <p:sldId id="305" r:id="rId24"/>
    <p:sldId id="306" r:id="rId25"/>
    <p:sldId id="307" r:id="rId26"/>
    <p:sldId id="308" r:id="rId27"/>
    <p:sldId id="309" r:id="rId28"/>
    <p:sldId id="333" r:id="rId29"/>
    <p:sldId id="303" r:id="rId30"/>
    <p:sldId id="326" r:id="rId31"/>
    <p:sldId id="327" r:id="rId32"/>
    <p:sldId id="292" r:id="rId33"/>
    <p:sldId id="299" r:id="rId34"/>
    <p:sldId id="300" r:id="rId35"/>
    <p:sldId id="301" r:id="rId36"/>
    <p:sldId id="310" r:id="rId37"/>
    <p:sldId id="311" r:id="rId38"/>
    <p:sldId id="312" r:id="rId39"/>
    <p:sldId id="313" r:id="rId40"/>
    <p:sldId id="33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632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02F51-4079-5CA3-E90F-6B5F9761B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25C34323-BFC7-7BBC-E4FF-0036C7E84DA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545D4B1-E1C8-B826-7C8C-800E7718E5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D250E50-C487-5D85-B6C2-3FED68A0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751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03E7-9896-D0A5-DC63-19815D38F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4D7215A-F6A9-EFA0-0318-F05E16C755F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047B612-9B85-5106-3546-EEA9FBF9D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1C2857FE-E16B-43F4-7C80-903643ACE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78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CE208-72C5-070F-1FC5-0C67A9A9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CFAEF56-54AD-241E-FE02-685CDAC4D52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69CFD3E6-B791-634C-70DD-57A66854C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3A2174FA-5141-5F49-EECA-C59EC557E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33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50IfG3dGB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Tbu-NtzXcA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2-fahejvCU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0" y="320840"/>
            <a:ext cx="4320413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</a:p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포트폴리오</a:t>
            </a:r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6275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7691059" y="2771321"/>
            <a:ext cx="4127499" cy="3278496"/>
          </a:xfrm>
          <a:prstGeom prst="rect">
            <a:avLst/>
          </a:prstGeom>
          <a:solidFill>
            <a:srgbClr val="D7E9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이름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</a:t>
            </a:r>
            <a:r>
              <a:rPr lang="ko-KR" altLang="en-US" sz="2100">
                <a:solidFill>
                  <a:schemeClr val="dk1"/>
                </a:solidFill>
              </a:rPr>
              <a:t> 김희원</a:t>
            </a:r>
          </a:p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기술 스택 </a:t>
            </a:r>
            <a:r>
              <a:rPr lang="en-US" altLang="ko-KR" sz="2100">
                <a:solidFill>
                  <a:schemeClr val="dk1"/>
                </a:solidFill>
              </a:rPr>
              <a:t>: Back End / Front End</a:t>
            </a:r>
          </a:p>
          <a:p>
            <a:pPr>
              <a:defRPr/>
            </a:pPr>
            <a:r>
              <a:rPr lang="ko-KR" altLang="en-US" sz="1000">
                <a:solidFill>
                  <a:srgbClr val="224D60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연락처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 010-5571-7187</a:t>
            </a:r>
          </a:p>
          <a:p>
            <a:pPr>
              <a:defRPr/>
            </a:pPr>
            <a:r>
              <a:rPr lang="ko-KR" altLang="en-US" sz="1000">
                <a:solidFill>
                  <a:srgbClr val="224D60"/>
                </a:solidFill>
              </a:rPr>
              <a:t> </a:t>
            </a: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이메일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 khww0301@gmail.com</a:t>
            </a:r>
          </a:p>
          <a:p>
            <a:pPr>
              <a:defRPr/>
            </a:pP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100">
                <a:solidFill>
                  <a:srgbClr val="224D60"/>
                </a:solidFill>
              </a:rPr>
              <a:t>Git</a:t>
            </a:r>
            <a:r>
              <a:rPr lang="ko-KR" altLang="en-US" sz="2100">
                <a:solidFill>
                  <a:srgbClr val="224D60"/>
                </a:solidFill>
              </a:rPr>
              <a:t> 주소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</a:t>
            </a:r>
            <a:r>
              <a:rPr lang="ko-KR" altLang="en-US" sz="2100">
                <a:solidFill>
                  <a:schemeClr val="dk1"/>
                </a:solidFill>
              </a:rPr>
              <a:t> https://github.com/</a:t>
            </a:r>
          </a:p>
          <a:p>
            <a:pPr>
              <a:defRPr/>
            </a:pPr>
            <a:r>
              <a:rPr lang="ko-KR" altLang="en-US" sz="2100">
                <a:solidFill>
                  <a:schemeClr val="dk1"/>
                </a:solidFill>
              </a:rPr>
              <a:t>	   khww0301/Portfolio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장바구니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DOM addEventListner </a:t>
            </a:r>
            <a:r>
              <a:rPr lang="ko-KR" altLang="en-US">
                <a:solidFill>
                  <a:schemeClr val="tx1"/>
                </a:solidFill>
              </a:rPr>
              <a:t>사용하여 체크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된 항목 선별하여 금액 반영 및 </a:t>
            </a: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테이블 </a:t>
            </a:r>
            <a:r>
              <a:rPr lang="en-US" altLang="ko-KR">
                <a:solidFill>
                  <a:schemeClr val="tx1"/>
                </a:solidFill>
              </a:rPr>
              <a:t>CRUD </a:t>
            </a:r>
            <a:r>
              <a:rPr lang="ko-KR" altLang="en-US">
                <a:solidFill>
                  <a:schemeClr val="tx1"/>
                </a:solidFill>
              </a:rPr>
              <a:t>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697683" cy="2281261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저장된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를 가져와 </a:t>
            </a:r>
            <a:r>
              <a:rPr lang="en-US" altLang="ko-KR" sz="1900">
                <a:solidFill>
                  <a:schemeClr val="dk1"/>
                </a:solidFill>
              </a:rPr>
              <a:t>DAO</a:t>
            </a:r>
            <a:r>
              <a:rPr lang="ko-KR" altLang="en-US" sz="1900">
                <a:solidFill>
                  <a:schemeClr val="dk1"/>
                </a:solidFill>
              </a:rPr>
              <a:t>로 해당하는 항목 리스트 가져와 </a:t>
            </a:r>
            <a:r>
              <a:rPr lang="en-US" altLang="ko-KR" sz="1900">
                <a:solidFill>
                  <a:schemeClr val="dk1"/>
                </a:solidFill>
              </a:rPr>
              <a:t>DTO</a:t>
            </a:r>
            <a:r>
              <a:rPr lang="ko-KR" altLang="en-US" sz="1900">
                <a:solidFill>
                  <a:schemeClr val="dk1"/>
                </a:solidFill>
              </a:rPr>
              <a:t>에 담은 뒤 </a:t>
            </a:r>
            <a:r>
              <a:rPr lang="en-US" altLang="ko-KR" sz="1900">
                <a:solidFill>
                  <a:schemeClr val="dk1"/>
                </a:solidFill>
              </a:rPr>
              <a:t>JSP </a:t>
            </a:r>
            <a:r>
              <a:rPr lang="ko-KR" altLang="en-US" sz="1900">
                <a:solidFill>
                  <a:schemeClr val="dk1"/>
                </a:solidFill>
              </a:rPr>
              <a:t>스크립틀릿 표현식으로 출력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800" y="1030126"/>
            <a:ext cx="4220164" cy="170521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5265" y="2971972"/>
            <a:ext cx="5318253" cy="366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주문 테이블 리스트 출력</a:t>
            </a:r>
          </a:p>
          <a:p>
            <a:pPr marL="342900" indent="-342900">
              <a:buAutoNum type="arabicPeriod"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주문 테이블 리스트 삭제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3976827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 ID</a:t>
            </a:r>
            <a:r>
              <a:rPr lang="ko-KR" altLang="en-US" sz="1900">
                <a:solidFill>
                  <a:schemeClr val="dk1"/>
                </a:solidFill>
              </a:rPr>
              <a:t>를 가져와 주문 테이블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리스트 출력</a:t>
            </a:r>
          </a:p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해당하는 항목 삭제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376358"/>
            <a:ext cx="5744201" cy="487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Session ID</a:t>
            </a:r>
            <a:r>
              <a:rPr lang="ko-KR" altLang="en-US">
                <a:solidFill>
                  <a:schemeClr val="dk1"/>
                </a:solidFill>
              </a:rPr>
              <a:t>를 가져와 주문 테이블 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리스트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해당하는 항목 삭제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587" y="1234230"/>
            <a:ext cx="4201111" cy="876422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044" y="2279816"/>
            <a:ext cx="5072409" cy="4376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Session ID</a:t>
            </a:r>
            <a:r>
              <a:rPr lang="ko-KR" altLang="en-US">
                <a:solidFill>
                  <a:schemeClr val="dk1"/>
                </a:solidFill>
              </a:rPr>
              <a:t>를 가져와 주문 테이블 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리스트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해당하는 항목 삭제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203" y="1337602"/>
            <a:ext cx="5534797" cy="1634548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0292" y="3429000"/>
            <a:ext cx="5344271" cy="2495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공지사항 </a:t>
            </a:r>
            <a:r>
              <a:rPr lang="en-US" altLang="ko-KR">
                <a:solidFill>
                  <a:schemeClr val="tx1"/>
                </a:solidFill>
              </a:rPr>
              <a:t>CRUD</a:t>
            </a:r>
            <a:r>
              <a:rPr lang="ko-KR" altLang="en-US">
                <a:solidFill>
                  <a:schemeClr val="tx1"/>
                </a:solidFill>
              </a:rPr>
              <a:t> 및 페이징 기능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공지사항 리스트 배열에 담아 유기적으로 페이징 기능 실현되도록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463988"/>
            <a:ext cx="5411005" cy="5010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97996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97996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Servlet MVC</a:t>
            </a:r>
            <a:r>
              <a:rPr lang="ko-KR" altLang="en-US">
                <a:solidFill>
                  <a:schemeClr val="tx1"/>
                </a:solidFill>
              </a:rPr>
              <a:t>방식으로 데이터 가져와서 </a:t>
            </a:r>
            <a:r>
              <a:rPr lang="en-US" altLang="ko-KR">
                <a:solidFill>
                  <a:schemeClr val="tx1"/>
                </a:solidFill>
              </a:rPr>
              <a:t>ArrayList</a:t>
            </a:r>
            <a:r>
              <a:rPr lang="ko-KR" altLang="en-US">
                <a:solidFill>
                  <a:schemeClr val="tx1"/>
                </a:solidFill>
              </a:rPr>
              <a:t>에 값을 담고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배열에 키와 값으로 값을 담아서 페이징 기능 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97996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페이징 전체 길이를 </a:t>
            </a:r>
            <a:r>
              <a:rPr lang="en-US" altLang="ko-KR" sz="1900">
                <a:solidFill>
                  <a:schemeClr val="dk1"/>
                </a:solidFill>
              </a:rPr>
              <a:t>ArrayList </a:t>
            </a:r>
            <a:r>
              <a:rPr lang="ko-KR" altLang="en-US" sz="1900">
                <a:solidFill>
                  <a:schemeClr val="dk1"/>
                </a:solidFill>
              </a:rPr>
              <a:t>길이로 정하고</a:t>
            </a:r>
            <a:r>
              <a:rPr lang="en-US" altLang="ko-KR" sz="1900">
                <a:solidFill>
                  <a:schemeClr val="dk1"/>
                </a:solidFill>
              </a:rPr>
              <a:t>, 10</a:t>
            </a:r>
            <a:r>
              <a:rPr lang="ko-KR" altLang="en-US" sz="1900">
                <a:solidFill>
                  <a:schemeClr val="dk1"/>
                </a:solidFill>
              </a:rPr>
              <a:t>개의 페이지와 블록으로 구성하여 번호 선택 시 유기적으로 리스트 변경되도록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3692" y="1361506"/>
            <a:ext cx="4686954" cy="360307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8329" y="3681675"/>
            <a:ext cx="2353003" cy="243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97996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97996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Servlet MVC</a:t>
            </a:r>
            <a:r>
              <a:rPr lang="ko-KR" altLang="en-US">
                <a:solidFill>
                  <a:schemeClr val="tx1"/>
                </a:solidFill>
              </a:rPr>
              <a:t>방식으로 데이터 가져와서 </a:t>
            </a:r>
            <a:r>
              <a:rPr lang="en-US" altLang="ko-KR">
                <a:solidFill>
                  <a:schemeClr val="tx1"/>
                </a:solidFill>
              </a:rPr>
              <a:t>ArrayList</a:t>
            </a:r>
            <a:r>
              <a:rPr lang="ko-KR" altLang="en-US">
                <a:solidFill>
                  <a:schemeClr val="tx1"/>
                </a:solidFill>
              </a:rPr>
              <a:t>에 값을 담고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배열에 키와 값으로 값을 담아서 페이징 기능 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97996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페이징 전체 길이를 </a:t>
            </a:r>
            <a:r>
              <a:rPr lang="en-US" altLang="ko-KR" sz="1900">
                <a:solidFill>
                  <a:schemeClr val="dk1"/>
                </a:solidFill>
              </a:rPr>
              <a:t>ArrayList </a:t>
            </a:r>
            <a:r>
              <a:rPr lang="ko-KR" altLang="en-US" sz="1900">
                <a:solidFill>
                  <a:schemeClr val="dk1"/>
                </a:solidFill>
              </a:rPr>
              <a:t>길이로 정하고</a:t>
            </a:r>
            <a:r>
              <a:rPr lang="en-US" altLang="ko-KR" sz="1900">
                <a:solidFill>
                  <a:schemeClr val="dk1"/>
                </a:solidFill>
              </a:rPr>
              <a:t>, 10</a:t>
            </a:r>
            <a:r>
              <a:rPr lang="ko-KR" altLang="en-US" sz="1900">
                <a:solidFill>
                  <a:schemeClr val="dk1"/>
                </a:solidFill>
              </a:rPr>
              <a:t>개의 페이지와 블록으로 구성하여 번호 선택 시 유기적으로 리스트 변경되도록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32" y="1369966"/>
            <a:ext cx="5740529" cy="4810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 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공지사항 세부내용 조회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공지사항 클릭 시 해당하는 번호로 테이블 리스트를 출력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수정 및 삭제 클릭 시 수정페이지 이동 및 해당하는 항목 삭제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222295"/>
            <a:ext cx="5754183" cy="5251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894242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 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894242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공지사항 클릭 시 해당하는 번호로 </a:t>
            </a: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테이블 리스트를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894242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수정 및 삭제 클릭 시 번호를 넘겨서 </a:t>
            </a:r>
            <a:r>
              <a:rPr lang="en-US" altLang="ko-KR" sz="1900">
                <a:solidFill>
                  <a:schemeClr val="dk1"/>
                </a:solidFill>
              </a:rPr>
              <a:t>request.parameter </a:t>
            </a:r>
            <a:r>
              <a:rPr lang="ko-KR" altLang="en-US" sz="1900">
                <a:solidFill>
                  <a:schemeClr val="dk1"/>
                </a:solidFill>
              </a:rPr>
              <a:t>해당하는 항목 삭제 및 수정 페이지로 이동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416" y="3592390"/>
            <a:ext cx="6116757" cy="3025526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6944" y="1158168"/>
            <a:ext cx="3339605" cy="2426370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23776" y="1178515"/>
            <a:ext cx="2412283" cy="2411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79084-90BE-C472-96AD-1BACAA8A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D1BE8D-5A03-A8C4-4865-9E3DE7F090A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4D4A21-FA46-1611-60F7-A594C31C53C4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367F926-C76F-574B-2D41-4F260AAEA7E0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524DA448-5E92-7858-FDE8-8F00E1354CEB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B929B38B-3EB8-1ACB-FD9B-5D0E223833B8}"/>
              </a:ext>
            </a:extLst>
          </p:cNvPr>
          <p:cNvSpPr txBox="1"/>
          <p:nvPr/>
        </p:nvSpPr>
        <p:spPr>
          <a:xfrm>
            <a:off x="1163049" y="272716"/>
            <a:ext cx="344036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kumimoji="0" lang="ko-KR" altLang="en-US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 dirty="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DEAB0832-72B5-0E3A-0CE6-FF7D934834AC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2E5AC4E9-9590-7E70-8F14-E04936C11D67}"/>
              </a:ext>
            </a:extLst>
          </p:cNvPr>
          <p:cNvSpPr txBox="1"/>
          <p:nvPr/>
        </p:nvSpPr>
        <p:spPr>
          <a:xfrm flipH="1">
            <a:off x="5489513" y="3138131"/>
            <a:ext cx="31798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시연영상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000" b="1" spc="-300" dirty="0">
              <a:solidFill>
                <a:srgbClr val="5C8DA3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hlinkClick r:id="rId3"/>
            <a:extLst>
              <a:ext uri="{FF2B5EF4-FFF2-40B4-BE49-F238E27FC236}">
                <a16:creationId xmlns:a16="http://schemas.microsoft.com/office/drawing/2014/main" id="{FD58E0FB-390D-E815-1799-CE20580B34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99" y="2928880"/>
            <a:ext cx="2071933" cy="14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7647" y="2466974"/>
            <a:ext cx="3048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407" y="2405419"/>
            <a:ext cx="17876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도서쇼핑몰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7647" y="3514617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6407" y="3453062"/>
            <a:ext cx="21082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뮤직플레이어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7647" y="4571785"/>
            <a:ext cx="3481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6407" y="4510230"/>
            <a:ext cx="21082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 err="1">
                <a:solidFill>
                  <a:schemeClr val="accent1"/>
                </a:solidFill>
              </a:rPr>
              <a:t>게시판만들기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F40EB-BE95-2DE6-081B-7D7F10A28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D9D7E52-A8B1-E583-B16C-F877B06F45B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8D4C35-E046-8291-F673-7E3F50E0F57C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0DD1F2-D96E-7A43-D587-65DB2F37C788}"/>
                </a:ext>
              </a:extLst>
            </p:cNvPr>
            <p:cNvSpPr txBox="1"/>
            <p:nvPr/>
          </p:nvSpPr>
          <p:spPr>
            <a:xfrm>
              <a:off x="6817895" y="3350782"/>
              <a:ext cx="3647152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뮤직플레이어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085EF0C-0CAB-BD3E-D4A6-2276C358732A}"/>
                </a:ext>
              </a:extLst>
            </p:cNvPr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4B5C07-A8C7-9CDE-9023-C769D8B638ED}"/>
                </a:ext>
              </a:extLst>
            </p:cNvPr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C64ECF-9594-C230-8F06-02F8B0EEF75D}"/>
              </a:ext>
            </a:extLst>
          </p:cNvPr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0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 직관적이고 편리한 음악 재생 기능을 제공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웹 인터페이스 설계와 동적 기능 구현 능력을 향상시키기 위한 프로젝트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개별 음악 선택 기능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다음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이전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처음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마지막 음악 선택 기능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음악 재생 및 일시정지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초기화 기능</a:t>
            </a: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16226-E6E3-E12F-B32F-C680DA3B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168E7078-E796-57D4-B346-58CCBB8C4C47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1000" y="1451233"/>
            <a:ext cx="5100066" cy="4815913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69A224-FA2B-38FA-81AC-D8D5BAA8E1C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0AAB35-B156-5C46-5910-93B840BBA166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093962-714F-F081-D27C-C6DE05E8240C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52F51C3-BFEA-D626-A019-1C6965AE2861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DDE85704-3852-C78C-C033-F20E04FBE783}"/>
              </a:ext>
            </a:extLst>
          </p:cNvPr>
          <p:cNvSpPr txBox="1"/>
          <p:nvPr/>
        </p:nvSpPr>
        <p:spPr>
          <a:xfrm>
            <a:off x="1163049" y="272716"/>
            <a:ext cx="56720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61BCDE34-BE2B-0D7D-D16C-973F6D422724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235545CB-D4D6-7959-4692-C515575471E3}"/>
              </a:ext>
            </a:extLst>
          </p:cNvPr>
          <p:cNvSpPr txBox="1"/>
          <p:nvPr/>
        </p:nvSpPr>
        <p:spPr>
          <a:xfrm flipH="1">
            <a:off x="6096000" y="159434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메인페이지</a:t>
            </a:r>
            <a:endParaRPr lang="en-US" altLang="ko-KR" sz="2000" b="1" spc="-300" dirty="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67E86351-986B-E555-ABB3-802E936F0235}"/>
              </a:ext>
            </a:extLst>
          </p:cNvPr>
          <p:cNvSpPr/>
          <p:nvPr/>
        </p:nvSpPr>
        <p:spPr>
          <a:xfrm>
            <a:off x="6174378" y="2324472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음악 변동 시 유기적인 변경 구현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A8C1FF8A-A375-722B-ECAA-FA9593B476E4}"/>
              </a:ext>
            </a:extLst>
          </p:cNvPr>
          <p:cNvSpPr/>
          <p:nvPr/>
        </p:nvSpPr>
        <p:spPr>
          <a:xfrm>
            <a:off x="6174378" y="4019681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 dirty="0">
                <a:solidFill>
                  <a:schemeClr val="dk1"/>
                </a:solidFill>
              </a:rPr>
              <a:t>음악 변동 시 해당하는 곡에 </a:t>
            </a:r>
            <a:r>
              <a:rPr lang="en-US" altLang="ko-KR" sz="1900" dirty="0">
                <a:solidFill>
                  <a:schemeClr val="dk1"/>
                </a:solidFill>
              </a:rPr>
              <a:t>index</a:t>
            </a:r>
            <a:r>
              <a:rPr lang="ko-KR" altLang="en-US" sz="1900" dirty="0">
                <a:solidFill>
                  <a:schemeClr val="dk1"/>
                </a:solidFill>
              </a:rPr>
              <a:t>를 반영하여 배열에 값을 불러와 </a:t>
            </a:r>
          </a:p>
          <a:p>
            <a:pPr algn="ctr">
              <a:defRPr/>
            </a:pPr>
            <a:r>
              <a:rPr lang="ko-KR" altLang="en-US" sz="1900" dirty="0">
                <a:solidFill>
                  <a:schemeClr val="dk1"/>
                </a:solidFill>
              </a:rPr>
              <a:t>곡 제목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</a:t>
            </a:r>
            <a:r>
              <a:rPr lang="ko-KR" altLang="en-US" sz="1900" dirty="0" err="1">
                <a:solidFill>
                  <a:schemeClr val="dk1"/>
                </a:solidFill>
              </a:rPr>
              <a:t>가수명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이미지 등 변경</a:t>
            </a:r>
          </a:p>
        </p:txBody>
      </p:sp>
    </p:spTree>
    <p:extLst>
      <p:ext uri="{BB962C8B-B14F-4D97-AF65-F5344CB8AC3E}">
        <p14:creationId xmlns:p14="http://schemas.microsoft.com/office/powerpoint/2010/main" val="32489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B73C8-8C8F-0914-7BEE-25814D6F9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4A87285E-6395-5D30-CF72-CED7299EEDA0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1000" y="1451234"/>
            <a:ext cx="5649849" cy="223558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6365D1-9F10-E6DD-ACD0-6918DDF2A57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D394A6-C01E-E4C7-6430-C4C35A437629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526677-B566-F396-701E-67FB8A570BB5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DA2C904D-D6F3-3C74-D357-1F12DF1A3E90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8E0799F5-BAD5-79AD-5648-16C54621CE71}"/>
              </a:ext>
            </a:extLst>
          </p:cNvPr>
          <p:cNvSpPr txBox="1"/>
          <p:nvPr/>
        </p:nvSpPr>
        <p:spPr>
          <a:xfrm>
            <a:off x="1163049" y="272716"/>
            <a:ext cx="56435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C1B1A072-87A5-5C1E-7075-983D4A62995F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F88EBE04-002A-583A-40B8-C33DAF6716BC}"/>
              </a:ext>
            </a:extLst>
          </p:cNvPr>
          <p:cNvSpPr txBox="1"/>
          <p:nvPr/>
        </p:nvSpPr>
        <p:spPr>
          <a:xfrm flipH="1">
            <a:off x="6174378" y="1522842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상단부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select, </a:t>
            </a:r>
            <a:r>
              <a:rPr lang="ko-KR" altLang="en-US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재생 방법 선택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C79DABC4-1DC9-9D48-1E49-7A6333A2A421}"/>
              </a:ext>
            </a:extLst>
          </p:cNvPr>
          <p:cNvSpPr/>
          <p:nvPr/>
        </p:nvSpPr>
        <p:spPr>
          <a:xfrm>
            <a:off x="6174378" y="2235524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Select</a:t>
            </a:r>
            <a:r>
              <a:rPr lang="ko-KR" altLang="en-US" dirty="0">
                <a:solidFill>
                  <a:schemeClr val="tx1"/>
                </a:solidFill>
              </a:rPr>
              <a:t>부분 </a:t>
            </a:r>
            <a:r>
              <a:rPr lang="en-US" altLang="ko-KR" dirty="0">
                <a:solidFill>
                  <a:schemeClr val="tx1"/>
                </a:solidFill>
              </a:rPr>
              <a:t>Option</a:t>
            </a:r>
            <a:r>
              <a:rPr lang="ko-KR" altLang="en-US" dirty="0">
                <a:solidFill>
                  <a:schemeClr val="tx1"/>
                </a:solidFill>
              </a:rPr>
              <a:t> 선택 시 음악 변경</a:t>
            </a:r>
          </a:p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전체 재생과 한 곡 재생 버튼 구현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C992FFA0-D3D2-165C-E6BB-C6BD073925AE}"/>
              </a:ext>
            </a:extLst>
          </p:cNvPr>
          <p:cNvSpPr/>
          <p:nvPr/>
        </p:nvSpPr>
        <p:spPr>
          <a:xfrm>
            <a:off x="983903" y="4199074"/>
            <a:ext cx="3976827" cy="1661404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 dirty="0">
                <a:solidFill>
                  <a:schemeClr val="dk1"/>
                </a:solidFill>
              </a:rPr>
              <a:t>Option</a:t>
            </a:r>
            <a:r>
              <a:rPr lang="ko-KR" altLang="en-US" sz="1900" dirty="0">
                <a:solidFill>
                  <a:schemeClr val="dk1"/>
                </a:solidFill>
              </a:rPr>
              <a:t> 선택 시 해당하는 </a:t>
            </a:r>
            <a:r>
              <a:rPr lang="en-US" altLang="ko-KR" sz="1900" dirty="0">
                <a:solidFill>
                  <a:schemeClr val="dk1"/>
                </a:solidFill>
              </a:rPr>
              <a:t>Value</a:t>
            </a:r>
            <a:r>
              <a:rPr lang="ko-KR" altLang="en-US" sz="1900" dirty="0">
                <a:solidFill>
                  <a:schemeClr val="dk1"/>
                </a:solidFill>
              </a:rPr>
              <a:t>를 가져와 배열의 값과 비교한 뒤 해당하는 </a:t>
            </a:r>
            <a:r>
              <a:rPr lang="en-US" altLang="ko-KR" sz="1900" dirty="0">
                <a:solidFill>
                  <a:schemeClr val="dk1"/>
                </a:solidFill>
              </a:rPr>
              <a:t>index</a:t>
            </a:r>
            <a:r>
              <a:rPr lang="ko-KR" altLang="en-US" sz="1900" dirty="0">
                <a:solidFill>
                  <a:schemeClr val="dk1"/>
                </a:solidFill>
              </a:rPr>
              <a:t> 값을 저장</a:t>
            </a:r>
          </a:p>
        </p:txBody>
      </p:sp>
      <p:sp>
        <p:nvSpPr>
          <p:cNvPr id="51" name="순서도: 대체 처리 41">
            <a:extLst>
              <a:ext uri="{FF2B5EF4-FFF2-40B4-BE49-F238E27FC236}">
                <a16:creationId xmlns:a16="http://schemas.microsoft.com/office/drawing/2014/main" id="{E9121240-6166-6FD6-3788-4BD7A26E25D3}"/>
              </a:ext>
            </a:extLst>
          </p:cNvPr>
          <p:cNvSpPr/>
          <p:nvPr/>
        </p:nvSpPr>
        <p:spPr>
          <a:xfrm>
            <a:off x="6174378" y="4202080"/>
            <a:ext cx="4280335" cy="1614238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재생되는 시간과 끝나는 시간을 비교하여 값이 같다면 반복 재생은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다음곡 으로 넘어가고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한 곡 재생은 </a:t>
            </a:r>
            <a:r>
              <a:rPr lang="en-US" altLang="ko-KR" sz="1900">
                <a:solidFill>
                  <a:schemeClr val="dk1"/>
                </a:solidFill>
              </a:rPr>
              <a:t>Loop</a:t>
            </a:r>
            <a:r>
              <a:rPr lang="ko-KR" altLang="en-US" sz="1900">
                <a:solidFill>
                  <a:schemeClr val="dk1"/>
                </a:solidFill>
              </a:rPr>
              <a:t>를 사용하여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한 곡 재생하도록 구현</a:t>
            </a:r>
          </a:p>
        </p:txBody>
      </p:sp>
    </p:spTree>
    <p:extLst>
      <p:ext uri="{BB962C8B-B14F-4D97-AF65-F5344CB8AC3E}">
        <p14:creationId xmlns:p14="http://schemas.microsoft.com/office/powerpoint/2010/main" val="65535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469B-B55E-3045-59A5-2AA27C42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EC58E6C9-B012-EC41-5766-8F756CAA60FA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0999" y="1451234"/>
            <a:ext cx="5074285" cy="2452878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D08A5E-D620-8B72-EC86-08E04392F09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E0643B-E257-9781-3647-5ED33D2FDD4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78A7E7-803B-E143-9536-97DCE9DA9C92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83C977D6-6270-6E2B-66CD-1E1925198739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FF19E54A-DBB7-6ADD-6D25-F19408421BDF}"/>
              </a:ext>
            </a:extLst>
          </p:cNvPr>
          <p:cNvSpPr txBox="1"/>
          <p:nvPr/>
        </p:nvSpPr>
        <p:spPr>
          <a:xfrm>
            <a:off x="1163049" y="272716"/>
            <a:ext cx="56435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lang="en-US" altLang="ko-KR" sz="2000" b="1" spc="-300">
                <a:solidFill>
                  <a:srgbClr val="5C8DA3"/>
                </a:solidFill>
              </a:rPr>
              <a:t>(</a:t>
            </a:r>
            <a:r>
              <a:rPr lang="ko-KR" altLang="en-US" sz="2000" b="1" spc="-300">
                <a:solidFill>
                  <a:srgbClr val="5C8DA3"/>
                </a:solidFill>
              </a:rPr>
              <a:t> 페이지 주요 기능 </a:t>
            </a:r>
            <a:r>
              <a:rPr lang="en-US" altLang="ko-KR" sz="2000" b="1" spc="-300">
                <a:solidFill>
                  <a:srgbClr val="5C8DA3"/>
                </a:solidFill>
              </a:rPr>
              <a:t> 3 /</a:t>
            </a:r>
            <a:r>
              <a:rPr lang="ko-KR" altLang="en-US" sz="2000" b="1" spc="-300">
                <a:solidFill>
                  <a:srgbClr val="5C8DA3"/>
                </a:solidFill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</a:rPr>
              <a:t>3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r>
              <a:rPr lang="en-US" altLang="ko-KR" sz="2000" b="1" spc="-300">
                <a:solidFill>
                  <a:srgbClr val="5C8DA3"/>
                </a:solidFill>
              </a:rPr>
              <a:t>)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D2542443-1313-2CA9-B3F4-721AE9286B47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25331B1B-7E47-8542-4AEB-0F23A80CDD33}"/>
              </a:ext>
            </a:extLst>
          </p:cNvPr>
          <p:cNvSpPr txBox="1"/>
          <p:nvPr/>
        </p:nvSpPr>
        <p:spPr>
          <a:xfrm flipH="1">
            <a:off x="6096000" y="1629356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하단부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컨트롤러</a:t>
            </a:r>
            <a:r>
              <a:rPr lang="en-US" altLang="ko-KR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RangeBar</a:t>
            </a:r>
            <a:endParaRPr lang="en-US" altLang="ko-KR" sz="2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63ACB6A4-BB9E-3E78-575B-70C0F119C3EF}"/>
              </a:ext>
            </a:extLst>
          </p:cNvPr>
          <p:cNvSpPr/>
          <p:nvPr/>
        </p:nvSpPr>
        <p:spPr>
          <a:xfrm>
            <a:off x="6174378" y="2283311"/>
            <a:ext cx="4454960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컨트롤러 구현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4D75BC31-FD73-36AA-A788-265E33D3E3A5}"/>
              </a:ext>
            </a:extLst>
          </p:cNvPr>
          <p:cNvSpPr/>
          <p:nvPr/>
        </p:nvSpPr>
        <p:spPr>
          <a:xfrm>
            <a:off x="810665" y="4381001"/>
            <a:ext cx="4214952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 dirty="0" err="1">
                <a:solidFill>
                  <a:schemeClr val="dk1"/>
                </a:solidFill>
              </a:rPr>
              <a:t>RangeBar</a:t>
            </a:r>
            <a:r>
              <a:rPr lang="ko-KR" altLang="en-US" sz="1900" dirty="0">
                <a:solidFill>
                  <a:schemeClr val="dk1"/>
                </a:solidFill>
              </a:rPr>
              <a:t>는 </a:t>
            </a:r>
            <a:r>
              <a:rPr lang="en-US" altLang="ko-KR" sz="1900" dirty="0">
                <a:solidFill>
                  <a:schemeClr val="dk1"/>
                </a:solidFill>
              </a:rPr>
              <a:t>Input type</a:t>
            </a:r>
            <a:r>
              <a:rPr lang="ko-KR" altLang="en-US" sz="1900" dirty="0">
                <a:solidFill>
                  <a:schemeClr val="dk1"/>
                </a:solidFill>
              </a:rPr>
              <a:t>를 </a:t>
            </a:r>
            <a:r>
              <a:rPr lang="en-US" altLang="ko-KR" sz="1900" dirty="0">
                <a:solidFill>
                  <a:schemeClr val="dk1"/>
                </a:solidFill>
              </a:rPr>
              <a:t>range</a:t>
            </a:r>
            <a:r>
              <a:rPr lang="ko-KR" altLang="en-US" sz="1900" dirty="0">
                <a:solidFill>
                  <a:schemeClr val="dk1"/>
                </a:solidFill>
              </a:rPr>
              <a:t>로 하여 구현했으며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직접 </a:t>
            </a:r>
            <a:r>
              <a:rPr lang="en-US" altLang="ko-KR" sz="1900" dirty="0">
                <a:solidFill>
                  <a:schemeClr val="dk1"/>
                </a:solidFill>
              </a:rPr>
              <a:t>Range</a:t>
            </a:r>
            <a:r>
              <a:rPr lang="ko-KR" altLang="en-US" sz="1900" dirty="0">
                <a:solidFill>
                  <a:schemeClr val="dk1"/>
                </a:solidFill>
              </a:rPr>
              <a:t>를 움직일 수 있도록 </a:t>
            </a:r>
            <a:r>
              <a:rPr lang="en-US" altLang="ko-KR" sz="1900" dirty="0">
                <a:solidFill>
                  <a:schemeClr val="dk1"/>
                </a:solidFill>
              </a:rPr>
              <a:t>Range</a:t>
            </a:r>
            <a:r>
              <a:rPr lang="ko-KR" altLang="en-US" sz="1900" dirty="0">
                <a:solidFill>
                  <a:schemeClr val="dk1"/>
                </a:solidFill>
              </a:rPr>
              <a:t>에 </a:t>
            </a:r>
            <a:r>
              <a:rPr lang="en-US" altLang="ko-KR" sz="1900" dirty="0">
                <a:solidFill>
                  <a:schemeClr val="dk1"/>
                </a:solidFill>
              </a:rPr>
              <a:t>Value</a:t>
            </a:r>
            <a:r>
              <a:rPr lang="ko-KR" altLang="en-US" sz="1900" dirty="0">
                <a:solidFill>
                  <a:schemeClr val="dk1"/>
                </a:solidFill>
              </a:rPr>
              <a:t>를 </a:t>
            </a:r>
            <a:r>
              <a:rPr lang="en-US" altLang="ko-KR" sz="1900" dirty="0" err="1">
                <a:solidFill>
                  <a:schemeClr val="dk1"/>
                </a:solidFill>
              </a:rPr>
              <a:t>currntTime</a:t>
            </a:r>
            <a:r>
              <a:rPr lang="ko-KR" altLang="en-US" sz="1900" dirty="0">
                <a:solidFill>
                  <a:schemeClr val="dk1"/>
                </a:solidFill>
              </a:rPr>
              <a:t>에 담아 유기적으로 연동</a:t>
            </a:r>
          </a:p>
        </p:txBody>
      </p:sp>
      <p:sp>
        <p:nvSpPr>
          <p:cNvPr id="51" name="순서도: 대체 처리 41">
            <a:extLst>
              <a:ext uri="{FF2B5EF4-FFF2-40B4-BE49-F238E27FC236}">
                <a16:creationId xmlns:a16="http://schemas.microsoft.com/office/drawing/2014/main" id="{FE26B0B6-00AA-333E-3416-CEBDE0BA24C6}"/>
              </a:ext>
            </a:extLst>
          </p:cNvPr>
          <p:cNvSpPr/>
          <p:nvPr/>
        </p:nvSpPr>
        <p:spPr>
          <a:xfrm>
            <a:off x="6174378" y="4386407"/>
            <a:ext cx="4454960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컨트롤러로 왼쪽부터 처음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이전으로 이동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재생</a:t>
            </a:r>
            <a:r>
              <a:rPr lang="en-US" altLang="ko-KR" sz="1900">
                <a:solidFill>
                  <a:schemeClr val="dk1"/>
                </a:solidFill>
              </a:rPr>
              <a:t>&amp;</a:t>
            </a:r>
            <a:r>
              <a:rPr lang="ko-KR" altLang="en-US" sz="1900">
                <a:solidFill>
                  <a:schemeClr val="dk1"/>
                </a:solidFill>
              </a:rPr>
              <a:t>일시정지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초기화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다음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마지막으로 이동 갈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7115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69CFA-E8D6-BF35-4A3A-35989240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B25430-BDBA-B9AA-5D92-A24895F046D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AC0D1D-1958-2304-BA08-BC5BB90C1840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95F2FE-ED8C-7055-AC5A-9AF28D4D96E6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462A07F-A731-DD4D-B486-20DCB6106DDF}"/>
              </a:ext>
            </a:extLst>
          </p:cNvPr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9D1BFE29-2870-6358-1711-E2C110F0C181}"/>
              </a:ext>
            </a:extLst>
          </p:cNvPr>
          <p:cNvSpPr txBox="1"/>
          <p:nvPr/>
        </p:nvSpPr>
        <p:spPr>
          <a:xfrm>
            <a:off x="1163049" y="272716"/>
            <a:ext cx="52434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E1C1B8D0-68C3-355F-9E44-F8D5E68F1F89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C2F04B33-8197-56E4-C6EB-D2C3BD5E6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798" y="1536524"/>
            <a:ext cx="5753902" cy="3118201"/>
          </a:xfrm>
          <a:prstGeom prst="rect">
            <a:avLst/>
          </a:prstGeom>
        </p:spPr>
      </p:pic>
      <p:sp>
        <p:nvSpPr>
          <p:cNvPr id="51" name="순서도: 대체 처리 34">
            <a:extLst>
              <a:ext uri="{FF2B5EF4-FFF2-40B4-BE49-F238E27FC236}">
                <a16:creationId xmlns:a16="http://schemas.microsoft.com/office/drawing/2014/main" id="{F5FE209E-EDA3-C6CF-CCED-09A0583B7EB8}"/>
              </a:ext>
            </a:extLst>
          </p:cNvPr>
          <p:cNvSpPr/>
          <p:nvPr/>
        </p:nvSpPr>
        <p:spPr>
          <a:xfrm>
            <a:off x="7032623" y="1633727"/>
            <a:ext cx="4454960" cy="2414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앨범 이미지 교체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곡 제목 및 가수명 교체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3.</a:t>
            </a:r>
            <a:r>
              <a:rPr lang="ko-KR" altLang="en-US">
                <a:solidFill>
                  <a:schemeClr val="tx1"/>
                </a:solidFill>
              </a:rPr>
              <a:t> 배경색상 및 버튼 색상 동기화</a:t>
            </a:r>
          </a:p>
        </p:txBody>
      </p:sp>
      <p:sp>
        <p:nvSpPr>
          <p:cNvPr id="52" name="순서도: 대체 처리 34">
            <a:extLst>
              <a:ext uri="{FF2B5EF4-FFF2-40B4-BE49-F238E27FC236}">
                <a16:creationId xmlns:a16="http://schemas.microsoft.com/office/drawing/2014/main" id="{D5264CED-846C-D66E-AA84-D228B6E0392D}"/>
              </a:ext>
            </a:extLst>
          </p:cNvPr>
          <p:cNvSpPr/>
          <p:nvPr/>
        </p:nvSpPr>
        <p:spPr>
          <a:xfrm>
            <a:off x="819148" y="5126225"/>
            <a:ext cx="10185836" cy="1398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음악 선택 시 선택된 음악과 배열에 담긴 음악을 비교하여 값이 같다면 해당하는 </a:t>
            </a:r>
            <a:r>
              <a:rPr lang="en-US" altLang="ko-KR">
                <a:solidFill>
                  <a:schemeClr val="tx1"/>
                </a:solidFill>
              </a:rPr>
              <a:t>index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currntIndex</a:t>
            </a:r>
            <a:r>
              <a:rPr lang="ko-KR" altLang="en-US">
                <a:solidFill>
                  <a:schemeClr val="tx1"/>
                </a:solidFill>
              </a:rPr>
              <a:t>에 담아서 모든 항목을 변경된 음악에 </a:t>
            </a:r>
            <a:r>
              <a:rPr lang="en-US" altLang="ko-KR">
                <a:solidFill>
                  <a:schemeClr val="tx1"/>
                </a:solidFill>
              </a:rPr>
              <a:t>index</a:t>
            </a:r>
            <a:r>
              <a:rPr lang="ko-KR" altLang="en-US">
                <a:solidFill>
                  <a:schemeClr val="tx1"/>
                </a:solidFill>
              </a:rPr>
              <a:t>에 맞게 변경하는 코드</a:t>
            </a:r>
          </a:p>
        </p:txBody>
      </p:sp>
    </p:spTree>
    <p:extLst>
      <p:ext uri="{BB962C8B-B14F-4D97-AF65-F5344CB8AC3E}">
        <p14:creationId xmlns:p14="http://schemas.microsoft.com/office/powerpoint/2010/main" val="4230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1CF9F-FC4F-10AF-E720-8AF82D78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5B10D7-A156-1939-3D0A-2E5AED7B6B3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CA2B2B-D09C-AD55-685D-CA45EE33E018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B20A11-7E24-B8B0-97D9-D36D5CEE9E67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78D96963-F775-4907-7145-F1B59BCDD01E}"/>
              </a:ext>
            </a:extLst>
          </p:cNvPr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3F3FA4BE-5DD2-E0BD-3839-5801201C1B1C}"/>
              </a:ext>
            </a:extLst>
          </p:cNvPr>
          <p:cNvSpPr txBox="1"/>
          <p:nvPr/>
        </p:nvSpPr>
        <p:spPr>
          <a:xfrm>
            <a:off x="1163049" y="272716"/>
            <a:ext cx="52434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077798DD-E342-094D-131D-2436595595ED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대체 처리 34">
            <a:extLst>
              <a:ext uri="{FF2B5EF4-FFF2-40B4-BE49-F238E27FC236}">
                <a16:creationId xmlns:a16="http://schemas.microsoft.com/office/drawing/2014/main" id="{2DA6F410-5A14-E5DD-AC23-4C5DFED34FD9}"/>
              </a:ext>
            </a:extLst>
          </p:cNvPr>
          <p:cNvSpPr/>
          <p:nvPr/>
        </p:nvSpPr>
        <p:spPr>
          <a:xfrm>
            <a:off x="7096125" y="1395602"/>
            <a:ext cx="4566085" cy="1192024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 동기화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현재 시간과 전체 시간을 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초로 구현</a:t>
            </a:r>
          </a:p>
        </p:txBody>
      </p:sp>
      <p:sp>
        <p:nvSpPr>
          <p:cNvPr id="52" name="순서도: 대체 처리 34">
            <a:extLst>
              <a:ext uri="{FF2B5EF4-FFF2-40B4-BE49-F238E27FC236}">
                <a16:creationId xmlns:a16="http://schemas.microsoft.com/office/drawing/2014/main" id="{9196B529-C475-2858-A3C2-3EDC24E6A6BD}"/>
              </a:ext>
            </a:extLst>
          </p:cNvPr>
          <p:cNvSpPr/>
          <p:nvPr/>
        </p:nvSpPr>
        <p:spPr>
          <a:xfrm>
            <a:off x="7137396" y="3268850"/>
            <a:ext cx="4454963" cy="3255774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사용자가 드래그 사용 시 </a:t>
            </a:r>
            <a:r>
              <a:rPr lang="en-US" altLang="ko-KR">
                <a:solidFill>
                  <a:schemeClr val="tx1"/>
                </a:solidFill>
              </a:rPr>
              <a:t>isSeeking</a:t>
            </a:r>
            <a:r>
              <a:rPr lang="ko-KR" altLang="en-US">
                <a:solidFill>
                  <a:schemeClr val="tx1"/>
                </a:solidFill>
              </a:rPr>
              <a:t>이 </a:t>
            </a:r>
            <a:r>
              <a:rPr lang="en-US" altLang="ko-KR">
                <a:solidFill>
                  <a:schemeClr val="tx1"/>
                </a:solidFill>
              </a:rPr>
              <a:t>true</a:t>
            </a:r>
            <a:r>
              <a:rPr lang="ko-KR" altLang="en-US">
                <a:solidFill>
                  <a:schemeClr val="tx1"/>
                </a:solidFill>
              </a:rPr>
              <a:t>가 되며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오디오 전체 길이를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의 최대값으로 설정한 뒤 현재 재생 위치를 </a:t>
            </a:r>
            <a:r>
              <a:rPr lang="en-US" altLang="ko-KR">
                <a:solidFill>
                  <a:schemeClr val="tx1"/>
                </a:solidFill>
              </a:rPr>
              <a:t>currentTime</a:t>
            </a:r>
            <a:r>
              <a:rPr lang="ko-KR" altLang="en-US">
                <a:solidFill>
                  <a:schemeClr val="tx1"/>
                </a:solidFill>
              </a:rPr>
              <a:t>에 반영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총 재생 시간과 현재 시간을 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초 포맷으로 변환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D16A7E3-37BF-91A1-8775-9D1DDD7EE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067" y="1263292"/>
            <a:ext cx="637311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12EC2-54FF-BBD8-0063-DFC10B65B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1F93AB-FDBF-A7EC-5643-84C7501BE18E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ED4A97-1430-C687-17DC-FCB1102C36C7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A3FA9B-41C7-54CF-3D81-68603D65C023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D7E53763-F0B3-6BD4-4592-C466F213B3D4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E16144BC-0F24-E6DC-F11B-9FEA15AB4AAE}"/>
              </a:ext>
            </a:extLst>
          </p:cNvPr>
          <p:cNvSpPr txBox="1"/>
          <p:nvPr/>
        </p:nvSpPr>
        <p:spPr>
          <a:xfrm>
            <a:off x="1163049" y="272716"/>
            <a:ext cx="37000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kumimoji="0" lang="ko-KR" altLang="en-US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 dirty="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D5159D86-BB85-F106-5578-EAED68BE589A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EEEFA899-CBEF-FC3B-973E-CA392F3F7913}"/>
              </a:ext>
            </a:extLst>
          </p:cNvPr>
          <p:cNvSpPr txBox="1"/>
          <p:nvPr/>
        </p:nvSpPr>
        <p:spPr>
          <a:xfrm flipH="1">
            <a:off x="5489513" y="3138131"/>
            <a:ext cx="31798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시연영상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000" b="1" spc="-300" dirty="0">
              <a:solidFill>
                <a:srgbClr val="5C8DA3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hlinkClick r:id="rId3"/>
            <a:extLst>
              <a:ext uri="{FF2B5EF4-FFF2-40B4-BE49-F238E27FC236}">
                <a16:creationId xmlns:a16="http://schemas.microsoft.com/office/drawing/2014/main" id="{02982DE9-6651-976C-76A8-0AF9BDCE06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99" y="2928880"/>
            <a:ext cx="2071933" cy="14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F6986-75CC-AF06-18BA-4A723B27D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661125E-15BD-FBBB-DDC1-F5B1FB46B2DB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AF72CD-7126-85B8-629B-1444A71019B4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BE5910-A693-0A72-CD6A-93E3ED81A2AC}"/>
                </a:ext>
              </a:extLst>
            </p:cNvPr>
            <p:cNvSpPr txBox="1"/>
            <p:nvPr/>
          </p:nvSpPr>
          <p:spPr>
            <a:xfrm>
              <a:off x="6817895" y="3350782"/>
              <a:ext cx="3647152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 err="1">
                  <a:solidFill>
                    <a:prstClr val="white"/>
                  </a:solidFill>
                  <a:latin typeface="Pretendard"/>
                </a:rPr>
                <a:t>게시판만들기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E9391D8-6C7E-EE24-389B-FB54825FA3D9}"/>
                </a:ext>
              </a:extLst>
            </p:cNvPr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BEC14F1-AAA3-5A8A-47E1-E32703E3EBFA}"/>
                </a:ext>
              </a:extLst>
            </p:cNvPr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834855-861C-8E54-08B5-49060ECE89C7}"/>
              </a:ext>
            </a:extLst>
          </p:cNvPr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07007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도서쇼핑몰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사용자에게는 게시글 등록과 조회를 통한 정보 공유의 편의를 제공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게시글을 효율적으로 관리할 수 있도록 기능을 제공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목록 조회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상세 조회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작성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수정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삭제</a:t>
            </a: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10824" y="1608562"/>
            <a:ext cx="5088763" cy="4354909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5958378" y="1463989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목록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5958378" y="2233391"/>
            <a:ext cx="4881900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BoardV02</a:t>
            </a:r>
            <a:r>
              <a:rPr lang="ko-KR" altLang="en-US" dirty="0">
                <a:solidFill>
                  <a:schemeClr val="tx1"/>
                </a:solidFill>
              </a:rPr>
              <a:t> 테이블에 담긴 내용 출력</a:t>
            </a:r>
          </a:p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페이징</a:t>
            </a:r>
            <a:r>
              <a:rPr lang="ko-KR" altLang="en-US" dirty="0">
                <a:solidFill>
                  <a:schemeClr val="tx1"/>
                </a:solidFill>
              </a:rPr>
              <a:t> 기능 구현</a:t>
            </a:r>
          </a:p>
        </p:txBody>
      </p:sp>
      <p:sp>
        <p:nvSpPr>
          <p:cNvPr id="50" name="순서도: 대체 처리 41"/>
          <p:cNvSpPr/>
          <p:nvPr/>
        </p:nvSpPr>
        <p:spPr>
          <a:xfrm>
            <a:off x="5958378" y="4009201"/>
            <a:ext cx="4881900" cy="2378345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sz="1900" b="0" i="0" u="none" strike="noStrike" dirty="0" err="1">
                <a:solidFill>
                  <a:schemeClr val="tx1"/>
                </a:solidFill>
              </a:rPr>
              <a:t>페이징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기능을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사용하여</a:t>
            </a:r>
            <a:r>
              <a:rPr sz="1900" b="0" i="0" u="none" strike="noStrike" dirty="0">
                <a:solidFill>
                  <a:schemeClr val="tx1"/>
                </a:solidFill>
              </a:rPr>
              <a:t> 한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페이지에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lang="EN-US" sz="1900" b="0" i="0" u="none" strike="noStrike" dirty="0">
                <a:solidFill>
                  <a:schemeClr val="tx1"/>
                </a:solidFill>
              </a:rPr>
              <a:t>10</a:t>
            </a:r>
            <a:r>
              <a:rPr sz="1900" b="0" i="0" u="none" strike="noStrike" dirty="0">
                <a:solidFill>
                  <a:schemeClr val="tx1"/>
                </a:solidFill>
              </a:rPr>
              <a:t>개의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레코드와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lang="EN-US" sz="1900" b="0" i="0" u="none" strike="noStrike" dirty="0">
                <a:solidFill>
                  <a:schemeClr val="tx1"/>
                </a:solidFill>
              </a:rPr>
              <a:t>10</a:t>
            </a:r>
            <a:r>
              <a:rPr sz="1900" b="0" i="0" u="none" strike="noStrike" dirty="0">
                <a:solidFill>
                  <a:schemeClr val="tx1"/>
                </a:solidFill>
              </a:rPr>
              <a:t>개의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블록을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보여주도록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구현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sz="1900" dirty="0">
                <a:solidFill>
                  <a:schemeClr val="tx1"/>
                </a:solidFill>
              </a:rPr>
              <a:t>번호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제목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글쓴이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등록일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조회 수</a:t>
            </a:r>
            <a:r>
              <a:rPr lang="en-US" altLang="ko-KR" sz="1900" dirty="0">
                <a:solidFill>
                  <a:schemeClr val="tx1"/>
                </a:solidFill>
              </a:rPr>
              <a:t>, IP</a:t>
            </a:r>
            <a:r>
              <a:rPr lang="ko-KR" altLang="en-US" sz="1900" dirty="0">
                <a:solidFill>
                  <a:schemeClr val="tx1"/>
                </a:solidFill>
              </a:rPr>
              <a:t>가 있으며 자세한 사항은 내용을 클릭 시 확인할 수 있도록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10824" y="1604879"/>
            <a:ext cx="5086350" cy="463472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096000" y="1809043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내용 목록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096000" y="2673157"/>
            <a:ext cx="4903304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게시판 내용 목록 출력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페이징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123900" y="4291987"/>
            <a:ext cx="4875404" cy="1947612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해당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항목을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선택하면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보여지는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개씩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보여주도록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b="0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페이징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기능을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사용하여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한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페이지에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개의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내용과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개의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블록이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보이도록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b="0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1000" y="1563071"/>
            <a:ext cx="5093970" cy="42974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174378" y="1670813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글쓰기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174378" y="2412739"/>
            <a:ext cx="4652648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게시판 작성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174378" y="4122926"/>
            <a:ext cx="4652648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작성할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때는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작성자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이메일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</a:t>
            </a:r>
            <a:endParaRPr b="0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사용자가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작성한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항목에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받아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연동하여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값을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저장</a:t>
            </a:r>
            <a:endParaRPr b="0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79298" y="1710501"/>
            <a:ext cx="5347970" cy="383577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264734" y="1710502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비밀번호 확인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264734" y="2476310"/>
            <a:ext cx="4959857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수정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삭제 시 비밀번호 확인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264734" y="4183492"/>
            <a:ext cx="4959857" cy="1693612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및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삭제할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때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번호와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받아서 사용자가 작성한 비밀번호와 일치한다면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비밀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번호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일치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버튼이 나오도록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79298" y="1512311"/>
            <a:ext cx="5093970" cy="446441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18734" y="1608319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</a:t>
            </a:r>
            <a:r>
              <a:rPr lang="ko-KR" altLang="en-US" sz="28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글수정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18734" y="2390625"/>
            <a:ext cx="4586588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선택한 번호에 해당하는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수정된 값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반영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518734" y="4062218"/>
            <a:ext cx="4586588" cy="1772987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900" dirty="0">
                <a:solidFill>
                  <a:schemeClr val="dk1"/>
                </a:solidFill>
              </a:rPr>
              <a:t>비밀번호 일치 시 </a:t>
            </a:r>
            <a:r>
              <a:rPr lang="ko-KR" altLang="en-US" sz="1900" dirty="0" err="1">
                <a:solidFill>
                  <a:schemeClr val="dk1"/>
                </a:solidFill>
              </a:rPr>
              <a:t>글수정</a:t>
            </a:r>
            <a:r>
              <a:rPr lang="ko-KR" altLang="en-US" sz="1900" dirty="0">
                <a:solidFill>
                  <a:schemeClr val="dk1"/>
                </a:solidFill>
              </a:rPr>
              <a:t> 페이지로 이동하여 선택한 번호에 해당하는 내용 출력</a:t>
            </a:r>
          </a:p>
          <a:p>
            <a:pPr>
              <a:defRPr/>
            </a:pPr>
            <a:r>
              <a:rPr lang="ko-KR" altLang="en-US" sz="1900" dirty="0" err="1">
                <a:solidFill>
                  <a:schemeClr val="dk1"/>
                </a:solidFill>
              </a:rPr>
              <a:t>글번호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조회수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</a:t>
            </a:r>
            <a:r>
              <a:rPr lang="en-US" altLang="ko-KR" sz="1900" dirty="0">
                <a:solidFill>
                  <a:schemeClr val="dk1"/>
                </a:solidFill>
              </a:rPr>
              <a:t>date</a:t>
            </a:r>
            <a:r>
              <a:rPr lang="ko-KR" altLang="en-US" sz="1900" dirty="0">
                <a:solidFill>
                  <a:schemeClr val="dk1"/>
                </a:solidFill>
              </a:rPr>
              <a:t>를 제외한 값 수정한 뒤 버튼 클릭 시 </a:t>
            </a:r>
            <a:r>
              <a:rPr lang="en-US" altLang="ko-KR" sz="1900" dirty="0">
                <a:solidFill>
                  <a:schemeClr val="dk1"/>
                </a:solidFill>
              </a:rPr>
              <a:t>DB</a:t>
            </a:r>
            <a:r>
              <a:rPr lang="ko-KR" altLang="en-US" sz="1900" dirty="0">
                <a:solidFill>
                  <a:schemeClr val="dk1"/>
                </a:solidFill>
              </a:rPr>
              <a:t>에 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79298" y="1655568"/>
            <a:ext cx="5093970" cy="4204909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18734" y="1655568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</a:t>
            </a:r>
            <a:r>
              <a:rPr lang="en-US" altLang="ko-KR" sz="28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Chk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518734" y="2376300"/>
            <a:ext cx="4745614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게시판 기능 성공 여부 확인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518734" y="4066348"/>
            <a:ext cx="4745614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삭제가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성공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혹은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실패할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경우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Chk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이동하여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성공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여부를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7" y="272716"/>
            <a:ext cx="53101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 </a:t>
            </a:r>
            <a:r>
              <a:rPr lang="ko-KR" altLang="en-US" sz="2800" b="1" spc="-300">
                <a:solidFill>
                  <a:schemeClr val="accent1"/>
                </a:solidFill>
              </a:rPr>
              <a:t>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대체 처리 34"/>
          <p:cNvSpPr/>
          <p:nvPr/>
        </p:nvSpPr>
        <p:spPr>
          <a:xfrm>
            <a:off x="819148" y="4935725"/>
            <a:ext cx="10185836" cy="15888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 자바빈을 선언하고 </a:t>
            </a:r>
            <a:r>
              <a:rPr lang="en-US" altLang="ko-KR">
                <a:solidFill>
                  <a:schemeClr val="tx1"/>
                </a:solidFill>
              </a:rPr>
              <a:t>setNowPage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setNowBlock</a:t>
            </a:r>
            <a:r>
              <a:rPr lang="ko-KR" altLang="en-US">
                <a:solidFill>
                  <a:schemeClr val="tx1"/>
                </a:solidFill>
              </a:rPr>
              <a:t> 메서드를 호출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bean.execute</a:t>
            </a:r>
            <a:r>
              <a:rPr lang="ko-KR" altLang="en-US">
                <a:solidFill>
                  <a:schemeClr val="tx1"/>
                </a:solidFill>
              </a:rPr>
              <a:t> 메서드를 통해 게시판 데이터와 페이징 정보를 계산하고 조회   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431" y="1477780"/>
            <a:ext cx="5477639" cy="260068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51325" y="1350720"/>
            <a:ext cx="4286848" cy="3458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7" y="272716"/>
            <a:ext cx="53101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 </a:t>
            </a:r>
            <a:r>
              <a:rPr lang="ko-KR" altLang="en-US" sz="2800" b="1" spc="-300">
                <a:solidFill>
                  <a:schemeClr val="accent1"/>
                </a:solidFill>
              </a:rPr>
              <a:t>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대체 처리 34"/>
          <p:cNvSpPr/>
          <p:nvPr/>
        </p:nvSpPr>
        <p:spPr>
          <a:xfrm>
            <a:off x="819148" y="5126225"/>
            <a:ext cx="10185836" cy="1398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페이지당 게시글 수와 블럭당 페이지 수를 기준으로 현재 페이지 및 블럭의 범위를 계산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begin, end 값은 현재 페이지에서 보여줄 게시글 번호 범위로  DAO의 getPagedList(begin, end) 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메서드 호출에 사용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701" y="1207845"/>
            <a:ext cx="4286848" cy="345805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209279"/>
            <a:ext cx="4982270" cy="3525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온라인에서 책을 구매하고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장바구니 및 주문 배송 관리 기능을 </a:t>
            </a: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    제공하는 도서 쇼핑몰을 개발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 편리한 도서 구매 경험을 제공하고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관리자에게 </a:t>
            </a: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    효율적인 관리 기능을 제공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9AB65-576B-D1F3-933F-50A72928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2C2B27-906F-E0E0-65CD-284FCB32626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3C15FB-CDB9-0BC5-EC6F-260A213FDFB5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3C6EAAC-DEBF-9497-A2CF-2F1C0388569B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2AABA886-0398-8633-1764-B7BAE57BD2BC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3AAF3444-AFCD-4E1B-2EA7-DA0B12087F5A}"/>
              </a:ext>
            </a:extLst>
          </p:cNvPr>
          <p:cNvSpPr txBox="1"/>
          <p:nvPr/>
        </p:nvSpPr>
        <p:spPr>
          <a:xfrm>
            <a:off x="1163049" y="272716"/>
            <a:ext cx="370005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 err="1">
                <a:solidFill>
                  <a:schemeClr val="accent1"/>
                </a:solidFill>
              </a:rPr>
              <a:t>게시판만들기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kumimoji="0" lang="ko-KR" altLang="en-US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 dirty="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E1117DEE-ED1D-B1A9-1A58-82687106BF3E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B6ADF5E6-0296-8045-CDAE-4A0FA68B284D}"/>
              </a:ext>
            </a:extLst>
          </p:cNvPr>
          <p:cNvSpPr txBox="1"/>
          <p:nvPr/>
        </p:nvSpPr>
        <p:spPr>
          <a:xfrm flipH="1">
            <a:off x="5489513" y="3138131"/>
            <a:ext cx="31798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hlinkClick r:id="rId3"/>
              </a:rPr>
              <a:t>시연영상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sz="2000" b="1" spc="-300" dirty="0">
              <a:solidFill>
                <a:srgbClr val="5C8DA3"/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hlinkClick r:id="rId3"/>
            <a:extLst>
              <a:ext uri="{FF2B5EF4-FFF2-40B4-BE49-F238E27FC236}">
                <a16:creationId xmlns:a16="http://schemas.microsoft.com/office/drawing/2014/main" id="{475A96E3-13DB-9580-10F9-250A247F19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099" y="2928880"/>
            <a:ext cx="2071933" cy="143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회원가입 및 로그인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개인 정보를 관리 및 추적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장바구니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선택한 도서를 장바구니에 담고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수량 변경 및 삭제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주문하기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장바구니에 담긴 도서를 주문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관리자페이지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고객센터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공지사항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</a:t>
            </a:r>
            <a:r>
              <a:rPr lang="en-US" altLang="ko-KR" sz="2300">
                <a:solidFill>
                  <a:schemeClr val="tx1"/>
                </a:solidFill>
              </a:rPr>
              <a:t>QNA</a:t>
            </a:r>
            <a:r>
              <a:rPr lang="ko-KR" altLang="en-US" sz="2300">
                <a:solidFill>
                  <a:schemeClr val="tx1"/>
                </a:solidFill>
              </a:rPr>
              <a:t>등 고객 관리 기능</a:t>
            </a: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8866-E4FD-65F5-7589-4C9008D1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E37692-7482-62F2-9E16-3F1EFE8B84F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A6C143-B721-CE19-6E5F-67A3807E5CE6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219E4E-55AB-A5A5-5B8A-C50FA4DA966E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11DF0D26-5F3F-BF57-53AB-81EC3BB239AA}"/>
              </a:ext>
            </a:extLst>
          </p:cNvPr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B32DE5AD-B546-EA9B-9DC8-CFE2875135AE}"/>
              </a:ext>
            </a:extLst>
          </p:cNvPr>
          <p:cNvSpPr txBox="1"/>
          <p:nvPr/>
        </p:nvSpPr>
        <p:spPr>
          <a:xfrm>
            <a:off x="1163049" y="272716"/>
            <a:ext cx="4706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lang="ko-KR" altLang="en-US" sz="2000" b="1" spc="-30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기 획     및   설 계</a:t>
            </a:r>
            <a:r>
              <a:rPr kumimoji="0" lang="en-US" altLang="ko-KR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 dirty="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2F14B64F-A6C7-4D11-1406-97FE039E812C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1F309AF-98B4-8A10-96CB-863E370A7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8" y="1271285"/>
            <a:ext cx="11234056" cy="5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1451234"/>
            <a:ext cx="5896798" cy="4258269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도서 쇼핑몰 회원 접속 </a:t>
            </a: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사용자가 입력한 값과 </a:t>
            </a:r>
            <a:r>
              <a:rPr lang="en-US" altLang="ko-KR" sz="1900">
                <a:solidFill>
                  <a:schemeClr val="dk1"/>
                </a:solidFill>
              </a:rPr>
              <a:t>MemberT02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테이블 </a:t>
            </a:r>
            <a:r>
              <a:rPr lang="en-US" altLang="ko-KR" sz="1900">
                <a:solidFill>
                  <a:schemeClr val="dk1"/>
                </a:solidFill>
              </a:rPr>
              <a:t>ID, </a:t>
            </a:r>
            <a:r>
              <a:rPr lang="ko-KR" altLang="en-US" sz="1900">
                <a:solidFill>
                  <a:schemeClr val="dk1"/>
                </a:solidFill>
              </a:rPr>
              <a:t>패스워드 값을 비교하여 일치한다면 </a:t>
            </a: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B134C-425A-B7E4-04FF-E06308651724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Jquery</a:t>
            </a:r>
            <a:r>
              <a:rPr lang="ko-KR" altLang="en-US">
                <a:solidFill>
                  <a:schemeClr val="tx1"/>
                </a:solidFill>
              </a:rPr>
              <a:t>로 페이지 로드 시 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r>
              <a:rPr lang="ko-KR" altLang="en-US">
                <a:solidFill>
                  <a:schemeClr val="tx1"/>
                </a:solidFill>
              </a:rPr>
              <a:t>에 </a:t>
            </a:r>
            <a:r>
              <a:rPr lang="en-US" altLang="ko-KR">
                <a:solidFill>
                  <a:schemeClr val="tx1"/>
                </a:solidFill>
              </a:rPr>
              <a:t>Focus</a:t>
            </a:r>
            <a:r>
              <a:rPr lang="ko-KR" altLang="en-US">
                <a:solidFill>
                  <a:schemeClr val="tx1"/>
                </a:solidFill>
              </a:rPr>
              <a:t>가도록 구현 및 엔터 시 포커스 이동하도록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579916" y="3929309"/>
            <a:ext cx="4280335" cy="1757525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Input Name</a:t>
            </a:r>
            <a:r>
              <a:rPr lang="ko-KR" altLang="en-US" sz="1900">
                <a:solidFill>
                  <a:schemeClr val="dk1"/>
                </a:solidFill>
              </a:rPr>
              <a:t>으로 </a:t>
            </a:r>
            <a:r>
              <a:rPr lang="en-US" altLang="ko-KR" sz="1900">
                <a:solidFill>
                  <a:schemeClr val="dk1"/>
                </a:solidFill>
              </a:rPr>
              <a:t>Value </a:t>
            </a:r>
            <a:r>
              <a:rPr lang="ko-KR" altLang="en-US" sz="1900">
                <a:solidFill>
                  <a:schemeClr val="dk1"/>
                </a:solidFill>
              </a:rPr>
              <a:t>값을 가져와 회원 테이블과 비교하고 일치할 경우 </a:t>
            </a: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</a:t>
            </a:r>
          </a:p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WebFont</a:t>
            </a:r>
            <a:r>
              <a:rPr lang="ko-KR" altLang="en-US" sz="1900">
                <a:solidFill>
                  <a:schemeClr val="dk1"/>
                </a:solidFill>
              </a:rPr>
              <a:t>로 글꼴 변경</a:t>
            </a: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150" y="1188525"/>
            <a:ext cx="5372850" cy="2068771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109" y="3429000"/>
            <a:ext cx="5058480" cy="3231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장바구니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장바구니 테이블 리스트  </a:t>
            </a:r>
            <a:r>
              <a:rPr lang="en-US" altLang="ko-KR">
                <a:solidFill>
                  <a:schemeClr val="tx1"/>
                </a:solidFill>
              </a:rPr>
              <a:t>CRUD</a:t>
            </a:r>
          </a:p>
          <a:p>
            <a:pPr marL="342900" indent="-342900">
              <a:buAutoNum type="arabicPeriod"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도서 구매 처리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697683" cy="2281261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저장된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를 가져와 장바구니 테이블 리스트를 출력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수량 변경 및 체크 박스 선택 시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전체 금액 반영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주문하기 버튼 클릭 시 체크된 항목 주문 테이블에 저장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573" y="1226571"/>
            <a:ext cx="5998453" cy="526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1501</Words>
  <Application>Microsoft Office PowerPoint</Application>
  <PresentationFormat>와이드스크린</PresentationFormat>
  <Paragraphs>294</Paragraphs>
  <Slides>40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Pretendard</vt:lpstr>
      <vt:lpstr>Pretendard Black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희원 김</cp:lastModifiedBy>
  <cp:revision>122</cp:revision>
  <dcterms:created xsi:type="dcterms:W3CDTF">2022-08-03T01:14:38Z</dcterms:created>
  <dcterms:modified xsi:type="dcterms:W3CDTF">2025-06-10T13:27:51Z</dcterms:modified>
  <cp:version/>
</cp:coreProperties>
</file>