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3" r:id="rId1"/>
  </p:sldMasterIdLst>
  <p:notesMasterIdLst>
    <p:notesMasterId r:id="rId21"/>
  </p:notesMasterIdLst>
  <p:sldIdLst>
    <p:sldId id="271" r:id="rId2"/>
    <p:sldId id="272" r:id="rId3"/>
    <p:sldId id="273" r:id="rId4"/>
    <p:sldId id="281" r:id="rId5"/>
    <p:sldId id="295" r:id="rId6"/>
    <p:sldId id="296" r:id="rId7"/>
    <p:sldId id="279" r:id="rId8"/>
    <p:sldId id="297" r:id="rId9"/>
    <p:sldId id="298" r:id="rId10"/>
    <p:sldId id="283" r:id="rId11"/>
    <p:sldId id="292" r:id="rId12"/>
    <p:sldId id="299" r:id="rId13"/>
    <p:sldId id="300" r:id="rId14"/>
    <p:sldId id="301" r:id="rId15"/>
    <p:sldId id="302" r:id="rId16"/>
    <p:sldId id="303" r:id="rId17"/>
    <p:sldId id="287" r:id="rId18"/>
    <p:sldId id="304" r:id="rId19"/>
    <p:sldId id="30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92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5219" y="320840"/>
            <a:ext cx="5198346" cy="20966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6600" b="1" spc="-150">
                <a:solidFill>
                  <a:schemeClr val="bg1"/>
                </a:solidFill>
                <a:latin typeface="+mj-ea"/>
                <a:ea typeface="+mj-ea"/>
              </a:rPr>
              <a:t>게시판 만들기</a:t>
            </a:r>
          </a:p>
          <a:p>
            <a:pPr lvl="0">
              <a:defRPr/>
            </a:pPr>
            <a:r>
              <a:rPr lang="ko-KR" altLang="en-US" sz="6600" b="1" spc="-150">
                <a:solidFill>
                  <a:schemeClr val="bg1"/>
                </a:solidFill>
                <a:latin typeface="+mj-ea"/>
                <a:ea typeface="+mj-ea"/>
              </a:rPr>
              <a:t>프로젝트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06275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830360" y="6276414"/>
            <a:ext cx="2314015" cy="543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/>
          </a:p>
        </p:txBody>
      </p:sp>
      <p:sp>
        <p:nvSpPr>
          <p:cNvPr id="17" name="직사각형 16"/>
          <p:cNvSpPr/>
          <p:nvPr/>
        </p:nvSpPr>
        <p:spPr>
          <a:xfrm>
            <a:off x="7691059" y="2771321"/>
            <a:ext cx="4127499" cy="3278496"/>
          </a:xfrm>
          <a:prstGeom prst="rect">
            <a:avLst/>
          </a:prstGeom>
          <a:solidFill>
            <a:srgbClr val="D7E9F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100" dirty="0">
                <a:solidFill>
                  <a:srgbClr val="224D60"/>
                </a:solidFill>
              </a:rPr>
              <a:t>이름</a:t>
            </a:r>
            <a:r>
              <a:rPr lang="ko-KR" altLang="en-US" sz="2100" dirty="0">
                <a:solidFill>
                  <a:schemeClr val="dk1"/>
                </a:solidFill>
              </a:rPr>
              <a:t> </a:t>
            </a:r>
            <a:r>
              <a:rPr lang="en-US" altLang="ko-KR" sz="2100" dirty="0">
                <a:solidFill>
                  <a:schemeClr val="dk1"/>
                </a:solidFill>
              </a:rPr>
              <a:t>:</a:t>
            </a:r>
            <a:r>
              <a:rPr lang="ko-KR" altLang="en-US" sz="2100" dirty="0">
                <a:solidFill>
                  <a:schemeClr val="dk1"/>
                </a:solidFill>
              </a:rPr>
              <a:t> 김희원</a:t>
            </a:r>
          </a:p>
          <a:p>
            <a:pPr>
              <a:defRPr/>
            </a:pPr>
            <a:r>
              <a:rPr lang="ko-KR" altLang="en-US" sz="1000" dirty="0">
                <a:solidFill>
                  <a:schemeClr val="dk1"/>
                </a:solidFill>
              </a:rPr>
              <a:t> </a:t>
            </a:r>
          </a:p>
          <a:p>
            <a:pPr>
              <a:defRPr/>
            </a:pPr>
            <a:r>
              <a:rPr lang="ko-KR" altLang="en-US" sz="2100" dirty="0">
                <a:solidFill>
                  <a:srgbClr val="224D60"/>
                </a:solidFill>
              </a:rPr>
              <a:t>기술 스택 </a:t>
            </a:r>
            <a:r>
              <a:rPr lang="en-US" altLang="ko-KR" sz="2100" dirty="0">
                <a:solidFill>
                  <a:schemeClr val="dk1"/>
                </a:solidFill>
              </a:rPr>
              <a:t>: HTML / CSS / JSP         </a:t>
            </a:r>
          </a:p>
          <a:p>
            <a:pPr>
              <a:defRPr/>
            </a:pPr>
            <a:r>
              <a:rPr lang="en-US" altLang="ko-KR" sz="2100" dirty="0">
                <a:solidFill>
                  <a:schemeClr val="dk1"/>
                </a:solidFill>
              </a:rPr>
              <a:t>   JAVA / ORACLE</a:t>
            </a:r>
            <a:r>
              <a:rPr lang="ko-KR" altLang="en-US" sz="2100" dirty="0">
                <a:solidFill>
                  <a:schemeClr val="dk1"/>
                </a:solidFill>
              </a:rPr>
              <a:t> </a:t>
            </a:r>
            <a:r>
              <a:rPr lang="en-US" altLang="ko-KR" sz="2100" dirty="0">
                <a:solidFill>
                  <a:schemeClr val="dk1"/>
                </a:solidFill>
              </a:rPr>
              <a:t>/</a:t>
            </a:r>
            <a:r>
              <a:rPr lang="ko-KR" altLang="en-US" sz="2100" dirty="0">
                <a:solidFill>
                  <a:schemeClr val="dk1"/>
                </a:solidFill>
              </a:rPr>
              <a:t> </a:t>
            </a:r>
            <a:r>
              <a:rPr lang="en-US" altLang="ko-KR" sz="2100" dirty="0" err="1">
                <a:solidFill>
                  <a:schemeClr val="dk1"/>
                </a:solidFill>
              </a:rPr>
              <a:t>JAVABean</a:t>
            </a:r>
            <a:r>
              <a:rPr lang="ko-KR" altLang="en-US" sz="1000" dirty="0">
                <a:solidFill>
                  <a:srgbClr val="224D60"/>
                </a:solidFill>
              </a:rPr>
              <a:t> </a:t>
            </a:r>
          </a:p>
          <a:p>
            <a:pPr>
              <a:defRPr/>
            </a:pPr>
            <a:r>
              <a:rPr lang="ko-KR" altLang="en-US" sz="2100" dirty="0">
                <a:solidFill>
                  <a:srgbClr val="224D60"/>
                </a:solidFill>
              </a:rPr>
              <a:t>프로젝트</a:t>
            </a:r>
            <a:r>
              <a:rPr lang="en-US" altLang="ko-KR" sz="2100" dirty="0">
                <a:solidFill>
                  <a:srgbClr val="224D60"/>
                </a:solidFill>
              </a:rPr>
              <a:t> </a:t>
            </a:r>
            <a:r>
              <a:rPr lang="en-US" altLang="ko-KR" sz="2100" dirty="0">
                <a:solidFill>
                  <a:schemeClr val="dk1"/>
                </a:solidFill>
              </a:rPr>
              <a:t>:</a:t>
            </a:r>
            <a:r>
              <a:rPr lang="ko-KR" altLang="en-US" sz="2100" dirty="0">
                <a:solidFill>
                  <a:schemeClr val="dk1"/>
                </a:solidFill>
              </a:rPr>
              <a:t>게시판 만들기</a:t>
            </a:r>
            <a:endParaRPr lang="en-US" altLang="ko-KR" sz="21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000">
                <a:solidFill>
                  <a:srgbClr val="224D60"/>
                </a:solidFill>
              </a:rPr>
              <a:t> </a:t>
            </a:r>
            <a:endParaRPr lang="ko-KR" altLang="en-US" sz="1000" dirty="0">
              <a:solidFill>
                <a:srgbClr val="224D60"/>
              </a:solidFill>
            </a:endParaRPr>
          </a:p>
          <a:p>
            <a:pPr>
              <a:defRPr/>
            </a:pPr>
            <a:r>
              <a:rPr lang="ko-KR" altLang="en-US" sz="2100" dirty="0">
                <a:solidFill>
                  <a:srgbClr val="224D60"/>
                </a:solidFill>
              </a:rPr>
              <a:t>연락처</a:t>
            </a:r>
            <a:r>
              <a:rPr lang="ko-KR" altLang="en-US" sz="2100" dirty="0">
                <a:solidFill>
                  <a:schemeClr val="dk1"/>
                </a:solidFill>
              </a:rPr>
              <a:t> </a:t>
            </a:r>
            <a:r>
              <a:rPr lang="en-US" altLang="ko-KR" sz="2100" dirty="0">
                <a:solidFill>
                  <a:schemeClr val="dk1"/>
                </a:solidFill>
              </a:rPr>
              <a:t>: 010-5571-7187</a:t>
            </a:r>
          </a:p>
          <a:p>
            <a:pPr>
              <a:defRPr/>
            </a:pPr>
            <a:r>
              <a:rPr lang="ko-KR" altLang="en-US" sz="1000" dirty="0">
                <a:solidFill>
                  <a:srgbClr val="224D60"/>
                </a:solidFill>
              </a:rPr>
              <a:t> </a:t>
            </a:r>
          </a:p>
          <a:p>
            <a:pPr>
              <a:defRPr/>
            </a:pPr>
            <a:r>
              <a:rPr lang="ko-KR" altLang="en-US" sz="2100" dirty="0">
                <a:solidFill>
                  <a:srgbClr val="224D60"/>
                </a:solidFill>
              </a:rPr>
              <a:t>이메일</a:t>
            </a:r>
            <a:r>
              <a:rPr lang="ko-KR" altLang="en-US" sz="2100" dirty="0">
                <a:solidFill>
                  <a:schemeClr val="dk1"/>
                </a:solidFill>
              </a:rPr>
              <a:t> </a:t>
            </a:r>
            <a:r>
              <a:rPr lang="en-US" altLang="ko-KR" sz="2100" dirty="0">
                <a:solidFill>
                  <a:schemeClr val="dk1"/>
                </a:solidFill>
              </a:rPr>
              <a:t>: khww0301@gmail.com</a:t>
            </a:r>
            <a:endParaRPr lang="ko-KR" altLang="en-US" sz="2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17895" y="3350782"/>
              <a:ext cx="3665320" cy="8197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프로젝트 소개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9830360" y="6276414"/>
            <a:ext cx="2314015" cy="543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52635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8" y="272716"/>
            <a:ext cx="57673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게시판 만들기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1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6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273195" y="1451234"/>
            <a:ext cx="3179802" cy="51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게시판 목록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381000" y="2189349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BoardV02</a:t>
            </a:r>
            <a:r>
              <a:rPr lang="ko-KR" altLang="en-US">
                <a:solidFill>
                  <a:schemeClr val="tx1"/>
                </a:solidFill>
              </a:rPr>
              <a:t> 테이블에 담긴 내용 출력</a:t>
            </a: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2.</a:t>
            </a:r>
            <a:r>
              <a:rPr lang="ko-KR" altLang="en-US">
                <a:solidFill>
                  <a:schemeClr val="tx1"/>
                </a:solidFill>
              </a:rPr>
              <a:t> 페이징 기능 구현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499923" y="4126666"/>
            <a:ext cx="4056202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sz="1900" b="0" i="0" u="none" strike="noStrike">
                <a:solidFill>
                  <a:schemeClr val="tx1"/>
                </a:solidFill>
              </a:rPr>
              <a:t>번호</a:t>
            </a:r>
            <a:r>
              <a:rPr lang="EN-US" sz="1900" b="0" i="0" u="none" strike="noStrike">
                <a:solidFill>
                  <a:schemeClr val="tx1"/>
                </a:solidFill>
              </a:rPr>
              <a:t>, </a:t>
            </a:r>
            <a:r>
              <a:rPr sz="1900" b="0" i="0" u="none" strike="noStrike">
                <a:solidFill>
                  <a:schemeClr val="tx1"/>
                </a:solidFill>
              </a:rPr>
              <a:t>제목</a:t>
            </a:r>
            <a:r>
              <a:rPr lang="EN-US" sz="1900" b="0" i="0" u="none" strike="noStrike">
                <a:solidFill>
                  <a:schemeClr val="tx1"/>
                </a:solidFill>
              </a:rPr>
              <a:t>, </a:t>
            </a:r>
            <a:r>
              <a:rPr sz="1900" b="0" i="0" u="none" strike="noStrike">
                <a:solidFill>
                  <a:schemeClr val="tx1"/>
                </a:solidFill>
              </a:rPr>
              <a:t>글쓴이</a:t>
            </a:r>
            <a:r>
              <a:rPr lang="EN-US" sz="1900" b="0" i="0" u="none" strike="noStrike">
                <a:solidFill>
                  <a:schemeClr val="tx1"/>
                </a:solidFill>
              </a:rPr>
              <a:t>, </a:t>
            </a:r>
            <a:r>
              <a:rPr sz="1900" b="0" i="0" u="none" strike="noStrike">
                <a:solidFill>
                  <a:schemeClr val="tx1"/>
                </a:solidFill>
              </a:rPr>
              <a:t>등록일</a:t>
            </a:r>
            <a:r>
              <a:rPr lang="EN-US" sz="1900" b="0" i="0" u="none" strike="noStrike">
                <a:solidFill>
                  <a:schemeClr val="tx1"/>
                </a:solidFill>
              </a:rPr>
              <a:t>, </a:t>
            </a:r>
            <a:r>
              <a:rPr sz="1900" b="0" i="0" u="none" strike="noStrike">
                <a:solidFill>
                  <a:schemeClr val="tx1"/>
                </a:solidFill>
              </a:rPr>
              <a:t>조회 수</a:t>
            </a:r>
            <a:r>
              <a:rPr lang="EN-US" sz="1900" b="0" i="0" u="none" strike="noStrike">
                <a:solidFill>
                  <a:schemeClr val="tx1"/>
                </a:solidFill>
              </a:rPr>
              <a:t>, IP</a:t>
            </a:r>
            <a:r>
              <a:rPr sz="1900" b="0" i="0" u="none" strike="noStrike">
                <a:solidFill>
                  <a:schemeClr val="tx1"/>
                </a:solidFill>
              </a:rPr>
              <a:t>가 있으며 자세한 사항은 내용을 클릭 시 확인</a:t>
            </a:r>
            <a:r>
              <a:rPr lang="ko-KR" altLang="en-US" sz="1900">
                <a:solidFill>
                  <a:schemeClr val="tx1"/>
                </a:solidFill>
              </a:rPr>
              <a:t>할 수 있도록 구현</a:t>
            </a:r>
          </a:p>
        </p:txBody>
      </p:sp>
      <p:cxnSp>
        <p:nvCxnSpPr>
          <p:cNvPr id="47" name="연결선: 꺾임 46"/>
          <p:cNvCxnSpPr>
            <a:stCxn id="42" idx="3"/>
            <a:endCxn id="49" idx="1"/>
          </p:cNvCxnSpPr>
          <p:nvPr/>
        </p:nvCxnSpPr>
        <p:spPr>
          <a:xfrm flipV="1">
            <a:off x="4556126" y="3070606"/>
            <a:ext cx="1539874" cy="182349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092962"/>
            <a:ext cx="5088763" cy="39552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0" name="순서도: 대체 처리 41"/>
          <p:cNvSpPr/>
          <p:nvPr/>
        </p:nvSpPr>
        <p:spPr>
          <a:xfrm>
            <a:off x="6732449" y="5152191"/>
            <a:ext cx="4056202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sz="1900" b="0" i="0" u="none" strike="noStrike">
                <a:solidFill>
                  <a:schemeClr val="tx1"/>
                </a:solidFill>
              </a:rPr>
              <a:t>페이징 기능을 사용하여 한 페이지에 </a:t>
            </a:r>
            <a:r>
              <a:rPr lang="EN-US" sz="1900" b="0" i="0" u="none" strike="noStrike">
                <a:solidFill>
                  <a:schemeClr val="tx1"/>
                </a:solidFill>
              </a:rPr>
              <a:t>10</a:t>
            </a:r>
            <a:r>
              <a:rPr sz="1900" b="0" i="0" u="none" strike="noStrike">
                <a:solidFill>
                  <a:schemeClr val="tx1"/>
                </a:solidFill>
              </a:rPr>
              <a:t>개의 레코드와 </a:t>
            </a:r>
            <a:r>
              <a:rPr lang="EN-US" sz="1900" b="0" i="0" u="none" strike="noStrike">
                <a:solidFill>
                  <a:schemeClr val="tx1"/>
                </a:solidFill>
              </a:rPr>
              <a:t>10</a:t>
            </a:r>
            <a:r>
              <a:rPr sz="1900" b="0" i="0" u="none" strike="noStrike">
                <a:solidFill>
                  <a:schemeClr val="tx1"/>
                </a:solidFill>
              </a:rPr>
              <a:t>개의 블록을 보여주도록 구현</a:t>
            </a:r>
            <a:endParaRPr lang="ko-KR" altLang="en-US" sz="1900">
              <a:solidFill>
                <a:schemeClr val="tx1"/>
              </a:solidFill>
            </a:endParaRPr>
          </a:p>
        </p:txBody>
      </p:sp>
      <p:cxnSp>
        <p:nvCxnSpPr>
          <p:cNvPr id="51" name="연결선: 꺾임 50"/>
          <p:cNvCxnSpPr>
            <a:stCxn id="50" idx="0"/>
          </p:cNvCxnSpPr>
          <p:nvPr/>
        </p:nvCxnSpPr>
        <p:spPr>
          <a:xfrm rot="5400000" flipH="1" flipV="1">
            <a:off x="8459766" y="4848956"/>
            <a:ext cx="604002" cy="246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52635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8" y="272716"/>
            <a:ext cx="57673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게시판 만들기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2 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6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273195" y="1451234"/>
            <a:ext cx="3179802" cy="51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게시판 내용 목록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381000" y="2189349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 게시판 내용 목록 출력</a:t>
            </a: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2.</a:t>
            </a:r>
            <a:r>
              <a:rPr lang="ko-KR" altLang="en-US">
                <a:solidFill>
                  <a:schemeClr val="tx1"/>
                </a:solidFill>
              </a:rPr>
              <a:t> 페이징 기능 구현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79298" y="4152066"/>
            <a:ext cx="3976827" cy="1947612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게시판 내용은 해당 항목을 선택하면 보여지는 내용을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개씩 보여주도록 구현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페이징 기능을 사용하여 한 페이지에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개의 내용과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개의 블록이 보이도록 구현</a:t>
            </a:r>
          </a:p>
        </p:txBody>
      </p:sp>
      <p:cxnSp>
        <p:nvCxnSpPr>
          <p:cNvPr id="47" name="연결선: 꺾임 46"/>
          <p:cNvCxnSpPr>
            <a:stCxn id="42" idx="3"/>
            <a:endCxn id="50" idx="1"/>
          </p:cNvCxnSpPr>
          <p:nvPr/>
        </p:nvCxnSpPr>
        <p:spPr>
          <a:xfrm flipV="1">
            <a:off x="4556126" y="2856103"/>
            <a:ext cx="1904999" cy="226977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461125" y="1397000"/>
            <a:ext cx="5086350" cy="2918206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52635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8" y="272716"/>
            <a:ext cx="57673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게시판 만들기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3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6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273195" y="1451234"/>
            <a:ext cx="3179802" cy="51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게시판 글쓰기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381000" y="2189349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 게시판 작성 기능 구현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79298" y="4364791"/>
            <a:ext cx="3976827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게시판을 작성할 때는 작성자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비밀번호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제목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이메일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내용을 작성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사용자가 작성한 항목에 내용을 받아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DB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와 연동하여 값을 저장</a:t>
            </a:r>
          </a:p>
        </p:txBody>
      </p:sp>
      <p:cxnSp>
        <p:nvCxnSpPr>
          <p:cNvPr id="47" name="연결선: 꺾임 46"/>
          <p:cNvCxnSpPr>
            <a:stCxn id="42" idx="3"/>
            <a:endCxn id="49" idx="1"/>
          </p:cNvCxnSpPr>
          <p:nvPr/>
        </p:nvCxnSpPr>
        <p:spPr>
          <a:xfrm flipV="1">
            <a:off x="4556126" y="3127057"/>
            <a:ext cx="1539874" cy="200516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269364"/>
            <a:ext cx="5093970" cy="3715384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52635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8" y="272716"/>
            <a:ext cx="57673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게시판 만들기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4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6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273195" y="1451234"/>
            <a:ext cx="3179802" cy="51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비밀번호 확인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381000" y="2189349"/>
            <a:ext cx="4359709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 수정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삭제 시 비밀번호 확인 기능 구현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79298" y="4126666"/>
            <a:ext cx="3976827" cy="1693612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게시판을 수정 및 삭제할 때 번호와 비밀번호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받아서 사용자가 작성한 비밀번호와 일치한다면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‘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비밀 번호 일치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클릭 시 이동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’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버튼이 나오도록 구현</a:t>
            </a:r>
          </a:p>
        </p:txBody>
      </p:sp>
      <p:cxnSp>
        <p:nvCxnSpPr>
          <p:cNvPr id="47" name="연결선: 꺾임 46"/>
          <p:cNvCxnSpPr>
            <a:stCxn id="42" idx="3"/>
            <a:endCxn id="49" idx="1"/>
          </p:cNvCxnSpPr>
          <p:nvPr/>
        </p:nvCxnSpPr>
        <p:spPr>
          <a:xfrm flipV="1">
            <a:off x="4556126" y="2694241"/>
            <a:ext cx="1539874" cy="227923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308607"/>
            <a:ext cx="5347970" cy="2771266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52635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8" y="272716"/>
            <a:ext cx="57673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게시판 만들기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6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273195" y="1451234"/>
            <a:ext cx="3179802" cy="51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게시판 글수정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381000" y="2189349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 선택한 번호에 해당하는 </a:t>
            </a:r>
            <a:r>
              <a:rPr lang="en-US" altLang="ko-KR">
                <a:solidFill>
                  <a:schemeClr val="tx1"/>
                </a:solidFill>
              </a:rPr>
              <a:t>DB </a:t>
            </a:r>
            <a:r>
              <a:rPr lang="ko-KR" altLang="en-US">
                <a:solidFill>
                  <a:schemeClr val="tx1"/>
                </a:solidFill>
              </a:rPr>
              <a:t>출력</a:t>
            </a: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2.</a:t>
            </a:r>
            <a:r>
              <a:rPr lang="ko-KR" altLang="en-US">
                <a:solidFill>
                  <a:schemeClr val="tx1"/>
                </a:solidFill>
              </a:rPr>
              <a:t> 수정된 값 </a:t>
            </a:r>
            <a:r>
              <a:rPr lang="en-US" altLang="ko-KR">
                <a:solidFill>
                  <a:schemeClr val="tx1"/>
                </a:solidFill>
              </a:rPr>
              <a:t>DB</a:t>
            </a:r>
            <a:r>
              <a:rPr lang="ko-KR" altLang="en-US">
                <a:solidFill>
                  <a:schemeClr val="tx1"/>
                </a:solidFill>
              </a:rPr>
              <a:t>에 반영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79298" y="4126666"/>
            <a:ext cx="3976827" cy="1772987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900">
                <a:solidFill>
                  <a:schemeClr val="dk1"/>
                </a:solidFill>
              </a:rPr>
              <a:t>비밀번호 일치 시 글수정 페이지로 이동하여 선택한 번호에 해당하는 내용 출력</a:t>
            </a:r>
          </a:p>
          <a:p>
            <a:pPr>
              <a:defRPr/>
            </a:pPr>
            <a:r>
              <a:rPr lang="ko-KR" altLang="en-US" sz="1900">
                <a:solidFill>
                  <a:schemeClr val="dk1"/>
                </a:solidFill>
              </a:rPr>
              <a:t>글번호</a:t>
            </a:r>
            <a:r>
              <a:rPr lang="en-US" altLang="ko-KR" sz="1900">
                <a:solidFill>
                  <a:schemeClr val="dk1"/>
                </a:solidFill>
              </a:rPr>
              <a:t>,</a:t>
            </a:r>
            <a:r>
              <a:rPr lang="ko-KR" altLang="en-US" sz="1900">
                <a:solidFill>
                  <a:schemeClr val="dk1"/>
                </a:solidFill>
              </a:rPr>
              <a:t> 조회수</a:t>
            </a:r>
            <a:r>
              <a:rPr lang="en-US" altLang="ko-KR" sz="1900">
                <a:solidFill>
                  <a:schemeClr val="dk1"/>
                </a:solidFill>
              </a:rPr>
              <a:t>,</a:t>
            </a:r>
            <a:r>
              <a:rPr lang="ko-KR" altLang="en-US" sz="1900">
                <a:solidFill>
                  <a:schemeClr val="dk1"/>
                </a:solidFill>
              </a:rPr>
              <a:t> </a:t>
            </a:r>
            <a:r>
              <a:rPr lang="en-US" altLang="ko-KR" sz="1900">
                <a:solidFill>
                  <a:schemeClr val="dk1"/>
                </a:solidFill>
              </a:rPr>
              <a:t>date</a:t>
            </a:r>
            <a:r>
              <a:rPr lang="ko-KR" altLang="en-US" sz="1900">
                <a:solidFill>
                  <a:schemeClr val="dk1"/>
                </a:solidFill>
              </a:rPr>
              <a:t>를 제외한 값 수정한 뒤 버튼 클릭 시 </a:t>
            </a:r>
            <a:r>
              <a:rPr lang="en-US" altLang="ko-KR" sz="1900">
                <a:solidFill>
                  <a:schemeClr val="dk1"/>
                </a:solidFill>
              </a:rPr>
              <a:t>DB</a:t>
            </a:r>
            <a:r>
              <a:rPr lang="ko-KR" altLang="en-US" sz="1900">
                <a:solidFill>
                  <a:schemeClr val="dk1"/>
                </a:solidFill>
              </a:rPr>
              <a:t>에 저장</a:t>
            </a:r>
          </a:p>
        </p:txBody>
      </p:sp>
      <p:cxnSp>
        <p:nvCxnSpPr>
          <p:cNvPr id="47" name="연결선: 꺾임 46"/>
          <p:cNvCxnSpPr>
            <a:stCxn id="42" idx="3"/>
            <a:endCxn id="49" idx="1"/>
          </p:cNvCxnSpPr>
          <p:nvPr/>
        </p:nvCxnSpPr>
        <p:spPr>
          <a:xfrm flipV="1">
            <a:off x="4556126" y="3153727"/>
            <a:ext cx="1809749" cy="185943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365875" y="1206500"/>
            <a:ext cx="5093970" cy="3894454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52635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8" y="272716"/>
            <a:ext cx="57673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게시판 만들기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6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6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273195" y="1451234"/>
            <a:ext cx="3179802" cy="51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게시판 </a:t>
            </a:r>
            <a:r>
              <a:rPr lang="en-US" altLang="ko-KR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Chk</a:t>
            </a: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페이지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381000" y="2189349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 게시판 기능 성공 여부 확인 구현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79298" y="4126666"/>
            <a:ext cx="3976827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게시판 작성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수정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삭제가 성공 혹은 실패할 경우 게시판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Chk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페이지로 이동하여 성공 여부를 확인</a:t>
            </a:r>
            <a:endParaRPr lang="ko-KR" altLang="en-US" sz="1900">
              <a:solidFill>
                <a:schemeClr val="dk1"/>
              </a:solidFill>
            </a:endParaRPr>
          </a:p>
        </p:txBody>
      </p:sp>
      <p:cxnSp>
        <p:nvCxnSpPr>
          <p:cNvPr id="47" name="연결선: 꺾임 46"/>
          <p:cNvCxnSpPr>
            <a:stCxn id="42" idx="3"/>
            <a:endCxn id="49" idx="1"/>
          </p:cNvCxnSpPr>
          <p:nvPr/>
        </p:nvCxnSpPr>
        <p:spPr>
          <a:xfrm flipV="1">
            <a:off x="4556126" y="3078544"/>
            <a:ext cx="1873249" cy="181555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429375" y="1285875"/>
            <a:ext cx="5093970" cy="358533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17895" y="3350782"/>
              <a:ext cx="3171061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800" spc="-300" dirty="0">
                  <a:solidFill>
                    <a:schemeClr val="bg1"/>
                  </a:solidFill>
                </a:rPr>
                <a:t>포인트 코드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9830360" y="6276414"/>
            <a:ext cx="2314015" cy="543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52635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7" y="272716"/>
            <a:ext cx="531014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 </a:t>
            </a:r>
            <a:r>
              <a:rPr lang="ko-KR" altLang="en-US" sz="2800" b="1" spc="-300">
                <a:solidFill>
                  <a:schemeClr val="accent1"/>
                </a:solidFill>
              </a:rPr>
              <a:t>게시판 만들기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코드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대체 처리 34"/>
          <p:cNvSpPr/>
          <p:nvPr/>
        </p:nvSpPr>
        <p:spPr>
          <a:xfrm>
            <a:off x="819148" y="4935725"/>
            <a:ext cx="10185836" cy="1588899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 자바빈을 선언하고 </a:t>
            </a:r>
            <a:r>
              <a:rPr lang="en-US" altLang="ko-KR">
                <a:solidFill>
                  <a:schemeClr val="tx1"/>
                </a:solidFill>
              </a:rPr>
              <a:t>setNowPage</a:t>
            </a:r>
            <a:r>
              <a:rPr lang="ko-KR" altLang="en-US">
                <a:solidFill>
                  <a:schemeClr val="tx1"/>
                </a:solidFill>
              </a:rPr>
              <a:t>와 </a:t>
            </a:r>
            <a:r>
              <a:rPr lang="en-US" altLang="ko-KR">
                <a:solidFill>
                  <a:schemeClr val="tx1"/>
                </a:solidFill>
              </a:rPr>
              <a:t>setNowBlock</a:t>
            </a:r>
            <a:r>
              <a:rPr lang="ko-KR" altLang="en-US">
                <a:solidFill>
                  <a:schemeClr val="tx1"/>
                </a:solidFill>
              </a:rPr>
              <a:t> 메서드를 호출</a:t>
            </a: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bean.execute</a:t>
            </a:r>
            <a:r>
              <a:rPr lang="ko-KR" altLang="en-US">
                <a:solidFill>
                  <a:schemeClr val="tx1"/>
                </a:solidFill>
              </a:rPr>
              <a:t> 메서드를 통해 게시판 데이터와 페이징 정보를 계산하고 조회   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7431" y="1477780"/>
            <a:ext cx="5477639" cy="260068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51325" y="1350720"/>
            <a:ext cx="4286848" cy="3458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52635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7" y="272716"/>
            <a:ext cx="531014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 </a:t>
            </a:r>
            <a:r>
              <a:rPr lang="ko-KR" altLang="en-US" sz="2800" b="1" spc="-300">
                <a:solidFill>
                  <a:schemeClr val="accent1"/>
                </a:solidFill>
              </a:rPr>
              <a:t>게시판 만들기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코드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대체 처리 34"/>
          <p:cNvSpPr/>
          <p:nvPr/>
        </p:nvSpPr>
        <p:spPr>
          <a:xfrm>
            <a:off x="819148" y="5126225"/>
            <a:ext cx="10185836" cy="1398399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페이지당 게시글 수와 블럭당 페이지 수를 기준으로 현재 페이지 및 블럭의 범위를 계산</a:t>
            </a: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begin, end 값은 현재 페이지에서 보여줄 게시글 번호 범위로  DAO의 getPagedList(begin, end) </a:t>
            </a: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메서드 호출에 사용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7701" y="1207845"/>
            <a:ext cx="4286848" cy="3458057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1209279"/>
            <a:ext cx="4982270" cy="35250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r="10930"/>
          <a:stretch>
            <a:fillRect/>
          </a:stretch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7647" y="1857374"/>
            <a:ext cx="3048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1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6407" y="1795819"/>
            <a:ext cx="210700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>
                <a:solidFill>
                  <a:schemeClr val="accent1"/>
                </a:solidFill>
              </a:rPr>
              <a:t>프로젝트 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7647" y="2905017"/>
            <a:ext cx="34176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2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6407" y="2843462"/>
            <a:ext cx="280233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pc="-300">
                <a:solidFill>
                  <a:schemeClr val="accent1"/>
                </a:solidFill>
              </a:rPr>
              <a:t>Scenario - </a:t>
            </a:r>
            <a:r>
              <a:rPr lang="ko-KR" altLang="en-US" sz="2800" spc="-300">
                <a:solidFill>
                  <a:schemeClr val="accent1"/>
                </a:solidFill>
              </a:rPr>
              <a:t>실행 순서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27647" y="3962185"/>
            <a:ext cx="34817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3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6407" y="3900630"/>
            <a:ext cx="215155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 dirty="0">
                <a:solidFill>
                  <a:schemeClr val="accent1"/>
                </a:solidFill>
              </a:rPr>
              <a:t>프로젝트 소개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27647" y="5000303"/>
            <a:ext cx="35298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4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6407" y="4938748"/>
            <a:ext cx="180220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 dirty="0">
                <a:solidFill>
                  <a:schemeClr val="accent1"/>
                </a:solidFill>
              </a:rPr>
              <a:t>포인트 코드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17895" y="3350782"/>
              <a:ext cx="3122395" cy="7149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100" b="1" spc="-300">
                  <a:solidFill>
                    <a:schemeClr val="bg1"/>
                  </a:solidFill>
                  <a:latin typeface="+mn-ea"/>
                </a:rPr>
                <a:t>프로젝트 개요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9830360" y="6276414"/>
            <a:ext cx="2314015" cy="543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1097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개요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81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842940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tx1"/>
                </a:solidFill>
              </a:rPr>
              <a:t>프로젝트 목적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2016253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20000"/>
                <a:alpha val="69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순서도: 대체 처리 16"/>
          <p:cNvSpPr/>
          <p:nvPr/>
        </p:nvSpPr>
        <p:spPr>
          <a:xfrm>
            <a:off x="9841290" y="6146800"/>
            <a:ext cx="2293560" cy="548821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순서도: 대체 처리 17"/>
          <p:cNvSpPr/>
          <p:nvPr/>
        </p:nvSpPr>
        <p:spPr>
          <a:xfrm>
            <a:off x="801687" y="3151188"/>
            <a:ext cx="10334626" cy="3238499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사용자에게는 게시글 등록과 조회를 통한 정보 공유의 편의를 제공</a:t>
            </a:r>
          </a:p>
          <a:p>
            <a:pPr>
              <a:defRPr/>
            </a:pP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게시글을 효율적으로 관리할 수 있도록 기능을 제공</a:t>
            </a:r>
          </a:p>
        </p:txBody>
      </p:sp>
      <p:sp>
        <p:nvSpPr>
          <p:cNvPr id="19" name="직사각형 1"/>
          <p:cNvSpPr/>
          <p:nvPr/>
        </p:nvSpPr>
        <p:spPr>
          <a:xfrm>
            <a:off x="4510065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accent4"/>
                </a:solidFill>
              </a:rPr>
              <a:t>주요 기능</a:t>
            </a:r>
          </a:p>
        </p:txBody>
      </p:sp>
      <p:sp>
        <p:nvSpPr>
          <p:cNvPr id="20" name="이등변 삼각형 14"/>
          <p:cNvSpPr/>
          <p:nvPr/>
        </p:nvSpPr>
        <p:spPr>
          <a:xfrm rot="10800000">
            <a:off x="5683379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1"/>
          <p:cNvSpPr/>
          <p:nvPr/>
        </p:nvSpPr>
        <p:spPr>
          <a:xfrm>
            <a:off x="8081940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accent4"/>
                </a:solidFill>
              </a:rPr>
              <a:t>기술 스택</a:t>
            </a:r>
          </a:p>
        </p:txBody>
      </p:sp>
      <p:sp>
        <p:nvSpPr>
          <p:cNvPr id="24" name="이등변 삼각형 14"/>
          <p:cNvSpPr/>
          <p:nvPr/>
        </p:nvSpPr>
        <p:spPr>
          <a:xfrm rot="10800000">
            <a:off x="9255254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1097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개요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81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10065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tx1"/>
                </a:solidFill>
              </a:rPr>
              <a:t>주요 기능</a:t>
            </a: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5683379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accent1">
                <a:alpha val="68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순서도: 대체 처리 16"/>
          <p:cNvSpPr/>
          <p:nvPr/>
        </p:nvSpPr>
        <p:spPr>
          <a:xfrm>
            <a:off x="9841290" y="6146800"/>
            <a:ext cx="2293560" cy="548821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순서도: 대체 처리 17"/>
          <p:cNvSpPr/>
          <p:nvPr/>
        </p:nvSpPr>
        <p:spPr>
          <a:xfrm>
            <a:off x="801687" y="3151188"/>
            <a:ext cx="10334626" cy="3238499"/>
          </a:xfrm>
          <a:prstGeom prst="flowChartAlternateProcess">
            <a:avLst/>
          </a:prstGeom>
          <a:noFill/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게시글 목록 조회</a:t>
            </a:r>
          </a:p>
          <a:p>
            <a:pPr>
              <a:defRPr/>
            </a:pPr>
            <a:r>
              <a:rPr lang="ko-KR" altLang="en-US" sz="100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게시글 상세 조회</a:t>
            </a:r>
          </a:p>
          <a:p>
            <a:pPr>
              <a:defRPr/>
            </a:pPr>
            <a:r>
              <a:rPr lang="ko-KR" altLang="en-US" sz="100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게시글 작성</a:t>
            </a:r>
          </a:p>
          <a:p>
            <a:pPr>
              <a:defRPr/>
            </a:pPr>
            <a:r>
              <a:rPr lang="ko-KR" altLang="en-US" sz="100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게시글 수정</a:t>
            </a:r>
          </a:p>
          <a:p>
            <a:pPr>
              <a:defRPr/>
            </a:pPr>
            <a:r>
              <a:rPr lang="ko-KR" altLang="en-US" sz="100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게시글 삭제</a:t>
            </a:r>
          </a:p>
        </p:txBody>
      </p:sp>
      <p:sp>
        <p:nvSpPr>
          <p:cNvPr id="19" name="직사각형 1"/>
          <p:cNvSpPr/>
          <p:nvPr/>
        </p:nvSpPr>
        <p:spPr>
          <a:xfrm>
            <a:off x="8081940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accent4"/>
                </a:solidFill>
              </a:rPr>
              <a:t>기술 스택</a:t>
            </a:r>
          </a:p>
        </p:txBody>
      </p:sp>
      <p:sp>
        <p:nvSpPr>
          <p:cNvPr id="20" name="이등변 삼각형 14"/>
          <p:cNvSpPr/>
          <p:nvPr/>
        </p:nvSpPr>
        <p:spPr>
          <a:xfrm rot="10800000">
            <a:off x="9255254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1" name="직사각형 1"/>
          <p:cNvSpPr/>
          <p:nvPr/>
        </p:nvSpPr>
        <p:spPr>
          <a:xfrm>
            <a:off x="842940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accent4"/>
                </a:solidFill>
              </a:rPr>
              <a:t>프로젝트 목적</a:t>
            </a:r>
            <a:endParaRPr lang="ko-KR" altLang="en-US" sz="3000">
              <a:solidFill>
                <a:schemeClr val="accent4"/>
              </a:solidFill>
            </a:endParaRPr>
          </a:p>
        </p:txBody>
      </p:sp>
      <p:sp>
        <p:nvSpPr>
          <p:cNvPr id="22" name="이등변 삼각형 14"/>
          <p:cNvSpPr/>
          <p:nvPr/>
        </p:nvSpPr>
        <p:spPr>
          <a:xfrm rot="10800000">
            <a:off x="2016253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1097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개요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81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8081940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tx1"/>
                </a:solidFill>
              </a:rPr>
              <a:t>기술 스택</a:t>
            </a: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9255254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accent1">
                <a:alpha val="68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순서도: 대체 처리 16"/>
          <p:cNvSpPr/>
          <p:nvPr/>
        </p:nvSpPr>
        <p:spPr>
          <a:xfrm>
            <a:off x="9841290" y="6146800"/>
            <a:ext cx="2293560" cy="548821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순서도: 대체 처리 17"/>
          <p:cNvSpPr/>
          <p:nvPr/>
        </p:nvSpPr>
        <p:spPr>
          <a:xfrm>
            <a:off x="801687" y="3151188"/>
            <a:ext cx="10334626" cy="3238499"/>
          </a:xfrm>
          <a:prstGeom prst="flowChartAlternateProcess">
            <a:avLst/>
          </a:prstGeom>
          <a:noFill/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기술 </a:t>
            </a:r>
            <a:r>
              <a:rPr lang="en-US" altLang="ko-KR" sz="2300">
                <a:solidFill>
                  <a:schemeClr val="tx1"/>
                </a:solidFill>
              </a:rPr>
              <a:t>:</a:t>
            </a:r>
            <a:r>
              <a:rPr lang="ko-KR" altLang="en-US" sz="2300">
                <a:solidFill>
                  <a:schemeClr val="tx1"/>
                </a:solidFill>
              </a:rPr>
              <a:t> </a:t>
            </a:r>
            <a:r>
              <a:rPr lang="en-US" altLang="ko-KR" sz="2300">
                <a:solidFill>
                  <a:schemeClr val="dk1"/>
                </a:solidFill>
              </a:rPr>
              <a:t>HTML, CSS, JSP,</a:t>
            </a:r>
            <a:r>
              <a:rPr lang="ko-KR" altLang="en-US" sz="2300">
                <a:solidFill>
                  <a:schemeClr val="dk1"/>
                </a:solidFill>
              </a:rPr>
              <a:t> </a:t>
            </a:r>
            <a:r>
              <a:rPr lang="en-US" altLang="ko-KR" sz="2300">
                <a:solidFill>
                  <a:schemeClr val="dk1"/>
                </a:solidFill>
              </a:rPr>
              <a:t>JAVA,</a:t>
            </a:r>
            <a:r>
              <a:rPr lang="ko-KR" altLang="en-US" sz="2300">
                <a:solidFill>
                  <a:schemeClr val="dk1"/>
                </a:solidFill>
              </a:rPr>
              <a:t> </a:t>
            </a:r>
            <a:r>
              <a:rPr lang="en-US" altLang="ko-KR" sz="2300">
                <a:solidFill>
                  <a:schemeClr val="dk1"/>
                </a:solidFill>
              </a:rPr>
              <a:t>ORACLE, JAVABEAN</a:t>
            </a:r>
          </a:p>
          <a:p>
            <a:pPr>
              <a:defRPr/>
            </a:pP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기타도구 </a:t>
            </a:r>
            <a:r>
              <a:rPr lang="en-US" altLang="ko-KR" sz="2300">
                <a:solidFill>
                  <a:schemeClr val="tx1"/>
                </a:solidFill>
              </a:rPr>
              <a:t>:</a:t>
            </a:r>
            <a:r>
              <a:rPr lang="ko-KR" altLang="en-US" sz="2300">
                <a:solidFill>
                  <a:schemeClr val="tx1"/>
                </a:solidFill>
              </a:rPr>
              <a:t> </a:t>
            </a:r>
            <a:r>
              <a:rPr lang="en-US" altLang="ko-KR" sz="2300">
                <a:solidFill>
                  <a:schemeClr val="tx1"/>
                </a:solidFill>
              </a:rPr>
              <a:t>Eclipse</a:t>
            </a:r>
          </a:p>
        </p:txBody>
      </p:sp>
      <p:sp>
        <p:nvSpPr>
          <p:cNvPr id="19" name="직사각형 1"/>
          <p:cNvSpPr/>
          <p:nvPr/>
        </p:nvSpPr>
        <p:spPr>
          <a:xfrm>
            <a:off x="4510065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accent4"/>
                </a:solidFill>
              </a:rPr>
              <a:t>주요 기능</a:t>
            </a:r>
          </a:p>
        </p:txBody>
      </p:sp>
      <p:sp>
        <p:nvSpPr>
          <p:cNvPr id="20" name="이등변 삼각형 14"/>
          <p:cNvSpPr/>
          <p:nvPr/>
        </p:nvSpPr>
        <p:spPr>
          <a:xfrm rot="10800000">
            <a:off x="5683379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1" name="직사각형 1"/>
          <p:cNvSpPr/>
          <p:nvPr/>
        </p:nvSpPr>
        <p:spPr>
          <a:xfrm>
            <a:off x="842940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accent4"/>
                </a:solidFill>
              </a:rPr>
              <a:t>프로젝트 목적</a:t>
            </a:r>
            <a:endParaRPr lang="ko-KR" altLang="en-US" sz="3000">
              <a:solidFill>
                <a:schemeClr val="accent4"/>
              </a:solidFill>
            </a:endParaRPr>
          </a:p>
        </p:txBody>
      </p:sp>
      <p:sp>
        <p:nvSpPr>
          <p:cNvPr id="22" name="이등변 삼각형 14"/>
          <p:cNvSpPr/>
          <p:nvPr/>
        </p:nvSpPr>
        <p:spPr>
          <a:xfrm rot="10800000">
            <a:off x="2016253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817888" y="872277"/>
            <a:ext cx="5374111" cy="4483771"/>
            <a:chOff x="6817889" y="310803"/>
            <a:chExt cx="5374111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17889" y="3350782"/>
              <a:ext cx="3932026" cy="8197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Scenario </a:t>
              </a:r>
              <a:r>
                <a:rPr lang="en-US" altLang="ko-KR" sz="2300" b="1" spc="-300">
                  <a:solidFill>
                    <a:schemeClr val="bg1"/>
                  </a:solidFill>
                  <a:latin typeface="+mn-ea"/>
                </a:rPr>
                <a:t>(</a:t>
              </a:r>
              <a:r>
                <a:rPr lang="ko-KR" altLang="en-US" sz="2300" b="1" spc="-300">
                  <a:solidFill>
                    <a:schemeClr val="bg1"/>
                  </a:solidFill>
                  <a:latin typeface="+mn-ea"/>
                </a:rPr>
                <a:t> 실 행 순 서 </a:t>
              </a:r>
              <a:r>
                <a:rPr lang="en-US" altLang="ko-KR" sz="2300" b="1" spc="-300">
                  <a:solidFill>
                    <a:schemeClr val="bg1"/>
                  </a:solidFill>
                  <a:latin typeface="+mn-ea"/>
                </a:rPr>
                <a:t>)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9830360" y="6276414"/>
            <a:ext cx="2314015" cy="543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30622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spc="-300">
                <a:solidFill>
                  <a:schemeClr val="tx1"/>
                </a:solidFill>
                <a:latin typeface="+mn-ea"/>
              </a:rPr>
              <a:t>Scenario</a:t>
            </a:r>
            <a:r>
              <a:rPr lang="ko-KR" altLang="en-US" sz="2800" b="1" spc="-3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b="1" spc="-30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2800" b="1" spc="-3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b="1" spc="-3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800" b="1" spc="-300">
                <a:solidFill>
                  <a:schemeClr val="tx1"/>
                </a:solidFill>
                <a:latin typeface="+mn-ea"/>
              </a:rPr>
              <a:t>실행 순서</a:t>
            </a:r>
            <a:r>
              <a:rPr lang="en-US" altLang="ko-KR" sz="2800" b="1" spc="-30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81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842940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3000" b="1" spc="-30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3000" b="1" spc="-300">
                <a:solidFill>
                  <a:schemeClr val="tx1"/>
                </a:solidFill>
                <a:latin typeface="+mn-ea"/>
              </a:rPr>
              <a:t> 세팅</a:t>
            </a: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2016253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20000"/>
                <a:alpha val="69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순서도: 대체 처리 16"/>
          <p:cNvSpPr/>
          <p:nvPr/>
        </p:nvSpPr>
        <p:spPr>
          <a:xfrm>
            <a:off x="9841290" y="6146800"/>
            <a:ext cx="2293560" cy="548821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순서도: 대체 처리 17"/>
          <p:cNvSpPr/>
          <p:nvPr/>
        </p:nvSpPr>
        <p:spPr>
          <a:xfrm>
            <a:off x="512762" y="3151188"/>
            <a:ext cx="11223629" cy="3238499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300">
                <a:solidFill>
                  <a:schemeClr val="tx1"/>
                </a:solidFill>
              </a:rPr>
              <a:t>DB세팅</a:t>
            </a:r>
          </a:p>
          <a:p>
            <a:pPr>
              <a:defRPr/>
            </a:pPr>
            <a:endParaRPr lang="en-US" altLang="ko-KR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2300">
                <a:solidFill>
                  <a:schemeClr val="tx1"/>
                </a:solidFill>
              </a:rPr>
              <a:t>web-inf -&gt; lib -&gt; BoardV02SQL.sql -&gt; boardDBSet02.sql</a:t>
            </a:r>
          </a:p>
        </p:txBody>
      </p:sp>
      <p:sp>
        <p:nvSpPr>
          <p:cNvPr id="25" name="직사각형 1"/>
          <p:cNvSpPr/>
          <p:nvPr/>
        </p:nvSpPr>
        <p:spPr>
          <a:xfrm>
            <a:off x="4510065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3000" spc="-300">
                <a:solidFill>
                  <a:schemeClr val="accent4"/>
                </a:solidFill>
              </a:rPr>
              <a:t>Scenario</a:t>
            </a:r>
            <a:endParaRPr lang="en-US" altLang="ko-KR" sz="3000" b="1" spc="-3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이등변 삼각형 14"/>
          <p:cNvSpPr/>
          <p:nvPr/>
        </p:nvSpPr>
        <p:spPr>
          <a:xfrm rot="10800000">
            <a:off x="5778629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30622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spc="-300">
                <a:solidFill>
                  <a:schemeClr val="tx1"/>
                </a:solidFill>
                <a:latin typeface="+mn-ea"/>
              </a:rPr>
              <a:t>Scenario</a:t>
            </a:r>
            <a:r>
              <a:rPr lang="ko-KR" altLang="en-US" sz="2800" b="1" spc="-3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b="1" spc="-30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2800" b="1" spc="-3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b="1" spc="-3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800" b="1" spc="-300">
                <a:solidFill>
                  <a:schemeClr val="tx1"/>
                </a:solidFill>
                <a:latin typeface="+mn-ea"/>
              </a:rPr>
              <a:t>실행 순서</a:t>
            </a:r>
            <a:r>
              <a:rPr lang="en-US" altLang="ko-KR" sz="2800" b="1" spc="-30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81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대체 처리 16"/>
          <p:cNvSpPr/>
          <p:nvPr/>
        </p:nvSpPr>
        <p:spPr>
          <a:xfrm>
            <a:off x="9841290" y="6146800"/>
            <a:ext cx="2293560" cy="548821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순서도: 대체 처리 17"/>
          <p:cNvSpPr/>
          <p:nvPr/>
        </p:nvSpPr>
        <p:spPr>
          <a:xfrm>
            <a:off x="512762" y="3151188"/>
            <a:ext cx="11223629" cy="3238499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300">
                <a:solidFill>
                  <a:schemeClr val="tx1"/>
                </a:solidFill>
              </a:rPr>
              <a:t>게시판 내용List 클릭 -&gt; 게시판 목록List 클릭 -&gt; 게시판 쓰기 클릭</a:t>
            </a:r>
          </a:p>
          <a:p>
            <a:pPr>
              <a:defRPr/>
            </a:pPr>
            <a:r>
              <a:rPr lang="ko-KR" altLang="en-US" sz="2300">
                <a:solidFill>
                  <a:schemeClr val="tx1"/>
                </a:solidFill>
              </a:rPr>
              <a:t>게시판 작성(Writer, Password, Title, Email, Content) 후 Write버튼 클릭</a:t>
            </a:r>
          </a:p>
          <a:p>
            <a:pPr>
              <a:defRPr/>
            </a:pPr>
            <a:r>
              <a:rPr lang="ko-KR" altLang="en-US" sz="2300">
                <a:solidFill>
                  <a:schemeClr val="tx1"/>
                </a:solidFill>
              </a:rPr>
              <a:t>게시판 Chk 메시지 확인 -&gt; 게시판 내용 List 클릭 -&gt; 수정 클릭 -&gt; 작성한 비밀번호 입력 후 확인 버튼 클릭 -&gt; '비밀번호 일치 : 클릭시 이동' 창이 나왔다면 해당 창 클릭 -&gt;</a:t>
            </a:r>
          </a:p>
          <a:p>
            <a:pPr>
              <a:defRPr/>
            </a:pPr>
            <a:r>
              <a:rPr lang="ko-KR" altLang="en-US" sz="2300">
                <a:solidFill>
                  <a:schemeClr val="tx1"/>
                </a:solidFill>
              </a:rPr>
              <a:t>번호, 조회수, Date 제외하고 수정 -&gt; Update버튼 클릭 -&gt; 수정 메시지 확인 -&gt;</a:t>
            </a:r>
          </a:p>
          <a:p>
            <a:pPr>
              <a:defRPr/>
            </a:pPr>
            <a:r>
              <a:rPr lang="ko-KR" altLang="en-US" sz="2300">
                <a:solidFill>
                  <a:schemeClr val="tx1"/>
                </a:solidFill>
              </a:rPr>
              <a:t>게시판 목록List 클릭 -&gt; 작성한 게시판 클릭하여 상세조회 -&gt; 삭제 클릭 -&gt; 비밀번호 입력 -&gt; '비밀번호 일치 : 클릭시 이동' 창이 나왔다면 해당 창 클릭 -&gt; 삭제 메시지 확인</a:t>
            </a:r>
          </a:p>
          <a:p>
            <a:pPr>
              <a:defRPr/>
            </a:pPr>
            <a:r>
              <a:rPr lang="ko-KR" altLang="en-US" sz="2300">
                <a:solidFill>
                  <a:schemeClr val="tx1"/>
                </a:solidFill>
              </a:rPr>
              <a:t>게시판 목록List 클릭 -&gt; 하단부 숫자 버튼 클릭 -&gt; &gt;&gt; &lt;&lt; 버튼 클릭하여 블록 이동</a:t>
            </a:r>
          </a:p>
        </p:txBody>
      </p:sp>
      <p:sp>
        <p:nvSpPr>
          <p:cNvPr id="27" name="직사각형 1"/>
          <p:cNvSpPr/>
          <p:nvPr/>
        </p:nvSpPr>
        <p:spPr>
          <a:xfrm>
            <a:off x="4510065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3000" spc="-300">
                <a:solidFill>
                  <a:schemeClr val="tx1"/>
                </a:solidFill>
              </a:rPr>
              <a:t>Scenario</a:t>
            </a:r>
            <a:endParaRPr lang="ko-KR" altLang="en-US" sz="3000" spc="-300">
              <a:solidFill>
                <a:schemeClr val="tx1"/>
              </a:solidFill>
            </a:endParaRPr>
          </a:p>
        </p:txBody>
      </p:sp>
      <p:sp>
        <p:nvSpPr>
          <p:cNvPr id="28" name="이등변 삼각형 14"/>
          <p:cNvSpPr/>
          <p:nvPr/>
        </p:nvSpPr>
        <p:spPr>
          <a:xfrm rot="10800000">
            <a:off x="5778629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accent1">
                <a:alpha val="68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1"/>
          <p:cNvSpPr/>
          <p:nvPr/>
        </p:nvSpPr>
        <p:spPr>
          <a:xfrm>
            <a:off x="842940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3000" spc="-300">
                <a:solidFill>
                  <a:schemeClr val="accent4"/>
                </a:solidFill>
              </a:rPr>
              <a:t>DB</a:t>
            </a:r>
            <a:r>
              <a:rPr lang="ko-KR" altLang="en-US" sz="3000" spc="-300">
                <a:solidFill>
                  <a:schemeClr val="accent4"/>
                </a:solidFill>
              </a:rPr>
              <a:t> 세팅</a:t>
            </a:r>
          </a:p>
        </p:txBody>
      </p:sp>
      <p:sp>
        <p:nvSpPr>
          <p:cNvPr id="30" name="이등변 삼각형 14"/>
          <p:cNvSpPr/>
          <p:nvPr/>
        </p:nvSpPr>
        <p:spPr>
          <a:xfrm rot="10800000">
            <a:off x="2063878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</Words>
  <Application>Microsoft Office PowerPoint</Application>
  <PresentationFormat>와이드스크린</PresentationFormat>
  <Paragraphs>135</Paragraphs>
  <Slides>19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Pretendard</vt:lpstr>
      <vt:lpstr>Pretendard Black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희원 김</cp:lastModifiedBy>
  <cp:revision>109</cp:revision>
  <dcterms:created xsi:type="dcterms:W3CDTF">2022-08-03T01:14:38Z</dcterms:created>
  <dcterms:modified xsi:type="dcterms:W3CDTF">2025-06-04T12:45:50Z</dcterms:modified>
  <cp:version/>
</cp:coreProperties>
</file>