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ha Kahansa" userId="f079d7ff52290c23" providerId="LiveId" clId="{2AA9B40C-EB44-4520-8B9A-A73D8039D3B7}"/>
    <pc:docChg chg="custSel addSld modSld">
      <pc:chgData name="Rakha Kahansa" userId="f079d7ff52290c23" providerId="LiveId" clId="{2AA9B40C-EB44-4520-8B9A-A73D8039D3B7}" dt="2023-02-20T05:29:00.761" v="20" actId="404"/>
      <pc:docMkLst>
        <pc:docMk/>
      </pc:docMkLst>
      <pc:sldChg chg="modSp mod">
        <pc:chgData name="Rakha Kahansa" userId="f079d7ff52290c23" providerId="LiveId" clId="{2AA9B40C-EB44-4520-8B9A-A73D8039D3B7}" dt="2023-02-20T05:29:00.761" v="20" actId="404"/>
        <pc:sldMkLst>
          <pc:docMk/>
          <pc:sldMk cId="1383279214" sldId="256"/>
        </pc:sldMkLst>
        <pc:spChg chg="mod">
          <ac:chgData name="Rakha Kahansa" userId="f079d7ff52290c23" providerId="LiveId" clId="{2AA9B40C-EB44-4520-8B9A-A73D8039D3B7}" dt="2023-02-20T05:29:00.761" v="20" actId="404"/>
          <ac:spMkLst>
            <pc:docMk/>
            <pc:sldMk cId="1383279214" sldId="256"/>
            <ac:spMk id="2" creationId="{5326A679-30D8-2FBC-C225-CE3A2DBA4659}"/>
          </ac:spMkLst>
        </pc:spChg>
      </pc:sldChg>
      <pc:sldChg chg="add">
        <pc:chgData name="Rakha Kahansa" userId="f079d7ff52290c23" providerId="LiveId" clId="{2AA9B40C-EB44-4520-8B9A-A73D8039D3B7}" dt="2023-02-20T05:26:13.308" v="0"/>
        <pc:sldMkLst>
          <pc:docMk/>
          <pc:sldMk cId="1498297390" sldId="265"/>
        </pc:sldMkLst>
      </pc:sldChg>
      <pc:sldChg chg="addSp delSp modSp add mod">
        <pc:chgData name="Rakha Kahansa" userId="f079d7ff52290c23" providerId="LiveId" clId="{2AA9B40C-EB44-4520-8B9A-A73D8039D3B7}" dt="2023-02-20T05:26:21.498" v="1" actId="478"/>
        <pc:sldMkLst>
          <pc:docMk/>
          <pc:sldMk cId="2121905438" sldId="268"/>
        </pc:sldMkLst>
        <pc:spChg chg="del">
          <ac:chgData name="Rakha Kahansa" userId="f079d7ff52290c23" providerId="LiveId" clId="{2AA9B40C-EB44-4520-8B9A-A73D8039D3B7}" dt="2023-02-20T05:26:21.498" v="1" actId="478"/>
          <ac:spMkLst>
            <pc:docMk/>
            <pc:sldMk cId="2121905438" sldId="268"/>
            <ac:spMk id="3" creationId="{92B036DB-37F7-D951-82E9-45E94EEEB5BF}"/>
          </ac:spMkLst>
        </pc:spChg>
        <pc:spChg chg="add mod">
          <ac:chgData name="Rakha Kahansa" userId="f079d7ff52290c23" providerId="LiveId" clId="{2AA9B40C-EB44-4520-8B9A-A73D8039D3B7}" dt="2023-02-20T05:26:21.498" v="1" actId="478"/>
          <ac:spMkLst>
            <pc:docMk/>
            <pc:sldMk cId="2121905438" sldId="268"/>
            <ac:spMk id="5" creationId="{BAB37B59-9CB4-F3EA-D6E7-C166A9819A47}"/>
          </ac:spMkLst>
        </pc:spChg>
      </pc:sldChg>
      <pc:sldChg chg="add">
        <pc:chgData name="Rakha Kahansa" userId="f079d7ff52290c23" providerId="LiveId" clId="{2AA9B40C-EB44-4520-8B9A-A73D8039D3B7}" dt="2023-02-20T05:26:13.308" v="0"/>
        <pc:sldMkLst>
          <pc:docMk/>
          <pc:sldMk cId="821051522" sldId="269"/>
        </pc:sldMkLst>
      </pc:sldChg>
      <pc:sldChg chg="add">
        <pc:chgData name="Rakha Kahansa" userId="f079d7ff52290c23" providerId="LiveId" clId="{2AA9B40C-EB44-4520-8B9A-A73D8039D3B7}" dt="2023-02-20T05:26:13.308" v="0"/>
        <pc:sldMkLst>
          <pc:docMk/>
          <pc:sldMk cId="1145004546" sldId="270"/>
        </pc:sldMkLst>
      </pc:sldChg>
      <pc:sldChg chg="add">
        <pc:chgData name="Rakha Kahansa" userId="f079d7ff52290c23" providerId="LiveId" clId="{2AA9B40C-EB44-4520-8B9A-A73D8039D3B7}" dt="2023-02-20T05:26:13.308" v="0"/>
        <pc:sldMkLst>
          <pc:docMk/>
          <pc:sldMk cId="3818639560" sldId="271"/>
        </pc:sldMkLst>
      </pc:sldChg>
      <pc:sldChg chg="add">
        <pc:chgData name="Rakha Kahansa" userId="f079d7ff52290c23" providerId="LiveId" clId="{2AA9B40C-EB44-4520-8B9A-A73D8039D3B7}" dt="2023-02-20T05:26:13.308" v="0"/>
        <pc:sldMkLst>
          <pc:docMk/>
          <pc:sldMk cId="516959439" sldId="272"/>
        </pc:sldMkLst>
      </pc:sldChg>
      <pc:sldChg chg="add">
        <pc:chgData name="Rakha Kahansa" userId="f079d7ff52290c23" providerId="LiveId" clId="{2AA9B40C-EB44-4520-8B9A-A73D8039D3B7}" dt="2023-02-20T05:26:13.308" v="0"/>
        <pc:sldMkLst>
          <pc:docMk/>
          <pc:sldMk cId="206603319" sldId="273"/>
        </pc:sldMkLst>
      </pc:sldChg>
      <pc:sldChg chg="add">
        <pc:chgData name="Rakha Kahansa" userId="f079d7ff52290c23" providerId="LiveId" clId="{2AA9B40C-EB44-4520-8B9A-A73D8039D3B7}" dt="2023-02-20T05:26:13.308" v="0"/>
        <pc:sldMkLst>
          <pc:docMk/>
          <pc:sldMk cId="1664083555" sldId="274"/>
        </pc:sldMkLst>
      </pc:sldChg>
      <pc:sldChg chg="add">
        <pc:chgData name="Rakha Kahansa" userId="f079d7ff52290c23" providerId="LiveId" clId="{2AA9B40C-EB44-4520-8B9A-A73D8039D3B7}" dt="2023-02-20T05:26:13.308" v="0"/>
        <pc:sldMkLst>
          <pc:docMk/>
          <pc:sldMk cId="2999272618" sldId="275"/>
        </pc:sldMkLst>
      </pc:sldChg>
      <pc:sldChg chg="add">
        <pc:chgData name="Rakha Kahansa" userId="f079d7ff52290c23" providerId="LiveId" clId="{2AA9B40C-EB44-4520-8B9A-A73D8039D3B7}" dt="2023-02-20T05:26:13.308" v="0"/>
        <pc:sldMkLst>
          <pc:docMk/>
          <pc:sldMk cId="3409841918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4D197-D7E9-4A7E-9932-1506AF17993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E00C12BC-46E9-407F-8526-3FD231A194C0}">
      <dgm:prSet phldrT="[Text]"/>
      <dgm:spPr/>
      <dgm:t>
        <a:bodyPr/>
        <a:lstStyle/>
        <a:p>
          <a:r>
            <a:rPr lang="en-US"/>
            <a:t>Discount</a:t>
          </a:r>
          <a:endParaRPr lang="en-ID"/>
        </a:p>
      </dgm:t>
    </dgm:pt>
    <dgm:pt modelId="{50D1970F-774A-4CCF-A226-1CC9194E83F5}" type="parTrans" cxnId="{574A10BB-D73F-456E-938B-4A4F00EA412E}">
      <dgm:prSet/>
      <dgm:spPr/>
      <dgm:t>
        <a:bodyPr/>
        <a:lstStyle/>
        <a:p>
          <a:endParaRPr lang="en-ID"/>
        </a:p>
      </dgm:t>
    </dgm:pt>
    <dgm:pt modelId="{847402E9-1566-4757-8FFF-362E46D3A017}" type="sibTrans" cxnId="{574A10BB-D73F-456E-938B-4A4F00EA412E}">
      <dgm:prSet/>
      <dgm:spPr/>
      <dgm:t>
        <a:bodyPr/>
        <a:lstStyle/>
        <a:p>
          <a:endParaRPr lang="en-ID"/>
        </a:p>
      </dgm:t>
    </dgm:pt>
    <dgm:pt modelId="{0274D632-6434-4084-B3B6-7767C658BB6D}">
      <dgm:prSet phldrT="[Text]"/>
      <dgm:spPr/>
      <dgm:t>
        <a:bodyPr/>
        <a:lstStyle/>
        <a:p>
          <a:r>
            <a:rPr lang="en-US"/>
            <a:t>Effects of Discount on Customer Order </a:t>
          </a:r>
          <a:endParaRPr lang="en-ID"/>
        </a:p>
      </dgm:t>
    </dgm:pt>
    <dgm:pt modelId="{3956B533-B711-4737-A7D8-3EDCD5810CCF}" type="parTrans" cxnId="{36808AE5-0DCD-4A53-AAFF-7ED74CC3C8C3}">
      <dgm:prSet/>
      <dgm:spPr/>
      <dgm:t>
        <a:bodyPr/>
        <a:lstStyle/>
        <a:p>
          <a:endParaRPr lang="en-ID"/>
        </a:p>
      </dgm:t>
    </dgm:pt>
    <dgm:pt modelId="{4A5A537C-6A6F-4748-8203-F62CF837D0E8}" type="sibTrans" cxnId="{36808AE5-0DCD-4A53-AAFF-7ED74CC3C8C3}">
      <dgm:prSet/>
      <dgm:spPr/>
      <dgm:t>
        <a:bodyPr/>
        <a:lstStyle/>
        <a:p>
          <a:endParaRPr lang="en-ID"/>
        </a:p>
      </dgm:t>
    </dgm:pt>
    <dgm:pt modelId="{D5B1A19A-0239-4460-9929-2D0834D0241E}">
      <dgm:prSet phldrT="[Text]"/>
      <dgm:spPr/>
      <dgm:t>
        <a:bodyPr/>
        <a:lstStyle/>
        <a:p>
          <a:r>
            <a:rPr lang="en-US"/>
            <a:t>How to maximize Profits through Discount</a:t>
          </a:r>
          <a:endParaRPr lang="en-ID"/>
        </a:p>
      </dgm:t>
    </dgm:pt>
    <dgm:pt modelId="{10F96E21-796A-4FC2-8DEC-EB0B1DF80ABA}" type="parTrans" cxnId="{8945BCC7-1EB4-4FCF-A711-E712D0B46339}">
      <dgm:prSet/>
      <dgm:spPr/>
      <dgm:t>
        <a:bodyPr/>
        <a:lstStyle/>
        <a:p>
          <a:endParaRPr lang="en-ID"/>
        </a:p>
      </dgm:t>
    </dgm:pt>
    <dgm:pt modelId="{84AE5CCC-A309-49A2-860C-2B79650FED3A}" type="sibTrans" cxnId="{8945BCC7-1EB4-4FCF-A711-E712D0B46339}">
      <dgm:prSet/>
      <dgm:spPr/>
      <dgm:t>
        <a:bodyPr/>
        <a:lstStyle/>
        <a:p>
          <a:endParaRPr lang="en-ID"/>
        </a:p>
      </dgm:t>
    </dgm:pt>
    <dgm:pt modelId="{C5E1D860-359F-4F61-ADB4-6442AAD84DE2}">
      <dgm:prSet phldrT="[Text]"/>
      <dgm:spPr/>
      <dgm:t>
        <a:bodyPr/>
        <a:lstStyle/>
        <a:p>
          <a:r>
            <a:rPr lang="en-US"/>
            <a:t>Product</a:t>
          </a:r>
          <a:endParaRPr lang="en-ID"/>
        </a:p>
      </dgm:t>
    </dgm:pt>
    <dgm:pt modelId="{ADB26425-E3C0-4F71-908D-FA7C65EB6D0A}" type="parTrans" cxnId="{F80C37C1-BF41-4135-ABAF-CC42CE41CF2D}">
      <dgm:prSet/>
      <dgm:spPr/>
      <dgm:t>
        <a:bodyPr/>
        <a:lstStyle/>
        <a:p>
          <a:endParaRPr lang="en-ID"/>
        </a:p>
      </dgm:t>
    </dgm:pt>
    <dgm:pt modelId="{0BDE8325-355B-4D4E-83F3-BD44F85273B4}" type="sibTrans" cxnId="{F80C37C1-BF41-4135-ABAF-CC42CE41CF2D}">
      <dgm:prSet/>
      <dgm:spPr/>
      <dgm:t>
        <a:bodyPr/>
        <a:lstStyle/>
        <a:p>
          <a:endParaRPr lang="en-ID"/>
        </a:p>
      </dgm:t>
    </dgm:pt>
    <dgm:pt modelId="{B907CF32-FA69-4C9A-8CAB-BD4B24591075}">
      <dgm:prSet phldrT="[Text]"/>
      <dgm:spPr/>
      <dgm:t>
        <a:bodyPr/>
        <a:lstStyle/>
        <a:p>
          <a:r>
            <a:rPr lang="en-US"/>
            <a:t>Products Profitability Analysis</a:t>
          </a:r>
          <a:endParaRPr lang="en-ID"/>
        </a:p>
      </dgm:t>
    </dgm:pt>
    <dgm:pt modelId="{9AF4A135-AD85-4117-8603-8AF337FDE682}" type="parTrans" cxnId="{5F1CD176-0648-4F1C-A588-F1AB36108E63}">
      <dgm:prSet/>
      <dgm:spPr/>
      <dgm:t>
        <a:bodyPr/>
        <a:lstStyle/>
        <a:p>
          <a:endParaRPr lang="en-ID"/>
        </a:p>
      </dgm:t>
    </dgm:pt>
    <dgm:pt modelId="{0A96645E-612C-4743-B4D0-8C00543E4FA5}" type="sibTrans" cxnId="{5F1CD176-0648-4F1C-A588-F1AB36108E63}">
      <dgm:prSet/>
      <dgm:spPr/>
      <dgm:t>
        <a:bodyPr/>
        <a:lstStyle/>
        <a:p>
          <a:endParaRPr lang="en-ID"/>
        </a:p>
      </dgm:t>
    </dgm:pt>
    <dgm:pt modelId="{2DDC970B-D570-4C5E-8297-5C62E0C608E1}">
      <dgm:prSet phldrT="[Text]"/>
      <dgm:spPr/>
      <dgm:t>
        <a:bodyPr/>
        <a:lstStyle/>
        <a:p>
          <a:r>
            <a:rPr lang="en-US"/>
            <a:t>Price Over Quantity per Product Category</a:t>
          </a:r>
          <a:endParaRPr lang="en-ID"/>
        </a:p>
      </dgm:t>
    </dgm:pt>
    <dgm:pt modelId="{61FA6771-AA1C-455A-90CD-454735F5C252}" type="parTrans" cxnId="{80B53043-9CFB-4758-B757-B62FA56BC2EF}">
      <dgm:prSet/>
      <dgm:spPr/>
      <dgm:t>
        <a:bodyPr/>
        <a:lstStyle/>
        <a:p>
          <a:endParaRPr lang="en-ID"/>
        </a:p>
      </dgm:t>
    </dgm:pt>
    <dgm:pt modelId="{203B70A2-D3CE-4ECF-88A6-69BDB6BC04EB}" type="sibTrans" cxnId="{80B53043-9CFB-4758-B757-B62FA56BC2EF}">
      <dgm:prSet/>
      <dgm:spPr/>
      <dgm:t>
        <a:bodyPr/>
        <a:lstStyle/>
        <a:p>
          <a:endParaRPr lang="en-ID"/>
        </a:p>
      </dgm:t>
    </dgm:pt>
    <dgm:pt modelId="{2F518646-295F-4425-971D-65F32610A8C4}">
      <dgm:prSet phldrT="[Text]"/>
      <dgm:spPr/>
      <dgm:t>
        <a:bodyPr/>
        <a:lstStyle/>
        <a:p>
          <a:r>
            <a:rPr lang="en-US"/>
            <a:t>Region</a:t>
          </a:r>
          <a:endParaRPr lang="en-ID"/>
        </a:p>
      </dgm:t>
    </dgm:pt>
    <dgm:pt modelId="{1FBFBF3D-974C-4586-A78A-D1080D224B23}" type="parTrans" cxnId="{F624A1A6-1493-4877-A722-ADE19C5EB0AE}">
      <dgm:prSet/>
      <dgm:spPr/>
      <dgm:t>
        <a:bodyPr/>
        <a:lstStyle/>
        <a:p>
          <a:endParaRPr lang="en-ID"/>
        </a:p>
      </dgm:t>
    </dgm:pt>
    <dgm:pt modelId="{EB8F66DD-EAD2-4091-BE71-A4D11B02E583}" type="sibTrans" cxnId="{F624A1A6-1493-4877-A722-ADE19C5EB0AE}">
      <dgm:prSet/>
      <dgm:spPr/>
      <dgm:t>
        <a:bodyPr/>
        <a:lstStyle/>
        <a:p>
          <a:endParaRPr lang="en-ID"/>
        </a:p>
      </dgm:t>
    </dgm:pt>
    <dgm:pt modelId="{BEBF3C81-1032-4DEC-ADFE-1BC059118A6A}">
      <dgm:prSet phldrT="[Text]"/>
      <dgm:spPr/>
      <dgm:t>
        <a:bodyPr/>
        <a:lstStyle/>
        <a:p>
          <a:r>
            <a:rPr lang="en-US"/>
            <a:t>Customer Region Effects on Sales</a:t>
          </a:r>
          <a:endParaRPr lang="en-ID"/>
        </a:p>
      </dgm:t>
    </dgm:pt>
    <dgm:pt modelId="{5E715A83-38C8-4C06-BBA1-1F8FBD12F19E}" type="parTrans" cxnId="{07643F34-2535-40DD-98D8-04B4BE972187}">
      <dgm:prSet/>
      <dgm:spPr/>
      <dgm:t>
        <a:bodyPr/>
        <a:lstStyle/>
        <a:p>
          <a:endParaRPr lang="en-ID"/>
        </a:p>
      </dgm:t>
    </dgm:pt>
    <dgm:pt modelId="{DE811277-B76C-4069-9F08-69B0C95E790C}" type="sibTrans" cxnId="{07643F34-2535-40DD-98D8-04B4BE972187}">
      <dgm:prSet/>
      <dgm:spPr/>
      <dgm:t>
        <a:bodyPr/>
        <a:lstStyle/>
        <a:p>
          <a:endParaRPr lang="en-ID"/>
        </a:p>
      </dgm:t>
    </dgm:pt>
    <dgm:pt modelId="{42C39AF8-71FE-4C23-953B-BC55A886E41B}">
      <dgm:prSet phldrT="[Text]"/>
      <dgm:spPr/>
      <dgm:t>
        <a:bodyPr/>
        <a:lstStyle/>
        <a:p>
          <a:r>
            <a:rPr lang="en-US"/>
            <a:t>Supplier Region Effects on Sales</a:t>
          </a:r>
          <a:endParaRPr lang="en-ID"/>
        </a:p>
      </dgm:t>
    </dgm:pt>
    <dgm:pt modelId="{5A4712FF-9E54-4C54-9180-4D358C9A0C3C}" type="parTrans" cxnId="{480E4F47-7A4B-43EF-A8CB-1BB204BE3F76}">
      <dgm:prSet/>
      <dgm:spPr/>
      <dgm:t>
        <a:bodyPr/>
        <a:lstStyle/>
        <a:p>
          <a:endParaRPr lang="en-ID"/>
        </a:p>
      </dgm:t>
    </dgm:pt>
    <dgm:pt modelId="{B35D5D7E-E528-42A9-BC2B-E34D04056888}" type="sibTrans" cxnId="{480E4F47-7A4B-43EF-A8CB-1BB204BE3F76}">
      <dgm:prSet/>
      <dgm:spPr/>
      <dgm:t>
        <a:bodyPr/>
        <a:lstStyle/>
        <a:p>
          <a:endParaRPr lang="en-ID"/>
        </a:p>
      </dgm:t>
    </dgm:pt>
    <dgm:pt modelId="{6A832A09-74FE-4CE8-91D3-A95BC5FEC25B}" type="pres">
      <dgm:prSet presAssocID="{6A54D197-D7E9-4A7E-9932-1506AF17993B}" presName="Name0" presStyleCnt="0">
        <dgm:presLayoutVars>
          <dgm:dir/>
          <dgm:animLvl val="lvl"/>
          <dgm:resizeHandles val="exact"/>
        </dgm:presLayoutVars>
      </dgm:prSet>
      <dgm:spPr/>
    </dgm:pt>
    <dgm:pt modelId="{FC9B7E11-0DF4-4BFD-9584-851BBEA5A723}" type="pres">
      <dgm:prSet presAssocID="{E00C12BC-46E9-407F-8526-3FD231A194C0}" presName="linNode" presStyleCnt="0"/>
      <dgm:spPr/>
    </dgm:pt>
    <dgm:pt modelId="{2C4F9F95-1DC6-458F-8D95-BF9785EC739F}" type="pres">
      <dgm:prSet presAssocID="{E00C12BC-46E9-407F-8526-3FD231A194C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35490C5-AB1A-48AA-A9AC-087781CDD0AF}" type="pres">
      <dgm:prSet presAssocID="{E00C12BC-46E9-407F-8526-3FD231A194C0}" presName="descendantText" presStyleLbl="alignAccFollowNode1" presStyleIdx="0" presStyleCnt="3">
        <dgm:presLayoutVars>
          <dgm:bulletEnabled val="1"/>
        </dgm:presLayoutVars>
      </dgm:prSet>
      <dgm:spPr/>
    </dgm:pt>
    <dgm:pt modelId="{C69B5BF0-FF8B-488B-B5D3-D901E652CDEC}" type="pres">
      <dgm:prSet presAssocID="{847402E9-1566-4757-8FFF-362E46D3A017}" presName="sp" presStyleCnt="0"/>
      <dgm:spPr/>
    </dgm:pt>
    <dgm:pt modelId="{8F524A7D-4531-4DC8-8568-03015BFF6728}" type="pres">
      <dgm:prSet presAssocID="{C5E1D860-359F-4F61-ADB4-6442AAD84DE2}" presName="linNode" presStyleCnt="0"/>
      <dgm:spPr/>
    </dgm:pt>
    <dgm:pt modelId="{FE98F44F-6643-408D-AE04-A2E7ECDDF1CB}" type="pres">
      <dgm:prSet presAssocID="{C5E1D860-359F-4F61-ADB4-6442AAD84DE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3C093B3-4550-4666-A6D3-5D56EF0C5354}" type="pres">
      <dgm:prSet presAssocID="{C5E1D860-359F-4F61-ADB4-6442AAD84DE2}" presName="descendantText" presStyleLbl="alignAccFollowNode1" presStyleIdx="1" presStyleCnt="3">
        <dgm:presLayoutVars>
          <dgm:bulletEnabled val="1"/>
        </dgm:presLayoutVars>
      </dgm:prSet>
      <dgm:spPr/>
    </dgm:pt>
    <dgm:pt modelId="{70E99C62-06E1-4118-81DE-959F5C2D335D}" type="pres">
      <dgm:prSet presAssocID="{0BDE8325-355B-4D4E-83F3-BD44F85273B4}" presName="sp" presStyleCnt="0"/>
      <dgm:spPr/>
    </dgm:pt>
    <dgm:pt modelId="{DD7BB6E8-ABD6-4737-89CD-EBBA9359F087}" type="pres">
      <dgm:prSet presAssocID="{2F518646-295F-4425-971D-65F32610A8C4}" presName="linNode" presStyleCnt="0"/>
      <dgm:spPr/>
    </dgm:pt>
    <dgm:pt modelId="{90A81299-6400-4998-BC2B-8EE1F427F3EF}" type="pres">
      <dgm:prSet presAssocID="{2F518646-295F-4425-971D-65F32610A8C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0E83B2D-BF93-4C5C-8318-0A001AC608D3}" type="pres">
      <dgm:prSet presAssocID="{2F518646-295F-4425-971D-65F32610A8C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4B8A007-5FA9-42CB-9AA8-8BCD012F47F7}" type="presOf" srcId="{B907CF32-FA69-4C9A-8CAB-BD4B24591075}" destId="{23C093B3-4550-4666-A6D3-5D56EF0C5354}" srcOrd="0" destOrd="0" presId="urn:microsoft.com/office/officeart/2005/8/layout/vList5"/>
    <dgm:cxn modelId="{5837D310-C9DD-4FB1-9517-8A3CDCA0E91D}" type="presOf" srcId="{2F518646-295F-4425-971D-65F32610A8C4}" destId="{90A81299-6400-4998-BC2B-8EE1F427F3EF}" srcOrd="0" destOrd="0" presId="urn:microsoft.com/office/officeart/2005/8/layout/vList5"/>
    <dgm:cxn modelId="{07643F34-2535-40DD-98D8-04B4BE972187}" srcId="{2F518646-295F-4425-971D-65F32610A8C4}" destId="{BEBF3C81-1032-4DEC-ADFE-1BC059118A6A}" srcOrd="0" destOrd="0" parTransId="{5E715A83-38C8-4C06-BBA1-1F8FBD12F19E}" sibTransId="{DE811277-B76C-4069-9F08-69B0C95E790C}"/>
    <dgm:cxn modelId="{80B53043-9CFB-4758-B757-B62FA56BC2EF}" srcId="{C5E1D860-359F-4F61-ADB4-6442AAD84DE2}" destId="{2DDC970B-D570-4C5E-8297-5C62E0C608E1}" srcOrd="1" destOrd="0" parTransId="{61FA6771-AA1C-455A-90CD-454735F5C252}" sibTransId="{203B70A2-D3CE-4ECF-88A6-69BDB6BC04EB}"/>
    <dgm:cxn modelId="{480E4F47-7A4B-43EF-A8CB-1BB204BE3F76}" srcId="{2F518646-295F-4425-971D-65F32610A8C4}" destId="{42C39AF8-71FE-4C23-953B-BC55A886E41B}" srcOrd="1" destOrd="0" parTransId="{5A4712FF-9E54-4C54-9180-4D358C9A0C3C}" sibTransId="{B35D5D7E-E528-42A9-BC2B-E34D04056888}"/>
    <dgm:cxn modelId="{3CC04D69-33ED-482E-B7BA-93A2456B31B3}" type="presOf" srcId="{D5B1A19A-0239-4460-9929-2D0834D0241E}" destId="{135490C5-AB1A-48AA-A9AC-087781CDD0AF}" srcOrd="0" destOrd="1" presId="urn:microsoft.com/office/officeart/2005/8/layout/vList5"/>
    <dgm:cxn modelId="{ED170456-90A0-41F4-9C4F-97FBAD9058FD}" type="presOf" srcId="{2DDC970B-D570-4C5E-8297-5C62E0C608E1}" destId="{23C093B3-4550-4666-A6D3-5D56EF0C5354}" srcOrd="0" destOrd="1" presId="urn:microsoft.com/office/officeart/2005/8/layout/vList5"/>
    <dgm:cxn modelId="{825BB876-805A-40A7-A89F-F1C54079CF47}" type="presOf" srcId="{BEBF3C81-1032-4DEC-ADFE-1BC059118A6A}" destId="{A0E83B2D-BF93-4C5C-8318-0A001AC608D3}" srcOrd="0" destOrd="0" presId="urn:microsoft.com/office/officeart/2005/8/layout/vList5"/>
    <dgm:cxn modelId="{5F1CD176-0648-4F1C-A588-F1AB36108E63}" srcId="{C5E1D860-359F-4F61-ADB4-6442AAD84DE2}" destId="{B907CF32-FA69-4C9A-8CAB-BD4B24591075}" srcOrd="0" destOrd="0" parTransId="{9AF4A135-AD85-4117-8603-8AF337FDE682}" sibTransId="{0A96645E-612C-4743-B4D0-8C00543E4FA5}"/>
    <dgm:cxn modelId="{3139097E-CE5B-4E3A-88F3-4239DF4A5BD7}" type="presOf" srcId="{E00C12BC-46E9-407F-8526-3FD231A194C0}" destId="{2C4F9F95-1DC6-458F-8D95-BF9785EC739F}" srcOrd="0" destOrd="0" presId="urn:microsoft.com/office/officeart/2005/8/layout/vList5"/>
    <dgm:cxn modelId="{D5209B9B-82F2-4E3B-9811-975B48934223}" type="presOf" srcId="{6A54D197-D7E9-4A7E-9932-1506AF17993B}" destId="{6A832A09-74FE-4CE8-91D3-A95BC5FEC25B}" srcOrd="0" destOrd="0" presId="urn:microsoft.com/office/officeart/2005/8/layout/vList5"/>
    <dgm:cxn modelId="{3C50D4A5-8564-4E9D-B389-687C455BA2E4}" type="presOf" srcId="{0274D632-6434-4084-B3B6-7767C658BB6D}" destId="{135490C5-AB1A-48AA-A9AC-087781CDD0AF}" srcOrd="0" destOrd="0" presId="urn:microsoft.com/office/officeart/2005/8/layout/vList5"/>
    <dgm:cxn modelId="{F624A1A6-1493-4877-A722-ADE19C5EB0AE}" srcId="{6A54D197-D7E9-4A7E-9932-1506AF17993B}" destId="{2F518646-295F-4425-971D-65F32610A8C4}" srcOrd="2" destOrd="0" parTransId="{1FBFBF3D-974C-4586-A78A-D1080D224B23}" sibTransId="{EB8F66DD-EAD2-4091-BE71-A4D11B02E583}"/>
    <dgm:cxn modelId="{93A398A7-45AB-4877-A53A-17D7CA654585}" type="presOf" srcId="{42C39AF8-71FE-4C23-953B-BC55A886E41B}" destId="{A0E83B2D-BF93-4C5C-8318-0A001AC608D3}" srcOrd="0" destOrd="1" presId="urn:microsoft.com/office/officeart/2005/8/layout/vList5"/>
    <dgm:cxn modelId="{574A10BB-D73F-456E-938B-4A4F00EA412E}" srcId="{6A54D197-D7E9-4A7E-9932-1506AF17993B}" destId="{E00C12BC-46E9-407F-8526-3FD231A194C0}" srcOrd="0" destOrd="0" parTransId="{50D1970F-774A-4CCF-A226-1CC9194E83F5}" sibTransId="{847402E9-1566-4757-8FFF-362E46D3A017}"/>
    <dgm:cxn modelId="{F80C37C1-BF41-4135-ABAF-CC42CE41CF2D}" srcId="{6A54D197-D7E9-4A7E-9932-1506AF17993B}" destId="{C5E1D860-359F-4F61-ADB4-6442AAD84DE2}" srcOrd="1" destOrd="0" parTransId="{ADB26425-E3C0-4F71-908D-FA7C65EB6D0A}" sibTransId="{0BDE8325-355B-4D4E-83F3-BD44F85273B4}"/>
    <dgm:cxn modelId="{8945BCC7-1EB4-4FCF-A711-E712D0B46339}" srcId="{E00C12BC-46E9-407F-8526-3FD231A194C0}" destId="{D5B1A19A-0239-4460-9929-2D0834D0241E}" srcOrd="1" destOrd="0" parTransId="{10F96E21-796A-4FC2-8DEC-EB0B1DF80ABA}" sibTransId="{84AE5CCC-A309-49A2-860C-2B79650FED3A}"/>
    <dgm:cxn modelId="{CDB06CCC-193F-4FFB-95E0-38EC6FCEF7E9}" type="presOf" srcId="{C5E1D860-359F-4F61-ADB4-6442AAD84DE2}" destId="{FE98F44F-6643-408D-AE04-A2E7ECDDF1CB}" srcOrd="0" destOrd="0" presId="urn:microsoft.com/office/officeart/2005/8/layout/vList5"/>
    <dgm:cxn modelId="{36808AE5-0DCD-4A53-AAFF-7ED74CC3C8C3}" srcId="{E00C12BC-46E9-407F-8526-3FD231A194C0}" destId="{0274D632-6434-4084-B3B6-7767C658BB6D}" srcOrd="0" destOrd="0" parTransId="{3956B533-B711-4737-A7D8-3EDCD5810CCF}" sibTransId="{4A5A537C-6A6F-4748-8203-F62CF837D0E8}"/>
    <dgm:cxn modelId="{9041D979-2E99-4BD1-9C91-81C840CE2F1C}" type="presParOf" srcId="{6A832A09-74FE-4CE8-91D3-A95BC5FEC25B}" destId="{FC9B7E11-0DF4-4BFD-9584-851BBEA5A723}" srcOrd="0" destOrd="0" presId="urn:microsoft.com/office/officeart/2005/8/layout/vList5"/>
    <dgm:cxn modelId="{6E810C40-83F6-4F55-8F61-DE6A174608AD}" type="presParOf" srcId="{FC9B7E11-0DF4-4BFD-9584-851BBEA5A723}" destId="{2C4F9F95-1DC6-458F-8D95-BF9785EC739F}" srcOrd="0" destOrd="0" presId="urn:microsoft.com/office/officeart/2005/8/layout/vList5"/>
    <dgm:cxn modelId="{7B686212-2D1F-48E3-B0EF-134B1A7904D3}" type="presParOf" srcId="{FC9B7E11-0DF4-4BFD-9584-851BBEA5A723}" destId="{135490C5-AB1A-48AA-A9AC-087781CDD0AF}" srcOrd="1" destOrd="0" presId="urn:microsoft.com/office/officeart/2005/8/layout/vList5"/>
    <dgm:cxn modelId="{67850FFF-C52A-46C5-A4F2-8C0DCEAE54D0}" type="presParOf" srcId="{6A832A09-74FE-4CE8-91D3-A95BC5FEC25B}" destId="{C69B5BF0-FF8B-488B-B5D3-D901E652CDEC}" srcOrd="1" destOrd="0" presId="urn:microsoft.com/office/officeart/2005/8/layout/vList5"/>
    <dgm:cxn modelId="{C97B3DAA-A967-4E5F-BED6-F2B926E811CF}" type="presParOf" srcId="{6A832A09-74FE-4CE8-91D3-A95BC5FEC25B}" destId="{8F524A7D-4531-4DC8-8568-03015BFF6728}" srcOrd="2" destOrd="0" presId="urn:microsoft.com/office/officeart/2005/8/layout/vList5"/>
    <dgm:cxn modelId="{D8B21F81-C0E3-4C9B-A431-D53549CBFBBF}" type="presParOf" srcId="{8F524A7D-4531-4DC8-8568-03015BFF6728}" destId="{FE98F44F-6643-408D-AE04-A2E7ECDDF1CB}" srcOrd="0" destOrd="0" presId="urn:microsoft.com/office/officeart/2005/8/layout/vList5"/>
    <dgm:cxn modelId="{73FF2F5D-9D4A-42F4-BBD3-1A8E0D8A9093}" type="presParOf" srcId="{8F524A7D-4531-4DC8-8568-03015BFF6728}" destId="{23C093B3-4550-4666-A6D3-5D56EF0C5354}" srcOrd="1" destOrd="0" presId="urn:microsoft.com/office/officeart/2005/8/layout/vList5"/>
    <dgm:cxn modelId="{354F4715-9A9D-4010-9881-DBAAE4343F2C}" type="presParOf" srcId="{6A832A09-74FE-4CE8-91D3-A95BC5FEC25B}" destId="{70E99C62-06E1-4118-81DE-959F5C2D335D}" srcOrd="3" destOrd="0" presId="urn:microsoft.com/office/officeart/2005/8/layout/vList5"/>
    <dgm:cxn modelId="{C2F5E349-04C4-4DDB-9F61-417767EC6170}" type="presParOf" srcId="{6A832A09-74FE-4CE8-91D3-A95BC5FEC25B}" destId="{DD7BB6E8-ABD6-4737-89CD-EBBA9359F087}" srcOrd="4" destOrd="0" presId="urn:microsoft.com/office/officeart/2005/8/layout/vList5"/>
    <dgm:cxn modelId="{91F38568-9DA3-4F58-B8EE-CE1A64C77A6D}" type="presParOf" srcId="{DD7BB6E8-ABD6-4737-89CD-EBBA9359F087}" destId="{90A81299-6400-4998-BC2B-8EE1F427F3EF}" srcOrd="0" destOrd="0" presId="urn:microsoft.com/office/officeart/2005/8/layout/vList5"/>
    <dgm:cxn modelId="{EE90939D-0DE4-4B01-9959-F283CA9CAD1F}" type="presParOf" srcId="{DD7BB6E8-ABD6-4737-89CD-EBBA9359F087}" destId="{A0E83B2D-BF93-4C5C-8318-0A001AC608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4CFDE-F76A-494A-8373-96FF68FEA4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D"/>
        </a:p>
      </dgm:t>
    </dgm:pt>
    <dgm:pt modelId="{C3F9ECB8-5F8D-4EB2-9F5F-BA8195B847CA}">
      <dgm:prSet/>
      <dgm:spPr/>
      <dgm:t>
        <a:bodyPr/>
        <a:lstStyle/>
        <a:p>
          <a:r>
            <a:rPr lang="en-US"/>
            <a:t>Discount statistically increase Quantity of Orders</a:t>
          </a:r>
          <a:endParaRPr lang="en-ID"/>
        </a:p>
      </dgm:t>
    </dgm:pt>
    <dgm:pt modelId="{906D294C-DEDA-46A6-B0BA-0439D7B8FC90}" type="parTrans" cxnId="{B350FC7E-15D0-44CA-89B3-9D5EC803F7BA}">
      <dgm:prSet/>
      <dgm:spPr/>
      <dgm:t>
        <a:bodyPr/>
        <a:lstStyle/>
        <a:p>
          <a:endParaRPr lang="en-ID"/>
        </a:p>
      </dgm:t>
    </dgm:pt>
    <dgm:pt modelId="{00B7B06D-4EC0-43AB-B44B-094E9BC06497}" type="sibTrans" cxnId="{B350FC7E-15D0-44CA-89B3-9D5EC803F7BA}">
      <dgm:prSet/>
      <dgm:spPr/>
      <dgm:t>
        <a:bodyPr/>
        <a:lstStyle/>
        <a:p>
          <a:endParaRPr lang="en-ID"/>
        </a:p>
      </dgm:t>
    </dgm:pt>
    <dgm:pt modelId="{CADD20AB-667D-4FC3-81E5-563593657138}">
      <dgm:prSet/>
      <dgm:spPr/>
      <dgm:t>
        <a:bodyPr/>
        <a:lstStyle/>
        <a:p>
          <a:r>
            <a:rPr lang="en-US"/>
            <a:t>Profitability have good correlation with Average Unit Price</a:t>
          </a:r>
          <a:endParaRPr lang="en-ID"/>
        </a:p>
      </dgm:t>
    </dgm:pt>
    <dgm:pt modelId="{DB5A1B23-1BCD-430E-A21F-B6B4F1BC0E43}" type="parTrans" cxnId="{92F4CBB3-3178-4271-92C0-0F91D771481D}">
      <dgm:prSet/>
      <dgm:spPr/>
      <dgm:t>
        <a:bodyPr/>
        <a:lstStyle/>
        <a:p>
          <a:endParaRPr lang="en-ID"/>
        </a:p>
      </dgm:t>
    </dgm:pt>
    <dgm:pt modelId="{B317CEA0-3EDF-480B-98E5-1B5996C17219}" type="sibTrans" cxnId="{92F4CBB3-3178-4271-92C0-0F91D771481D}">
      <dgm:prSet/>
      <dgm:spPr/>
      <dgm:t>
        <a:bodyPr/>
        <a:lstStyle/>
        <a:p>
          <a:endParaRPr lang="en-ID"/>
        </a:p>
      </dgm:t>
    </dgm:pt>
    <dgm:pt modelId="{92E0D425-E6C7-44EC-9FEF-2D60A408FD1F}">
      <dgm:prSet/>
      <dgm:spPr/>
      <dgm:t>
        <a:bodyPr/>
        <a:lstStyle/>
        <a:p>
          <a:r>
            <a:rPr lang="en-US"/>
            <a:t>Biggest Customers is USA &amp; Biggest Supplier is Germany and France</a:t>
          </a:r>
          <a:endParaRPr lang="en-ID"/>
        </a:p>
      </dgm:t>
    </dgm:pt>
    <dgm:pt modelId="{2E627715-BE44-4C8E-AF5A-E484F6777AF5}" type="parTrans" cxnId="{82130AFD-A447-49FD-A630-DABA80A9CB45}">
      <dgm:prSet/>
      <dgm:spPr/>
      <dgm:t>
        <a:bodyPr/>
        <a:lstStyle/>
        <a:p>
          <a:endParaRPr lang="en-ID"/>
        </a:p>
      </dgm:t>
    </dgm:pt>
    <dgm:pt modelId="{00A9E048-0F37-4E9B-81A3-09E50EB7F41A}" type="sibTrans" cxnId="{82130AFD-A447-49FD-A630-DABA80A9CB45}">
      <dgm:prSet/>
      <dgm:spPr/>
      <dgm:t>
        <a:bodyPr/>
        <a:lstStyle/>
        <a:p>
          <a:endParaRPr lang="en-ID"/>
        </a:p>
      </dgm:t>
    </dgm:pt>
    <dgm:pt modelId="{B27412E2-E58B-4992-9CBE-D33FA55FE671}">
      <dgm:prSet/>
      <dgm:spPr/>
      <dgm:t>
        <a:bodyPr/>
        <a:lstStyle/>
        <a:p>
          <a:r>
            <a:rPr lang="en-US"/>
            <a:t>Some Action Needs to be Taken for Some Product Category</a:t>
          </a:r>
          <a:endParaRPr lang="en-ID"/>
        </a:p>
      </dgm:t>
    </dgm:pt>
    <dgm:pt modelId="{EB8BE159-CCD8-48C5-AF08-F3E698F974BF}" type="parTrans" cxnId="{9202D89A-D1F8-4734-88FE-45D6C8AB56B3}">
      <dgm:prSet/>
      <dgm:spPr/>
      <dgm:t>
        <a:bodyPr/>
        <a:lstStyle/>
        <a:p>
          <a:endParaRPr lang="en-ID"/>
        </a:p>
      </dgm:t>
    </dgm:pt>
    <dgm:pt modelId="{46D17590-0F8D-4050-B76D-2C8929AD7CD7}" type="sibTrans" cxnId="{9202D89A-D1F8-4734-88FE-45D6C8AB56B3}">
      <dgm:prSet/>
      <dgm:spPr/>
      <dgm:t>
        <a:bodyPr/>
        <a:lstStyle/>
        <a:p>
          <a:endParaRPr lang="en-ID"/>
        </a:p>
      </dgm:t>
    </dgm:pt>
    <dgm:pt modelId="{47C50967-36C1-4A1F-AA98-C3475C4A1A7A}" type="pres">
      <dgm:prSet presAssocID="{0C74CFDE-F76A-494A-8373-96FF68FEA43E}" presName="linear" presStyleCnt="0">
        <dgm:presLayoutVars>
          <dgm:animLvl val="lvl"/>
          <dgm:resizeHandles val="exact"/>
        </dgm:presLayoutVars>
      </dgm:prSet>
      <dgm:spPr/>
    </dgm:pt>
    <dgm:pt modelId="{40732C60-A817-43C3-8BCF-28862B710A6D}" type="pres">
      <dgm:prSet presAssocID="{C3F9ECB8-5F8D-4EB2-9F5F-BA8195B847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59AA2F-6FBB-4B1A-B98A-E0F5BD058B72}" type="pres">
      <dgm:prSet presAssocID="{00B7B06D-4EC0-43AB-B44B-094E9BC06497}" presName="spacer" presStyleCnt="0"/>
      <dgm:spPr/>
    </dgm:pt>
    <dgm:pt modelId="{10603A64-3D44-4E56-8F7B-39AE49B7290B}" type="pres">
      <dgm:prSet presAssocID="{CADD20AB-667D-4FC3-81E5-5635936571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EDE2E5-094A-428E-8CCE-FFC06EA8840B}" type="pres">
      <dgm:prSet presAssocID="{B317CEA0-3EDF-480B-98E5-1B5996C17219}" presName="spacer" presStyleCnt="0"/>
      <dgm:spPr/>
    </dgm:pt>
    <dgm:pt modelId="{810A4B58-4AE0-409D-B689-5AA93A014A98}" type="pres">
      <dgm:prSet presAssocID="{92E0D425-E6C7-44EC-9FEF-2D60A408FD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3E9F62-1E21-4B84-86F1-90E6263EF6BA}" type="pres">
      <dgm:prSet presAssocID="{00A9E048-0F37-4E9B-81A3-09E50EB7F41A}" presName="spacer" presStyleCnt="0"/>
      <dgm:spPr/>
    </dgm:pt>
    <dgm:pt modelId="{5F169152-62A3-4816-87DA-A6F805B1E616}" type="pres">
      <dgm:prSet presAssocID="{B27412E2-E58B-4992-9CBE-D33FA55FE6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D921508-68FA-47F9-88D2-0DC78D7FE8E8}" type="presOf" srcId="{CADD20AB-667D-4FC3-81E5-563593657138}" destId="{10603A64-3D44-4E56-8F7B-39AE49B7290B}" srcOrd="0" destOrd="0" presId="urn:microsoft.com/office/officeart/2005/8/layout/vList2"/>
    <dgm:cxn modelId="{235CDF30-F230-4295-902A-0F5905F64006}" type="presOf" srcId="{B27412E2-E58B-4992-9CBE-D33FA55FE671}" destId="{5F169152-62A3-4816-87DA-A6F805B1E616}" srcOrd="0" destOrd="0" presId="urn:microsoft.com/office/officeart/2005/8/layout/vList2"/>
    <dgm:cxn modelId="{B350FC7E-15D0-44CA-89B3-9D5EC803F7BA}" srcId="{0C74CFDE-F76A-494A-8373-96FF68FEA43E}" destId="{C3F9ECB8-5F8D-4EB2-9F5F-BA8195B847CA}" srcOrd="0" destOrd="0" parTransId="{906D294C-DEDA-46A6-B0BA-0439D7B8FC90}" sibTransId="{00B7B06D-4EC0-43AB-B44B-094E9BC06497}"/>
    <dgm:cxn modelId="{9202D89A-D1F8-4734-88FE-45D6C8AB56B3}" srcId="{0C74CFDE-F76A-494A-8373-96FF68FEA43E}" destId="{B27412E2-E58B-4992-9CBE-D33FA55FE671}" srcOrd="3" destOrd="0" parTransId="{EB8BE159-CCD8-48C5-AF08-F3E698F974BF}" sibTransId="{46D17590-0F8D-4050-B76D-2C8929AD7CD7}"/>
    <dgm:cxn modelId="{892FE7AD-1C9A-4020-A8B1-56733C3B8E1A}" type="presOf" srcId="{92E0D425-E6C7-44EC-9FEF-2D60A408FD1F}" destId="{810A4B58-4AE0-409D-B689-5AA93A014A98}" srcOrd="0" destOrd="0" presId="urn:microsoft.com/office/officeart/2005/8/layout/vList2"/>
    <dgm:cxn modelId="{92F4CBB3-3178-4271-92C0-0F91D771481D}" srcId="{0C74CFDE-F76A-494A-8373-96FF68FEA43E}" destId="{CADD20AB-667D-4FC3-81E5-563593657138}" srcOrd="1" destOrd="0" parTransId="{DB5A1B23-1BCD-430E-A21F-B6B4F1BC0E43}" sibTransId="{B317CEA0-3EDF-480B-98E5-1B5996C17219}"/>
    <dgm:cxn modelId="{77A868BE-C0BD-45F1-9459-CA1ECF514218}" type="presOf" srcId="{C3F9ECB8-5F8D-4EB2-9F5F-BA8195B847CA}" destId="{40732C60-A817-43C3-8BCF-28862B710A6D}" srcOrd="0" destOrd="0" presId="urn:microsoft.com/office/officeart/2005/8/layout/vList2"/>
    <dgm:cxn modelId="{BF4907D9-B11C-4D70-B565-AF40F56A8F8B}" type="presOf" srcId="{0C74CFDE-F76A-494A-8373-96FF68FEA43E}" destId="{47C50967-36C1-4A1F-AA98-C3475C4A1A7A}" srcOrd="0" destOrd="0" presId="urn:microsoft.com/office/officeart/2005/8/layout/vList2"/>
    <dgm:cxn modelId="{82130AFD-A447-49FD-A630-DABA80A9CB45}" srcId="{0C74CFDE-F76A-494A-8373-96FF68FEA43E}" destId="{92E0D425-E6C7-44EC-9FEF-2D60A408FD1F}" srcOrd="2" destOrd="0" parTransId="{2E627715-BE44-4C8E-AF5A-E484F6777AF5}" sibTransId="{00A9E048-0F37-4E9B-81A3-09E50EB7F41A}"/>
    <dgm:cxn modelId="{C2056516-3D73-4421-A2DC-E8F56589EC0F}" type="presParOf" srcId="{47C50967-36C1-4A1F-AA98-C3475C4A1A7A}" destId="{40732C60-A817-43C3-8BCF-28862B710A6D}" srcOrd="0" destOrd="0" presId="urn:microsoft.com/office/officeart/2005/8/layout/vList2"/>
    <dgm:cxn modelId="{4E1E0D5D-A187-4437-A77E-1ED601E0DF4B}" type="presParOf" srcId="{47C50967-36C1-4A1F-AA98-C3475C4A1A7A}" destId="{F059AA2F-6FBB-4B1A-B98A-E0F5BD058B72}" srcOrd="1" destOrd="0" presId="urn:microsoft.com/office/officeart/2005/8/layout/vList2"/>
    <dgm:cxn modelId="{6C348A5C-7F33-4143-8303-1BC687745C78}" type="presParOf" srcId="{47C50967-36C1-4A1F-AA98-C3475C4A1A7A}" destId="{10603A64-3D44-4E56-8F7B-39AE49B7290B}" srcOrd="2" destOrd="0" presId="urn:microsoft.com/office/officeart/2005/8/layout/vList2"/>
    <dgm:cxn modelId="{80FF2D61-3038-435C-8B39-B6351CE7451F}" type="presParOf" srcId="{47C50967-36C1-4A1F-AA98-C3475C4A1A7A}" destId="{1BEDE2E5-094A-428E-8CCE-FFC06EA8840B}" srcOrd="3" destOrd="0" presId="urn:microsoft.com/office/officeart/2005/8/layout/vList2"/>
    <dgm:cxn modelId="{58324A85-565A-44C3-A02C-6FF7DBF7B50B}" type="presParOf" srcId="{47C50967-36C1-4A1F-AA98-C3475C4A1A7A}" destId="{810A4B58-4AE0-409D-B689-5AA93A014A98}" srcOrd="4" destOrd="0" presId="urn:microsoft.com/office/officeart/2005/8/layout/vList2"/>
    <dgm:cxn modelId="{844816F9-0015-4038-9F2F-B1A9591C9512}" type="presParOf" srcId="{47C50967-36C1-4A1F-AA98-C3475C4A1A7A}" destId="{EC3E9F62-1E21-4B84-86F1-90E6263EF6BA}" srcOrd="5" destOrd="0" presId="urn:microsoft.com/office/officeart/2005/8/layout/vList2"/>
    <dgm:cxn modelId="{464F9A14-167B-44C1-AB56-3B120773FEC3}" type="presParOf" srcId="{47C50967-36C1-4A1F-AA98-C3475C4A1A7A}" destId="{5F169152-62A3-4816-87DA-A6F805B1E6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90C5-AB1A-48AA-A9AC-087781CDD0AF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Effects of Discount on Customer Order </a:t>
          </a:r>
          <a:endParaRPr lang="en-ID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How to maximize Profits through Discount</a:t>
          </a:r>
          <a:endParaRPr lang="en-ID" sz="2800" kern="1200"/>
        </a:p>
      </dsp:txBody>
      <dsp:txXfrm rot="-5400000">
        <a:off x="3785616" y="197117"/>
        <a:ext cx="6675221" cy="1012303"/>
      </dsp:txXfrm>
    </dsp:sp>
    <dsp:sp modelId="{2C4F9F95-1DC6-458F-8D95-BF9785EC739F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Discount</a:t>
          </a:r>
          <a:endParaRPr lang="en-ID" sz="6400" kern="1200"/>
        </a:p>
      </dsp:txBody>
      <dsp:txXfrm>
        <a:off x="68454" y="70578"/>
        <a:ext cx="3648708" cy="1265378"/>
      </dsp:txXfrm>
    </dsp:sp>
    <dsp:sp modelId="{23C093B3-4550-4666-A6D3-5D56EF0C5354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Products Profitability Analysis</a:t>
          </a:r>
          <a:endParaRPr lang="en-ID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Price Over Quantity per Product Category</a:t>
          </a:r>
          <a:endParaRPr lang="en-ID" sz="2800" kern="1200"/>
        </a:p>
      </dsp:txBody>
      <dsp:txXfrm rot="-5400000">
        <a:off x="3785616" y="1669517"/>
        <a:ext cx="6675221" cy="1012303"/>
      </dsp:txXfrm>
    </dsp:sp>
    <dsp:sp modelId="{FE98F44F-6643-408D-AE04-A2E7ECDDF1CB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Product</a:t>
          </a:r>
          <a:endParaRPr lang="en-ID" sz="6400" kern="1200"/>
        </a:p>
      </dsp:txBody>
      <dsp:txXfrm>
        <a:off x="68454" y="1542979"/>
        <a:ext cx="3648708" cy="1265378"/>
      </dsp:txXfrm>
    </dsp:sp>
    <dsp:sp modelId="{A0E83B2D-BF93-4C5C-8318-0A001AC608D3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Customer Region Effects on Sales</a:t>
          </a:r>
          <a:endParaRPr lang="en-ID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Supplier Region Effects on Sales</a:t>
          </a:r>
          <a:endParaRPr lang="en-ID" sz="2800" kern="1200"/>
        </a:p>
      </dsp:txBody>
      <dsp:txXfrm rot="-5400000">
        <a:off x="3785616" y="3141918"/>
        <a:ext cx="6675221" cy="1012303"/>
      </dsp:txXfrm>
    </dsp:sp>
    <dsp:sp modelId="{90A81299-6400-4998-BC2B-8EE1F427F3EF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Region</a:t>
          </a:r>
          <a:endParaRPr lang="en-ID" sz="6400" kern="1200"/>
        </a:p>
      </dsp:txBody>
      <dsp:txXfrm>
        <a:off x="68454" y="3015380"/>
        <a:ext cx="364870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32C60-A817-43C3-8BCF-28862B710A6D}">
      <dsp:nvSpPr>
        <dsp:cNvPr id="0" name=""/>
        <dsp:cNvSpPr/>
      </dsp:nvSpPr>
      <dsp:spPr>
        <a:xfrm>
          <a:off x="0" y="659258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Discount statistically increase Quantity of Orders</a:t>
          </a:r>
          <a:endParaRPr lang="en-ID" sz="2900" kern="1200"/>
        </a:p>
      </dsp:txBody>
      <dsp:txXfrm>
        <a:off x="33955" y="693213"/>
        <a:ext cx="10447690" cy="627655"/>
      </dsp:txXfrm>
    </dsp:sp>
    <dsp:sp modelId="{10603A64-3D44-4E56-8F7B-39AE49B7290B}">
      <dsp:nvSpPr>
        <dsp:cNvPr id="0" name=""/>
        <dsp:cNvSpPr/>
      </dsp:nvSpPr>
      <dsp:spPr>
        <a:xfrm>
          <a:off x="0" y="1438343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Profitability have good correlation with Average Unit Price</a:t>
          </a:r>
          <a:endParaRPr lang="en-ID" sz="2900" kern="1200"/>
        </a:p>
      </dsp:txBody>
      <dsp:txXfrm>
        <a:off x="33955" y="1472298"/>
        <a:ext cx="10447690" cy="627655"/>
      </dsp:txXfrm>
    </dsp:sp>
    <dsp:sp modelId="{810A4B58-4AE0-409D-B689-5AA93A014A98}">
      <dsp:nvSpPr>
        <dsp:cNvPr id="0" name=""/>
        <dsp:cNvSpPr/>
      </dsp:nvSpPr>
      <dsp:spPr>
        <a:xfrm>
          <a:off x="0" y="2217429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Biggest Customers is USA &amp; Biggest Supplier is Germany and France</a:t>
          </a:r>
          <a:endParaRPr lang="en-ID" sz="2900" kern="1200"/>
        </a:p>
      </dsp:txBody>
      <dsp:txXfrm>
        <a:off x="33955" y="2251384"/>
        <a:ext cx="10447690" cy="627655"/>
      </dsp:txXfrm>
    </dsp:sp>
    <dsp:sp modelId="{5F169152-62A3-4816-87DA-A6F805B1E616}">
      <dsp:nvSpPr>
        <dsp:cNvPr id="0" name=""/>
        <dsp:cNvSpPr/>
      </dsp:nvSpPr>
      <dsp:spPr>
        <a:xfrm>
          <a:off x="0" y="2996514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Some Action Needs to be Taken for Some Product Category</a:t>
          </a:r>
          <a:endParaRPr lang="en-ID" sz="2900" kern="1200"/>
        </a:p>
      </dsp:txBody>
      <dsp:txXfrm>
        <a:off x="33955" y="3030469"/>
        <a:ext cx="10447690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3F52-CA3D-4948-C13F-57417B289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DDACF-2CFF-BAA0-DAF0-1E0E3BB5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55FC-0A32-5C03-E2B9-6B808625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F54-68EB-494C-BB3F-C1EEDB4A8FBC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4704-85BC-E9B8-B8C2-76EA897F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04198-ABE1-7EF7-52F2-5E892000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2E22-1786-446F-AA0B-C99D66699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809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2D52-215B-2114-6388-A490D9DE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E6B22-A97D-DBC4-AFEF-9EB52A0C9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3A71-AA4D-2398-3F33-C096C471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F54-68EB-494C-BB3F-C1EEDB4A8FBC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14A3-6838-F60D-AEE3-A5DF4281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326F-DB6B-0018-FFEF-29F27D1C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2E22-1786-446F-AA0B-C99D66699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69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1DDB2-AE80-8CB1-E540-80BFF950F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18834-7BE0-186D-C1E8-D306B9AF4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ED0C-BF67-9A60-EC21-8670129D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F54-68EB-494C-BB3F-C1EEDB4A8FBC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6AFD-ECCF-695C-8CCB-814D165B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5936-EF5F-015E-E3C4-88A84537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2E22-1786-446F-AA0B-C99D66699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35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2DBF-7FEF-78E8-FA60-BEDDBC3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3B96-1738-A7F5-589E-236839EB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8D5F0-B9C5-D2C7-4B49-A2C5DE45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F54-68EB-494C-BB3F-C1EEDB4A8FBC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CC10B-E5D0-1C0C-A1A1-9A9D44CA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A67E-F0DB-7404-D140-ABC5897F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2E22-1786-446F-AA0B-C99D66699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010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B10E-D87C-5BCA-33AA-3E94D4D4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3462-AADA-2208-5286-1148CAA8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5B78-7807-0728-4AF9-C274C1B6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F54-68EB-494C-BB3F-C1EEDB4A8FBC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11F95-6936-3076-703B-5C9E8FF0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94ED-E6AF-C2FF-67AD-66B4DBEB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2E22-1786-446F-AA0B-C99D66699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537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501E-B048-AF62-78FE-78799D66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53C2A-069E-DCB0-A8FC-9F0ADBD83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21DD0-5BEE-BBDD-E804-B08426A52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3598D-533B-F56A-D2E7-62B787A0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F54-68EB-494C-BB3F-C1EEDB4A8FBC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717F1-641E-34B1-B34E-A49AD966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24D7B-2991-D3B0-60C2-32F8B149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2E22-1786-446F-AA0B-C99D66699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378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99D5-35D7-09D4-B6B6-6A4DAE83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779A6-839B-3AC4-7074-B496F931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46519-08A6-FA82-B2EF-45D11F386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4051F-EAD8-21C4-44EA-1DEFF6850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608A1-ED1A-7193-16E0-C207981AA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FF7EF-DBC8-DA4E-9CFB-8B6BB800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F54-68EB-494C-BB3F-C1EEDB4A8FBC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3D2B6-81C9-EE5F-7F5E-D6D8B94D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6B672-57A4-B296-6D87-45B1CC67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2E22-1786-446F-AA0B-C99D66699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2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9959-3FCF-D465-3365-338DACAE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F50B-242C-2654-2835-7F47108B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F54-68EB-494C-BB3F-C1EEDB4A8FBC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B0DD6-902B-0E56-A75D-DB623529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9B467-5725-28C2-4C32-1CE4F93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2E22-1786-446F-AA0B-C99D66699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363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F402F-3115-5214-57B2-47F6DEB9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F54-68EB-494C-BB3F-C1EEDB4A8FBC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D7B97-6CEA-FD0D-63DB-FDDF532B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54312-0411-276E-6DE2-23FD207D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2E22-1786-446F-AA0B-C99D66699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699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25FB-B420-E86A-7719-E7C74776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1632-9F55-3A82-4D42-BE5B48C8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A9FCC-D9BA-49D1-D896-C1E7D492A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8AD8-A8D7-09CD-4414-6C4CD3FB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F54-68EB-494C-BB3F-C1EEDB4A8FBC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9E414-FD02-64D4-29B6-6C1AB6A6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FE4B1-04DD-63B1-DDA0-AA19B557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2E22-1786-446F-AA0B-C99D66699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993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32C1-7C0B-2B99-FE49-755576C4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52B00-75C4-AAA8-FFB4-A5081F0AE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FE705-24F7-FEC4-18BD-95FBAD096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7586C-C815-BC11-1EB2-2F9C8780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4F54-68EB-494C-BB3F-C1EEDB4A8FBC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E1FC4-DBF1-BD74-2E5C-CB920244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F7B55-3ABB-F38A-AE9C-5EB2E63B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2E22-1786-446F-AA0B-C99D66699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63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1DE20-D262-4465-8AAD-AE034CBD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79967-DB6E-C8CB-77DA-92B6929E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F2CC-442D-5271-C3A5-4846767D8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4F54-68EB-494C-BB3F-C1EEDB4A8FBC}" type="datetimeFigureOut">
              <a:rPr lang="en-ID" smtClean="0"/>
              <a:t>20/02/2023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79601-1656-320C-9432-5F88EA317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A36F-3B74-310B-06AF-802808A8F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D2E22-1786-446F-AA0B-C99D66699E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221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A679-30D8-2FBC-C225-CE3A2DBA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Northwind Dashboard &amp; Analysis</a:t>
            </a:r>
            <a:endParaRPr lang="en-ID" sz="480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8CE4982-E609-0183-0CD7-AABA4AA51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/>
              <a:t>Rakha Kahansa Putra</a:t>
            </a:r>
          </a:p>
          <a:p>
            <a:r>
              <a:rPr lang="en-US"/>
              <a:t>Kelompok 6</a:t>
            </a:r>
          </a:p>
          <a:p>
            <a:r>
              <a:rPr lang="en-US"/>
              <a:t>DSLS 2023 – Mini Project DE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327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E720B0-BD2B-6F67-BCDB-0CB31734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Chart</a:t>
            </a:r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42265E-B06E-8929-C1E8-8F3A8BC2A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Clustered Coloumn</a:t>
            </a:r>
            <a:endParaRPr lang="en-ID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BEC523-D487-D5FE-B2F9-A8AE780E1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Allows to show comparison clearly on product levels on respective variables. </a:t>
            </a:r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A78480-87AE-153B-7FD3-8F9CB7B40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Line &amp; Clustered Coloumn Charts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EEB6D-87ED-4717-D397-55D3E8A991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Allows for easy visualization and comparison of multiple data trends over time and across different product categories</a:t>
            </a:r>
            <a:endParaRPr lang="en-ID"/>
          </a:p>
          <a:p>
            <a:endParaRPr lang="en-ID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C89AD18F-EBAE-1D39-04BB-7A09D3426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91"/>
          <a:stretch/>
        </p:blipFill>
        <p:spPr>
          <a:xfrm>
            <a:off x="6194427" y="4347369"/>
            <a:ext cx="5181600" cy="1455819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552B86B8-709B-E495-7A06-8C9184CAC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" r="53624"/>
          <a:stretch/>
        </p:blipFill>
        <p:spPr>
          <a:xfrm>
            <a:off x="2392097" y="3676885"/>
            <a:ext cx="2053167" cy="29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8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DB72-2EB5-D8C0-F0E1-1AB8D0F1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Chart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8BF47-408B-EEA9-9E41-90D2EB84F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Table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EDE99-A045-23F9-34CF-AFB5B8DB3D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Allows for a comprehensive view of multiple KPI Data and its underlying details across region/products.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781E5-0D89-433D-61A9-0D429A8D5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Maps</a:t>
            </a:r>
            <a:endParaRPr lang="en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30DA3-40A0-AFED-3CCE-6C8C055E4C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Allows for the easy visualization and analysis of data based on geographic location.</a:t>
            </a:r>
          </a:p>
          <a:p>
            <a:endParaRPr lang="en-ID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10B3018-A707-0181-A1CD-40788B9B6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5" b="31144"/>
          <a:stretch/>
        </p:blipFill>
        <p:spPr>
          <a:xfrm>
            <a:off x="6432097" y="3885913"/>
            <a:ext cx="5097916" cy="1861744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00FFF88-1680-2094-92D4-3BA039743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528" r="460"/>
          <a:stretch/>
        </p:blipFill>
        <p:spPr>
          <a:xfrm>
            <a:off x="862014" y="4194062"/>
            <a:ext cx="5157787" cy="823913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39E1FEC8-FCC4-83A2-ABFE-7FF0A3303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88" b="69158"/>
          <a:stretch/>
        </p:blipFill>
        <p:spPr>
          <a:xfrm>
            <a:off x="2142103" y="5172962"/>
            <a:ext cx="2549979" cy="10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1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F399-BB91-DA24-D5F3-961220DBB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Northwind Analysis</a:t>
            </a:r>
            <a:endParaRPr lang="en-ID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B37B59-9CB4-F3EA-D6E7-C166A9819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190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C7AD-238E-DE4F-5A08-456F437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Analysis &amp; Business Value</a:t>
            </a:r>
            <a:endParaRPr lang="en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CDB227-CDE1-1784-1470-C4C7CD9E0A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05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5BE9-C3E8-071A-F7A5-98A8D98D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  <a:endParaRPr lang="en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82316D-B6C9-CAC8-8361-7342896417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00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C030B7C-7B6E-FFC1-6AC5-FD102A96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Discount Effect on Quantity Orders</a:t>
            </a:r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605292-674F-93BF-3E6B-125288D163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0201" y="1995002"/>
            <a:ext cx="3633105" cy="271162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C91A5F-39B6-684F-9A0E-38F527C62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4016" y="4808764"/>
            <a:ext cx="9658348" cy="1970407"/>
          </a:xfrm>
        </p:spPr>
        <p:txBody>
          <a:bodyPr>
            <a:normAutofit fontScale="92500"/>
          </a:bodyPr>
          <a:lstStyle/>
          <a:p>
            <a:r>
              <a:rPr lang="en-US"/>
              <a:t>Putting Discount statistically increase Quantity of Orders.</a:t>
            </a:r>
          </a:p>
          <a:p>
            <a:r>
              <a:rPr lang="en-US"/>
              <a:t>Quantity of Orders with Discount increase 24.8% Relatively compared to No Discount</a:t>
            </a:r>
          </a:p>
          <a:p>
            <a:r>
              <a:rPr lang="en-US"/>
              <a:t>Discount 15% - 25% is the optimum range to increase Quantity Order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BEA9DC64-7D69-1452-EE13-0D0CA24E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260" y="2002194"/>
            <a:ext cx="4150525" cy="26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39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16C8-D698-CABA-C45A-7AE53A48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Profitable Products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02A64-214E-D747-BD50-FE3A66A7A1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4240" y="1825625"/>
            <a:ext cx="4584589" cy="275563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9D6A4D-0A11-F4FC-18E1-9D43A55292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3589" y="1831722"/>
            <a:ext cx="4602879" cy="2749534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CC41A659-DA23-257E-3670-0B6AB7253A06}"/>
              </a:ext>
            </a:extLst>
          </p:cNvPr>
          <p:cNvSpPr txBox="1">
            <a:spLocks/>
          </p:cNvSpPr>
          <p:nvPr/>
        </p:nvSpPr>
        <p:spPr>
          <a:xfrm>
            <a:off x="1094016" y="4808764"/>
            <a:ext cx="10621734" cy="1970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Profitability have good correlation with Higher Average Unit Price</a:t>
            </a:r>
          </a:p>
        </p:txBody>
      </p:sp>
    </p:spTree>
    <p:extLst>
      <p:ext uri="{BB962C8B-B14F-4D97-AF65-F5344CB8AC3E}">
        <p14:creationId xmlns:p14="http://schemas.microsoft.com/office/powerpoint/2010/main" val="516959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2498-2D3D-D677-A858-7B725F83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Category Findings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F5956-0DE2-5A67-31FE-0CCC17EFF2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5287" y="1825625"/>
            <a:ext cx="3951536" cy="237512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4121C-A5CE-93A2-9D3D-BF13C5E2F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15120"/>
            <a:ext cx="5181600" cy="3007632"/>
          </a:xfrm>
        </p:spPr>
        <p:txBody>
          <a:bodyPr/>
          <a:lstStyle/>
          <a:p>
            <a:r>
              <a:rPr lang="en-US"/>
              <a:t>Meat/Poultry &amp; Produce low quantity orders due to higher price compare to other category</a:t>
            </a:r>
          </a:p>
          <a:p>
            <a:r>
              <a:rPr lang="en-US"/>
              <a:t>Seafood has low profitability even with high quantity of orders. This is due to Seafood has low average of unit price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CD378B1C-1F28-CABA-2CFC-81FBEC795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86" y="4302557"/>
            <a:ext cx="3951537" cy="24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2498-2D3D-D677-A858-7B725F83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to put the Discount?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F5956-0DE2-5A67-31FE-0CCC17EFF2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5287" y="1825625"/>
            <a:ext cx="3951536" cy="237512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4121C-A5CE-93A2-9D3D-BF13C5E2F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86932"/>
            <a:ext cx="5181600" cy="3301546"/>
          </a:xfrm>
        </p:spPr>
        <p:txBody>
          <a:bodyPr/>
          <a:lstStyle/>
          <a:p>
            <a:r>
              <a:rPr lang="en-US"/>
              <a:t>Increase Unit Price in Seafood -&gt; Increase Profitability. Because from quantity ordered, seafood seems have a high demand.</a:t>
            </a:r>
          </a:p>
          <a:p>
            <a:r>
              <a:rPr lang="en-US"/>
              <a:t>Putting discount on this Meat/Poultry &amp; Produce -&gt; increase quantity orders -&gt; higher profitability</a:t>
            </a:r>
            <a:endParaRPr lang="en-ID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CD378B1C-1F28-CABA-2CFC-81FBEC795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86" y="4302557"/>
            <a:ext cx="3951537" cy="24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83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E3DA-FCC0-FFF2-8413-C3D342EF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Quantity on Customer and Supplier Region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9368B-2AE1-BB01-C7F6-3FE790844C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5653" y="2642855"/>
            <a:ext cx="4572396" cy="274953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C82B08-D1C2-69F9-B340-02EB56342C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9653" y="2645903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7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5EB2-164F-1CFD-0E47-ADD40259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and Database</a:t>
            </a:r>
            <a:endParaRPr lang="en-ID"/>
          </a:p>
        </p:txBody>
      </p:sp>
      <p:pic>
        <p:nvPicPr>
          <p:cNvPr id="1026" name="Picture 2" descr="Northwind ER diagram">
            <a:extLst>
              <a:ext uri="{FF2B5EF4-FFF2-40B4-BE49-F238E27FC236}">
                <a16:creationId xmlns:a16="http://schemas.microsoft.com/office/drawing/2014/main" id="{6B415ADA-D4BE-4FA8-D8BA-9C3A79A4355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014305"/>
            <a:ext cx="5181600" cy="397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8ED20-D122-957A-C8BB-CA27C7D375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>
                <a:solidFill>
                  <a:srgbClr val="25323D"/>
                </a:solidFill>
                <a:effectLst/>
                <a:latin typeface="inter"/>
              </a:rPr>
              <a:t>The Northwind database is a sample database created by Microsoft that contains the sales data for a fictitious company called “Northwind Traders,” which imports and exports specialty foods from around the world.</a:t>
            </a:r>
          </a:p>
          <a:p>
            <a:r>
              <a:rPr lang="en-US">
                <a:solidFill>
                  <a:srgbClr val="25323D"/>
                </a:solidFill>
                <a:latin typeface="inter"/>
              </a:rPr>
              <a:t>C</a:t>
            </a:r>
            <a:r>
              <a:rPr lang="en-US" b="0" i="0">
                <a:solidFill>
                  <a:srgbClr val="25323D"/>
                </a:solidFill>
                <a:effectLst/>
                <a:latin typeface="inter"/>
              </a:rPr>
              <a:t>reating a dashboard for the company can help businesses make data-driven decisions that improve sales performance, inventory management, customer service, and overall efficiency.</a:t>
            </a:r>
          </a:p>
        </p:txBody>
      </p:sp>
    </p:spTree>
    <p:extLst>
      <p:ext uri="{BB962C8B-B14F-4D97-AF65-F5344CB8AC3E}">
        <p14:creationId xmlns:p14="http://schemas.microsoft.com/office/powerpoint/2010/main" val="3114702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E3DA-FCC0-FFF2-8413-C3D342EF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Volume Sales on Customer and Supplier Region</a:t>
            </a:r>
            <a:endParaRPr lang="en-ID" sz="400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B4B11E84-B6D0-BA0E-0183-7BB616CBA885}"/>
              </a:ext>
            </a:extLst>
          </p:cNvPr>
          <p:cNvSpPr txBox="1">
            <a:spLocks/>
          </p:cNvSpPr>
          <p:nvPr/>
        </p:nvSpPr>
        <p:spPr>
          <a:xfrm>
            <a:off x="1094016" y="4808764"/>
            <a:ext cx="10621734" cy="1970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Biggest Customer is from North America (USA)</a:t>
            </a:r>
          </a:p>
          <a:p>
            <a:r>
              <a:rPr lang="en-US"/>
              <a:t>Biggest Supplier is from West Europe (France &amp; Germany)</a:t>
            </a:r>
          </a:p>
          <a:p>
            <a:r>
              <a:rPr lang="en-US"/>
              <a:t>Australia is the only country that supplies without having any order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C09A35-131F-2765-65DB-823616D344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4722" y="1825625"/>
            <a:ext cx="4572396" cy="274953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4B69C4-B0F2-2B60-6AAF-A2E1CDD27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4883" y="1825625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4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5EDF03-C4AD-88EF-70EC-5A056A95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Recommendation</a:t>
            </a:r>
            <a:endParaRPr lang="en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06F2E-C188-2565-3076-8C9B47D5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Give Discount in Meat/Poultry &amp; Produce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Increase Quantity Order and Boost Profitability</a:t>
            </a:r>
          </a:p>
          <a:p>
            <a:r>
              <a:rPr lang="en-US"/>
              <a:t>Give 15% - 25% Discounts on Segments Needed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Increase Quantity Order without hurting Profitability</a:t>
            </a:r>
          </a:p>
          <a:p>
            <a:r>
              <a:rPr lang="en-US"/>
              <a:t>Increase Price Unit for Seafood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Increase Profitability since Quantity is already high</a:t>
            </a:r>
          </a:p>
          <a:p>
            <a:r>
              <a:rPr lang="en-US"/>
              <a:t>Try to find markets on Countries that only Supplies.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New Opportunity in Selling New Products and Boost Volume Sales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Legends:</a:t>
            </a:r>
          </a:p>
          <a:p>
            <a:pPr lvl="1"/>
            <a:r>
              <a:rPr lang="en-US"/>
              <a:t>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Expected Impact</a:t>
            </a:r>
          </a:p>
        </p:txBody>
      </p:sp>
    </p:spTree>
    <p:extLst>
      <p:ext uri="{BB962C8B-B14F-4D97-AF65-F5344CB8AC3E}">
        <p14:creationId xmlns:p14="http://schemas.microsoft.com/office/powerpoint/2010/main" val="149829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619EE1-2D95-68FA-F2F2-67293777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and Business Goals</a:t>
            </a:r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6DA800-B602-AD31-4E90-F8A370447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Business Goals</a:t>
            </a:r>
            <a:endParaRPr lang="en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4CB1E-C9D9-3F23-AF1C-76347FB6A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Improve sales performance by analyzing sales data and identifying trends in sales.</a:t>
            </a:r>
          </a:p>
          <a:p>
            <a:r>
              <a:rPr lang="en-US"/>
              <a:t>Streamline inventory management by providing real-time information about inventory levels.</a:t>
            </a:r>
          </a:p>
          <a:p>
            <a:r>
              <a:rPr lang="en-US"/>
              <a:t>Enhance customer service by analyzing customer data and tailoring marketing and customer service strategies.</a:t>
            </a:r>
          </a:p>
          <a:p>
            <a:r>
              <a:rPr lang="en-US"/>
              <a:t>Increase efficiency by providing a centralized location for accessing and analyzing data.</a:t>
            </a:r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BF453-C52F-D17A-3E7A-483998D31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Benefits</a:t>
            </a:r>
            <a:endParaRPr lang="en-ID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545D73-8997-D139-1C88-CB5B730674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Provides an easy-to-use interface for visualizing and analyzing data.</a:t>
            </a:r>
          </a:p>
          <a:p>
            <a:r>
              <a:rPr lang="en-US"/>
              <a:t>Displays important information and KPIs in easily understandable format.</a:t>
            </a:r>
          </a:p>
          <a:p>
            <a:r>
              <a:rPr lang="en-US"/>
              <a:t>Helps managers and decision-makers make informed decisions based on real-time data and analytics.</a:t>
            </a:r>
          </a:p>
          <a:p>
            <a:r>
              <a:rPr lang="en-US"/>
              <a:t>Allows for the identification of trends and patterns in sales, inventory, and customer data.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35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BBE2-616D-1DB4-4145-EC564530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Pages and Filters</a:t>
            </a:r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67A6EB-0807-A9D8-6F95-766CE3E190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4352" y="4341358"/>
            <a:ext cx="2949196" cy="53344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1F41A-3657-5189-A79F-3B74DC767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601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There are 4 Filters in each pages:</a:t>
            </a:r>
          </a:p>
          <a:p>
            <a:r>
              <a:rPr lang="en-US"/>
              <a:t>Categories &amp; Product Name</a:t>
            </a:r>
          </a:p>
          <a:p>
            <a:r>
              <a:rPr lang="en-US"/>
              <a:t>Countries &amp; Cities</a:t>
            </a:r>
          </a:p>
          <a:p>
            <a:r>
              <a:rPr lang="en-US"/>
              <a:t>Employee Title and Name</a:t>
            </a:r>
          </a:p>
          <a:p>
            <a:r>
              <a:rPr lang="en-US"/>
              <a:t>Date Picker</a:t>
            </a:r>
          </a:p>
          <a:p>
            <a:pPr marL="0" indent="0">
              <a:buNone/>
            </a:pPr>
            <a:endParaRPr lang="en-ID"/>
          </a:p>
          <a:p>
            <a:pPr marL="0" indent="0">
              <a:buNone/>
            </a:pPr>
            <a:r>
              <a:rPr lang="en-ID"/>
              <a:t>There are 3 Pages for the management:</a:t>
            </a:r>
          </a:p>
          <a:p>
            <a:r>
              <a:rPr lang="en-ID"/>
              <a:t>Overview </a:t>
            </a:r>
          </a:p>
          <a:p>
            <a:r>
              <a:rPr lang="en-ID"/>
              <a:t>Product</a:t>
            </a:r>
          </a:p>
          <a:p>
            <a:r>
              <a:rPr lang="en-ID"/>
              <a:t>Region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14FB47-1E8A-169D-F114-3B189DB0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04" y="1825625"/>
            <a:ext cx="3977985" cy="708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814455-6A8E-A155-D910-D651D3150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29" y="2669283"/>
            <a:ext cx="5448772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9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1CB7A0-D21D-5C06-4F57-A8CA477D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Dashboard Interface</a:t>
            </a:r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27F7F2-2AF6-B272-AEB1-7F5807AF23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54432"/>
            <a:ext cx="5181600" cy="289372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0F7BC9-DB3A-1E98-EEDC-64D982F235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Overview page is a high-level view of the company's performance and key performance indicators (KPIs).</a:t>
            </a:r>
          </a:p>
          <a:p>
            <a:r>
              <a:rPr lang="en-US"/>
              <a:t>It provides view of the company's revenue, sales growth, and Average days to ship allowing decision-makers to quickly assess the company's overall performance.</a:t>
            </a:r>
          </a:p>
          <a:p>
            <a:r>
              <a:rPr lang="en-US"/>
              <a:t>Dashboard also include Sales Growth and Revenue Trend Overtime.</a:t>
            </a:r>
          </a:p>
        </p:txBody>
      </p:sp>
    </p:spTree>
    <p:extLst>
      <p:ext uri="{BB962C8B-B14F-4D97-AF65-F5344CB8AC3E}">
        <p14:creationId xmlns:p14="http://schemas.microsoft.com/office/powerpoint/2010/main" val="135529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4230-03A0-A98E-63BD-B155DD50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Dashboard Interface</a:t>
            </a:r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B639CE-C10C-61E8-F283-72C7D00ACE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21838"/>
            <a:ext cx="5181600" cy="355891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7E038-44F7-2865-823F-36C2818179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The product page focuses on individual products and their performance.</a:t>
            </a:r>
          </a:p>
          <a:p>
            <a:r>
              <a:rPr lang="en-US"/>
              <a:t>It provides a detailed analysis of the company's product sales, allowing decision-makers to identify top and bottom selling products, product trends of orders and revenue, and Unit in stock/order for each products.</a:t>
            </a:r>
          </a:p>
          <a:p>
            <a:r>
              <a:rPr lang="en-US"/>
              <a:t>This might help management to sees area for improvement on product levels.</a:t>
            </a:r>
          </a:p>
        </p:txBody>
      </p:sp>
    </p:spTree>
    <p:extLst>
      <p:ext uri="{BB962C8B-B14F-4D97-AF65-F5344CB8AC3E}">
        <p14:creationId xmlns:p14="http://schemas.microsoft.com/office/powerpoint/2010/main" val="170492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CF7B-E65F-D482-C5A8-522734B1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 Dashboard Interface</a:t>
            </a:r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646D47-31BF-17FB-E679-4AFF706179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49394"/>
            <a:ext cx="5181600" cy="27038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F5B3C-C04D-2EC9-F84E-7AFDF09986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region page focuses on the company's sales performance in different regions.</a:t>
            </a:r>
          </a:p>
          <a:p>
            <a:r>
              <a:rPr lang="en-US"/>
              <a:t>It provides a detailed analysis of sales by region, allowing decision-makers to identify regions that are performing well and regions that may need improvement.</a:t>
            </a:r>
          </a:p>
          <a:p>
            <a:r>
              <a:rPr lang="en-US"/>
              <a:t>The page may also include a map or other visualizations to help decision-makers quickly identify geographic trends.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389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A679-30D8-2FBC-C225-CE3A2DBA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Why Use Certain Charts?</a:t>
            </a:r>
            <a:endParaRPr lang="en-ID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61A529C-3C45-0282-CF30-087ABA6F3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686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93A2-54FD-1160-E3A1-D8C1DC22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Filters &amp; Cards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57EBF-193C-118E-B139-6FF3F0B0A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12972" cy="43513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Dropdown List</a:t>
            </a:r>
          </a:p>
          <a:p>
            <a:pPr marL="0" indent="0">
              <a:buNone/>
            </a:pPr>
            <a:r>
              <a:rPr lang="en-US"/>
              <a:t>Allows users to quickly and easily filter data to find the information that is most relevant to their needs.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Date Slicer</a:t>
            </a:r>
          </a:p>
          <a:p>
            <a:pPr marL="0" indent="0">
              <a:buNone/>
            </a:pPr>
            <a:r>
              <a:rPr lang="en-US"/>
              <a:t>Allows users to slide or just text on the box easily for preferred time period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Cards</a:t>
            </a:r>
          </a:p>
          <a:p>
            <a:pPr marL="0" indent="0">
              <a:buNone/>
            </a:pPr>
            <a:r>
              <a:rPr lang="en-US"/>
              <a:t>allows for the easy and concise display of key metrics or KPIs.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FA5BA-460E-BAAF-B19C-07DABF40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21" y="1825625"/>
            <a:ext cx="3977985" cy="708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6DAC90-BD6E-85FA-FAD3-43FF14A7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27" y="3654554"/>
            <a:ext cx="5448772" cy="693480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76198E5B-DBAE-4285-FEB8-5E78D4F02C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-1" t="18938" r="-1" b="48898"/>
          <a:stretch/>
        </p:blipFill>
        <p:spPr>
          <a:xfrm>
            <a:off x="634093" y="5143501"/>
            <a:ext cx="5181599" cy="930728"/>
          </a:xfrm>
        </p:spPr>
      </p:pic>
    </p:spTree>
    <p:extLst>
      <p:ext uri="{BB962C8B-B14F-4D97-AF65-F5344CB8AC3E}">
        <p14:creationId xmlns:p14="http://schemas.microsoft.com/office/powerpoint/2010/main" val="155926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871</Words>
  <Application>Microsoft Office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inter</vt:lpstr>
      <vt:lpstr>Wingdings</vt:lpstr>
      <vt:lpstr>Office Theme</vt:lpstr>
      <vt:lpstr>Northwind Dashboard &amp; Analysis</vt:lpstr>
      <vt:lpstr>Background and Database</vt:lpstr>
      <vt:lpstr>Benefits and Business Goals</vt:lpstr>
      <vt:lpstr>Pages and Filters</vt:lpstr>
      <vt:lpstr>Overview Dashboard Interface</vt:lpstr>
      <vt:lpstr>Product Dashboard Interface</vt:lpstr>
      <vt:lpstr>Region Dashboard Interface</vt:lpstr>
      <vt:lpstr>Why Use Certain Charts?</vt:lpstr>
      <vt:lpstr>Filters &amp; Cards</vt:lpstr>
      <vt:lpstr>Sample Chart</vt:lpstr>
      <vt:lpstr>Sample Chart</vt:lpstr>
      <vt:lpstr>Northwind Analysis</vt:lpstr>
      <vt:lpstr>Levels of Analysis &amp; Business Value</vt:lpstr>
      <vt:lpstr>Executive Summary</vt:lpstr>
      <vt:lpstr>Discount Effect on Quantity Orders</vt:lpstr>
      <vt:lpstr>Most Profitable Products</vt:lpstr>
      <vt:lpstr>Product Category Findings</vt:lpstr>
      <vt:lpstr>Where to put the Discount?</vt:lpstr>
      <vt:lpstr>Quantity on Customer and Supplier Region</vt:lpstr>
      <vt:lpstr>Volume Sales on Customer and Supplier Region</vt:lpstr>
      <vt:lpstr>Business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Dashboard</dc:title>
  <dc:creator>Rakha Kahansa</dc:creator>
  <cp:lastModifiedBy>Rakha Kahansa</cp:lastModifiedBy>
  <cp:revision>1</cp:revision>
  <dcterms:created xsi:type="dcterms:W3CDTF">2023-02-20T05:18:44Z</dcterms:created>
  <dcterms:modified xsi:type="dcterms:W3CDTF">2023-02-20T05:29:07Z</dcterms:modified>
</cp:coreProperties>
</file>