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4D197-D7E9-4A7E-9932-1506AF1799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E00C12BC-46E9-407F-8526-3FD231A194C0}">
      <dgm:prSet phldrT="[Text]"/>
      <dgm:spPr/>
      <dgm:t>
        <a:bodyPr/>
        <a:lstStyle/>
        <a:p>
          <a:r>
            <a:rPr lang="en-US"/>
            <a:t>Discount</a:t>
          </a:r>
          <a:endParaRPr lang="en-ID"/>
        </a:p>
      </dgm:t>
    </dgm:pt>
    <dgm:pt modelId="{50D1970F-774A-4CCF-A226-1CC9194E83F5}" type="parTrans" cxnId="{574A10BB-D73F-456E-938B-4A4F00EA412E}">
      <dgm:prSet/>
      <dgm:spPr/>
      <dgm:t>
        <a:bodyPr/>
        <a:lstStyle/>
        <a:p>
          <a:endParaRPr lang="en-ID"/>
        </a:p>
      </dgm:t>
    </dgm:pt>
    <dgm:pt modelId="{847402E9-1566-4757-8FFF-362E46D3A017}" type="sibTrans" cxnId="{574A10BB-D73F-456E-938B-4A4F00EA412E}">
      <dgm:prSet/>
      <dgm:spPr/>
      <dgm:t>
        <a:bodyPr/>
        <a:lstStyle/>
        <a:p>
          <a:endParaRPr lang="en-ID"/>
        </a:p>
      </dgm:t>
    </dgm:pt>
    <dgm:pt modelId="{0274D632-6434-4084-B3B6-7767C658BB6D}">
      <dgm:prSet phldrT="[Text]"/>
      <dgm:spPr/>
      <dgm:t>
        <a:bodyPr/>
        <a:lstStyle/>
        <a:p>
          <a:r>
            <a:rPr lang="en-US"/>
            <a:t>Effects of Discount on Customer Order </a:t>
          </a:r>
          <a:endParaRPr lang="en-ID"/>
        </a:p>
      </dgm:t>
    </dgm:pt>
    <dgm:pt modelId="{3956B533-B711-4737-A7D8-3EDCD5810CCF}" type="parTrans" cxnId="{36808AE5-0DCD-4A53-AAFF-7ED74CC3C8C3}">
      <dgm:prSet/>
      <dgm:spPr/>
      <dgm:t>
        <a:bodyPr/>
        <a:lstStyle/>
        <a:p>
          <a:endParaRPr lang="en-ID"/>
        </a:p>
      </dgm:t>
    </dgm:pt>
    <dgm:pt modelId="{4A5A537C-6A6F-4748-8203-F62CF837D0E8}" type="sibTrans" cxnId="{36808AE5-0DCD-4A53-AAFF-7ED74CC3C8C3}">
      <dgm:prSet/>
      <dgm:spPr/>
      <dgm:t>
        <a:bodyPr/>
        <a:lstStyle/>
        <a:p>
          <a:endParaRPr lang="en-ID"/>
        </a:p>
      </dgm:t>
    </dgm:pt>
    <dgm:pt modelId="{D5B1A19A-0239-4460-9929-2D0834D0241E}">
      <dgm:prSet phldrT="[Text]"/>
      <dgm:spPr/>
      <dgm:t>
        <a:bodyPr/>
        <a:lstStyle/>
        <a:p>
          <a:r>
            <a:rPr lang="en-US"/>
            <a:t>How to maximize Profits through Discount</a:t>
          </a:r>
          <a:endParaRPr lang="en-ID"/>
        </a:p>
      </dgm:t>
    </dgm:pt>
    <dgm:pt modelId="{10F96E21-796A-4FC2-8DEC-EB0B1DF80ABA}" type="parTrans" cxnId="{8945BCC7-1EB4-4FCF-A711-E712D0B46339}">
      <dgm:prSet/>
      <dgm:spPr/>
      <dgm:t>
        <a:bodyPr/>
        <a:lstStyle/>
        <a:p>
          <a:endParaRPr lang="en-ID"/>
        </a:p>
      </dgm:t>
    </dgm:pt>
    <dgm:pt modelId="{84AE5CCC-A309-49A2-860C-2B79650FED3A}" type="sibTrans" cxnId="{8945BCC7-1EB4-4FCF-A711-E712D0B46339}">
      <dgm:prSet/>
      <dgm:spPr/>
      <dgm:t>
        <a:bodyPr/>
        <a:lstStyle/>
        <a:p>
          <a:endParaRPr lang="en-ID"/>
        </a:p>
      </dgm:t>
    </dgm:pt>
    <dgm:pt modelId="{C5E1D860-359F-4F61-ADB4-6442AAD84DE2}">
      <dgm:prSet phldrT="[Text]"/>
      <dgm:spPr/>
      <dgm:t>
        <a:bodyPr/>
        <a:lstStyle/>
        <a:p>
          <a:r>
            <a:rPr lang="en-US"/>
            <a:t>Product</a:t>
          </a:r>
          <a:endParaRPr lang="en-ID"/>
        </a:p>
      </dgm:t>
    </dgm:pt>
    <dgm:pt modelId="{ADB26425-E3C0-4F71-908D-FA7C65EB6D0A}" type="parTrans" cxnId="{F80C37C1-BF41-4135-ABAF-CC42CE41CF2D}">
      <dgm:prSet/>
      <dgm:spPr/>
      <dgm:t>
        <a:bodyPr/>
        <a:lstStyle/>
        <a:p>
          <a:endParaRPr lang="en-ID"/>
        </a:p>
      </dgm:t>
    </dgm:pt>
    <dgm:pt modelId="{0BDE8325-355B-4D4E-83F3-BD44F85273B4}" type="sibTrans" cxnId="{F80C37C1-BF41-4135-ABAF-CC42CE41CF2D}">
      <dgm:prSet/>
      <dgm:spPr/>
      <dgm:t>
        <a:bodyPr/>
        <a:lstStyle/>
        <a:p>
          <a:endParaRPr lang="en-ID"/>
        </a:p>
      </dgm:t>
    </dgm:pt>
    <dgm:pt modelId="{B907CF32-FA69-4C9A-8CAB-BD4B24591075}">
      <dgm:prSet phldrT="[Text]"/>
      <dgm:spPr/>
      <dgm:t>
        <a:bodyPr/>
        <a:lstStyle/>
        <a:p>
          <a:r>
            <a:rPr lang="en-US"/>
            <a:t>Products Profitability Analysis</a:t>
          </a:r>
          <a:endParaRPr lang="en-ID"/>
        </a:p>
      </dgm:t>
    </dgm:pt>
    <dgm:pt modelId="{9AF4A135-AD85-4117-8603-8AF337FDE682}" type="parTrans" cxnId="{5F1CD176-0648-4F1C-A588-F1AB36108E63}">
      <dgm:prSet/>
      <dgm:spPr/>
      <dgm:t>
        <a:bodyPr/>
        <a:lstStyle/>
        <a:p>
          <a:endParaRPr lang="en-ID"/>
        </a:p>
      </dgm:t>
    </dgm:pt>
    <dgm:pt modelId="{0A96645E-612C-4743-B4D0-8C00543E4FA5}" type="sibTrans" cxnId="{5F1CD176-0648-4F1C-A588-F1AB36108E63}">
      <dgm:prSet/>
      <dgm:spPr/>
      <dgm:t>
        <a:bodyPr/>
        <a:lstStyle/>
        <a:p>
          <a:endParaRPr lang="en-ID"/>
        </a:p>
      </dgm:t>
    </dgm:pt>
    <dgm:pt modelId="{2DDC970B-D570-4C5E-8297-5C62E0C608E1}">
      <dgm:prSet phldrT="[Text]"/>
      <dgm:spPr/>
      <dgm:t>
        <a:bodyPr/>
        <a:lstStyle/>
        <a:p>
          <a:r>
            <a:rPr lang="en-US"/>
            <a:t>Price Over Quantity per Product Category</a:t>
          </a:r>
          <a:endParaRPr lang="en-ID"/>
        </a:p>
      </dgm:t>
    </dgm:pt>
    <dgm:pt modelId="{61FA6771-AA1C-455A-90CD-454735F5C252}" type="parTrans" cxnId="{80B53043-9CFB-4758-B757-B62FA56BC2EF}">
      <dgm:prSet/>
      <dgm:spPr/>
      <dgm:t>
        <a:bodyPr/>
        <a:lstStyle/>
        <a:p>
          <a:endParaRPr lang="en-ID"/>
        </a:p>
      </dgm:t>
    </dgm:pt>
    <dgm:pt modelId="{203B70A2-D3CE-4ECF-88A6-69BDB6BC04EB}" type="sibTrans" cxnId="{80B53043-9CFB-4758-B757-B62FA56BC2EF}">
      <dgm:prSet/>
      <dgm:spPr/>
      <dgm:t>
        <a:bodyPr/>
        <a:lstStyle/>
        <a:p>
          <a:endParaRPr lang="en-ID"/>
        </a:p>
      </dgm:t>
    </dgm:pt>
    <dgm:pt modelId="{2F518646-295F-4425-971D-65F32610A8C4}">
      <dgm:prSet phldrT="[Text]"/>
      <dgm:spPr/>
      <dgm:t>
        <a:bodyPr/>
        <a:lstStyle/>
        <a:p>
          <a:r>
            <a:rPr lang="en-US"/>
            <a:t>Region</a:t>
          </a:r>
          <a:endParaRPr lang="en-ID"/>
        </a:p>
      </dgm:t>
    </dgm:pt>
    <dgm:pt modelId="{1FBFBF3D-974C-4586-A78A-D1080D224B23}" type="parTrans" cxnId="{F624A1A6-1493-4877-A722-ADE19C5EB0AE}">
      <dgm:prSet/>
      <dgm:spPr/>
      <dgm:t>
        <a:bodyPr/>
        <a:lstStyle/>
        <a:p>
          <a:endParaRPr lang="en-ID"/>
        </a:p>
      </dgm:t>
    </dgm:pt>
    <dgm:pt modelId="{EB8F66DD-EAD2-4091-BE71-A4D11B02E583}" type="sibTrans" cxnId="{F624A1A6-1493-4877-A722-ADE19C5EB0AE}">
      <dgm:prSet/>
      <dgm:spPr/>
      <dgm:t>
        <a:bodyPr/>
        <a:lstStyle/>
        <a:p>
          <a:endParaRPr lang="en-ID"/>
        </a:p>
      </dgm:t>
    </dgm:pt>
    <dgm:pt modelId="{BEBF3C81-1032-4DEC-ADFE-1BC059118A6A}">
      <dgm:prSet phldrT="[Text]"/>
      <dgm:spPr/>
      <dgm:t>
        <a:bodyPr/>
        <a:lstStyle/>
        <a:p>
          <a:r>
            <a:rPr lang="en-US"/>
            <a:t>Customer Region Effects on Sales</a:t>
          </a:r>
          <a:endParaRPr lang="en-ID"/>
        </a:p>
      </dgm:t>
    </dgm:pt>
    <dgm:pt modelId="{5E715A83-38C8-4C06-BBA1-1F8FBD12F19E}" type="parTrans" cxnId="{07643F34-2535-40DD-98D8-04B4BE972187}">
      <dgm:prSet/>
      <dgm:spPr/>
      <dgm:t>
        <a:bodyPr/>
        <a:lstStyle/>
        <a:p>
          <a:endParaRPr lang="en-ID"/>
        </a:p>
      </dgm:t>
    </dgm:pt>
    <dgm:pt modelId="{DE811277-B76C-4069-9F08-69B0C95E790C}" type="sibTrans" cxnId="{07643F34-2535-40DD-98D8-04B4BE972187}">
      <dgm:prSet/>
      <dgm:spPr/>
      <dgm:t>
        <a:bodyPr/>
        <a:lstStyle/>
        <a:p>
          <a:endParaRPr lang="en-ID"/>
        </a:p>
      </dgm:t>
    </dgm:pt>
    <dgm:pt modelId="{42C39AF8-71FE-4C23-953B-BC55A886E41B}">
      <dgm:prSet phldrT="[Text]"/>
      <dgm:spPr/>
      <dgm:t>
        <a:bodyPr/>
        <a:lstStyle/>
        <a:p>
          <a:r>
            <a:rPr lang="en-US"/>
            <a:t>Supplier Region Effects on Sales</a:t>
          </a:r>
          <a:endParaRPr lang="en-ID"/>
        </a:p>
      </dgm:t>
    </dgm:pt>
    <dgm:pt modelId="{5A4712FF-9E54-4C54-9180-4D358C9A0C3C}" type="parTrans" cxnId="{480E4F47-7A4B-43EF-A8CB-1BB204BE3F76}">
      <dgm:prSet/>
      <dgm:spPr/>
      <dgm:t>
        <a:bodyPr/>
        <a:lstStyle/>
        <a:p>
          <a:endParaRPr lang="en-ID"/>
        </a:p>
      </dgm:t>
    </dgm:pt>
    <dgm:pt modelId="{B35D5D7E-E528-42A9-BC2B-E34D04056888}" type="sibTrans" cxnId="{480E4F47-7A4B-43EF-A8CB-1BB204BE3F76}">
      <dgm:prSet/>
      <dgm:spPr/>
      <dgm:t>
        <a:bodyPr/>
        <a:lstStyle/>
        <a:p>
          <a:endParaRPr lang="en-ID"/>
        </a:p>
      </dgm:t>
    </dgm:pt>
    <dgm:pt modelId="{6A832A09-74FE-4CE8-91D3-A95BC5FEC25B}" type="pres">
      <dgm:prSet presAssocID="{6A54D197-D7E9-4A7E-9932-1506AF17993B}" presName="Name0" presStyleCnt="0">
        <dgm:presLayoutVars>
          <dgm:dir/>
          <dgm:animLvl val="lvl"/>
          <dgm:resizeHandles val="exact"/>
        </dgm:presLayoutVars>
      </dgm:prSet>
      <dgm:spPr/>
    </dgm:pt>
    <dgm:pt modelId="{FC9B7E11-0DF4-4BFD-9584-851BBEA5A723}" type="pres">
      <dgm:prSet presAssocID="{E00C12BC-46E9-407F-8526-3FD231A194C0}" presName="linNode" presStyleCnt="0"/>
      <dgm:spPr/>
    </dgm:pt>
    <dgm:pt modelId="{2C4F9F95-1DC6-458F-8D95-BF9785EC739F}" type="pres">
      <dgm:prSet presAssocID="{E00C12BC-46E9-407F-8526-3FD231A194C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35490C5-AB1A-48AA-A9AC-087781CDD0AF}" type="pres">
      <dgm:prSet presAssocID="{E00C12BC-46E9-407F-8526-3FD231A194C0}" presName="descendantText" presStyleLbl="alignAccFollowNode1" presStyleIdx="0" presStyleCnt="3">
        <dgm:presLayoutVars>
          <dgm:bulletEnabled val="1"/>
        </dgm:presLayoutVars>
      </dgm:prSet>
      <dgm:spPr/>
    </dgm:pt>
    <dgm:pt modelId="{C69B5BF0-FF8B-488B-B5D3-D901E652CDEC}" type="pres">
      <dgm:prSet presAssocID="{847402E9-1566-4757-8FFF-362E46D3A017}" presName="sp" presStyleCnt="0"/>
      <dgm:spPr/>
    </dgm:pt>
    <dgm:pt modelId="{8F524A7D-4531-4DC8-8568-03015BFF6728}" type="pres">
      <dgm:prSet presAssocID="{C5E1D860-359F-4F61-ADB4-6442AAD84DE2}" presName="linNode" presStyleCnt="0"/>
      <dgm:spPr/>
    </dgm:pt>
    <dgm:pt modelId="{FE98F44F-6643-408D-AE04-A2E7ECDDF1CB}" type="pres">
      <dgm:prSet presAssocID="{C5E1D860-359F-4F61-ADB4-6442AAD84DE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3C093B3-4550-4666-A6D3-5D56EF0C5354}" type="pres">
      <dgm:prSet presAssocID="{C5E1D860-359F-4F61-ADB4-6442AAD84DE2}" presName="descendantText" presStyleLbl="alignAccFollowNode1" presStyleIdx="1" presStyleCnt="3">
        <dgm:presLayoutVars>
          <dgm:bulletEnabled val="1"/>
        </dgm:presLayoutVars>
      </dgm:prSet>
      <dgm:spPr/>
    </dgm:pt>
    <dgm:pt modelId="{70E99C62-06E1-4118-81DE-959F5C2D335D}" type="pres">
      <dgm:prSet presAssocID="{0BDE8325-355B-4D4E-83F3-BD44F85273B4}" presName="sp" presStyleCnt="0"/>
      <dgm:spPr/>
    </dgm:pt>
    <dgm:pt modelId="{DD7BB6E8-ABD6-4737-89CD-EBBA9359F087}" type="pres">
      <dgm:prSet presAssocID="{2F518646-295F-4425-971D-65F32610A8C4}" presName="linNode" presStyleCnt="0"/>
      <dgm:spPr/>
    </dgm:pt>
    <dgm:pt modelId="{90A81299-6400-4998-BC2B-8EE1F427F3EF}" type="pres">
      <dgm:prSet presAssocID="{2F518646-295F-4425-971D-65F32610A8C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E83B2D-BF93-4C5C-8318-0A001AC608D3}" type="pres">
      <dgm:prSet presAssocID="{2F518646-295F-4425-971D-65F32610A8C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4B8A007-5FA9-42CB-9AA8-8BCD012F47F7}" type="presOf" srcId="{B907CF32-FA69-4C9A-8CAB-BD4B24591075}" destId="{23C093B3-4550-4666-A6D3-5D56EF0C5354}" srcOrd="0" destOrd="0" presId="urn:microsoft.com/office/officeart/2005/8/layout/vList5"/>
    <dgm:cxn modelId="{5837D310-C9DD-4FB1-9517-8A3CDCA0E91D}" type="presOf" srcId="{2F518646-295F-4425-971D-65F32610A8C4}" destId="{90A81299-6400-4998-BC2B-8EE1F427F3EF}" srcOrd="0" destOrd="0" presId="urn:microsoft.com/office/officeart/2005/8/layout/vList5"/>
    <dgm:cxn modelId="{07643F34-2535-40DD-98D8-04B4BE972187}" srcId="{2F518646-295F-4425-971D-65F32610A8C4}" destId="{BEBF3C81-1032-4DEC-ADFE-1BC059118A6A}" srcOrd="0" destOrd="0" parTransId="{5E715A83-38C8-4C06-BBA1-1F8FBD12F19E}" sibTransId="{DE811277-B76C-4069-9F08-69B0C95E790C}"/>
    <dgm:cxn modelId="{80B53043-9CFB-4758-B757-B62FA56BC2EF}" srcId="{C5E1D860-359F-4F61-ADB4-6442AAD84DE2}" destId="{2DDC970B-D570-4C5E-8297-5C62E0C608E1}" srcOrd="1" destOrd="0" parTransId="{61FA6771-AA1C-455A-90CD-454735F5C252}" sibTransId="{203B70A2-D3CE-4ECF-88A6-69BDB6BC04EB}"/>
    <dgm:cxn modelId="{480E4F47-7A4B-43EF-A8CB-1BB204BE3F76}" srcId="{2F518646-295F-4425-971D-65F32610A8C4}" destId="{42C39AF8-71FE-4C23-953B-BC55A886E41B}" srcOrd="1" destOrd="0" parTransId="{5A4712FF-9E54-4C54-9180-4D358C9A0C3C}" sibTransId="{B35D5D7E-E528-42A9-BC2B-E34D04056888}"/>
    <dgm:cxn modelId="{3CC04D69-33ED-482E-B7BA-93A2456B31B3}" type="presOf" srcId="{D5B1A19A-0239-4460-9929-2D0834D0241E}" destId="{135490C5-AB1A-48AA-A9AC-087781CDD0AF}" srcOrd="0" destOrd="1" presId="urn:microsoft.com/office/officeart/2005/8/layout/vList5"/>
    <dgm:cxn modelId="{ED170456-90A0-41F4-9C4F-97FBAD9058FD}" type="presOf" srcId="{2DDC970B-D570-4C5E-8297-5C62E0C608E1}" destId="{23C093B3-4550-4666-A6D3-5D56EF0C5354}" srcOrd="0" destOrd="1" presId="urn:microsoft.com/office/officeart/2005/8/layout/vList5"/>
    <dgm:cxn modelId="{825BB876-805A-40A7-A89F-F1C54079CF47}" type="presOf" srcId="{BEBF3C81-1032-4DEC-ADFE-1BC059118A6A}" destId="{A0E83B2D-BF93-4C5C-8318-0A001AC608D3}" srcOrd="0" destOrd="0" presId="urn:microsoft.com/office/officeart/2005/8/layout/vList5"/>
    <dgm:cxn modelId="{5F1CD176-0648-4F1C-A588-F1AB36108E63}" srcId="{C5E1D860-359F-4F61-ADB4-6442AAD84DE2}" destId="{B907CF32-FA69-4C9A-8CAB-BD4B24591075}" srcOrd="0" destOrd="0" parTransId="{9AF4A135-AD85-4117-8603-8AF337FDE682}" sibTransId="{0A96645E-612C-4743-B4D0-8C00543E4FA5}"/>
    <dgm:cxn modelId="{3139097E-CE5B-4E3A-88F3-4239DF4A5BD7}" type="presOf" srcId="{E00C12BC-46E9-407F-8526-3FD231A194C0}" destId="{2C4F9F95-1DC6-458F-8D95-BF9785EC739F}" srcOrd="0" destOrd="0" presId="urn:microsoft.com/office/officeart/2005/8/layout/vList5"/>
    <dgm:cxn modelId="{D5209B9B-82F2-4E3B-9811-975B48934223}" type="presOf" srcId="{6A54D197-D7E9-4A7E-9932-1506AF17993B}" destId="{6A832A09-74FE-4CE8-91D3-A95BC5FEC25B}" srcOrd="0" destOrd="0" presId="urn:microsoft.com/office/officeart/2005/8/layout/vList5"/>
    <dgm:cxn modelId="{3C50D4A5-8564-4E9D-B389-687C455BA2E4}" type="presOf" srcId="{0274D632-6434-4084-B3B6-7767C658BB6D}" destId="{135490C5-AB1A-48AA-A9AC-087781CDD0AF}" srcOrd="0" destOrd="0" presId="urn:microsoft.com/office/officeart/2005/8/layout/vList5"/>
    <dgm:cxn modelId="{F624A1A6-1493-4877-A722-ADE19C5EB0AE}" srcId="{6A54D197-D7E9-4A7E-9932-1506AF17993B}" destId="{2F518646-295F-4425-971D-65F32610A8C4}" srcOrd="2" destOrd="0" parTransId="{1FBFBF3D-974C-4586-A78A-D1080D224B23}" sibTransId="{EB8F66DD-EAD2-4091-BE71-A4D11B02E583}"/>
    <dgm:cxn modelId="{93A398A7-45AB-4877-A53A-17D7CA654585}" type="presOf" srcId="{42C39AF8-71FE-4C23-953B-BC55A886E41B}" destId="{A0E83B2D-BF93-4C5C-8318-0A001AC608D3}" srcOrd="0" destOrd="1" presId="urn:microsoft.com/office/officeart/2005/8/layout/vList5"/>
    <dgm:cxn modelId="{574A10BB-D73F-456E-938B-4A4F00EA412E}" srcId="{6A54D197-D7E9-4A7E-9932-1506AF17993B}" destId="{E00C12BC-46E9-407F-8526-3FD231A194C0}" srcOrd="0" destOrd="0" parTransId="{50D1970F-774A-4CCF-A226-1CC9194E83F5}" sibTransId="{847402E9-1566-4757-8FFF-362E46D3A017}"/>
    <dgm:cxn modelId="{F80C37C1-BF41-4135-ABAF-CC42CE41CF2D}" srcId="{6A54D197-D7E9-4A7E-9932-1506AF17993B}" destId="{C5E1D860-359F-4F61-ADB4-6442AAD84DE2}" srcOrd="1" destOrd="0" parTransId="{ADB26425-E3C0-4F71-908D-FA7C65EB6D0A}" sibTransId="{0BDE8325-355B-4D4E-83F3-BD44F85273B4}"/>
    <dgm:cxn modelId="{8945BCC7-1EB4-4FCF-A711-E712D0B46339}" srcId="{E00C12BC-46E9-407F-8526-3FD231A194C0}" destId="{D5B1A19A-0239-4460-9929-2D0834D0241E}" srcOrd="1" destOrd="0" parTransId="{10F96E21-796A-4FC2-8DEC-EB0B1DF80ABA}" sibTransId="{84AE5CCC-A309-49A2-860C-2B79650FED3A}"/>
    <dgm:cxn modelId="{CDB06CCC-193F-4FFB-95E0-38EC6FCEF7E9}" type="presOf" srcId="{C5E1D860-359F-4F61-ADB4-6442AAD84DE2}" destId="{FE98F44F-6643-408D-AE04-A2E7ECDDF1CB}" srcOrd="0" destOrd="0" presId="urn:microsoft.com/office/officeart/2005/8/layout/vList5"/>
    <dgm:cxn modelId="{36808AE5-0DCD-4A53-AAFF-7ED74CC3C8C3}" srcId="{E00C12BC-46E9-407F-8526-3FD231A194C0}" destId="{0274D632-6434-4084-B3B6-7767C658BB6D}" srcOrd="0" destOrd="0" parTransId="{3956B533-B711-4737-A7D8-3EDCD5810CCF}" sibTransId="{4A5A537C-6A6F-4748-8203-F62CF837D0E8}"/>
    <dgm:cxn modelId="{9041D979-2E99-4BD1-9C91-81C840CE2F1C}" type="presParOf" srcId="{6A832A09-74FE-4CE8-91D3-A95BC5FEC25B}" destId="{FC9B7E11-0DF4-4BFD-9584-851BBEA5A723}" srcOrd="0" destOrd="0" presId="urn:microsoft.com/office/officeart/2005/8/layout/vList5"/>
    <dgm:cxn modelId="{6E810C40-83F6-4F55-8F61-DE6A174608AD}" type="presParOf" srcId="{FC9B7E11-0DF4-4BFD-9584-851BBEA5A723}" destId="{2C4F9F95-1DC6-458F-8D95-BF9785EC739F}" srcOrd="0" destOrd="0" presId="urn:microsoft.com/office/officeart/2005/8/layout/vList5"/>
    <dgm:cxn modelId="{7B686212-2D1F-48E3-B0EF-134B1A7904D3}" type="presParOf" srcId="{FC9B7E11-0DF4-4BFD-9584-851BBEA5A723}" destId="{135490C5-AB1A-48AA-A9AC-087781CDD0AF}" srcOrd="1" destOrd="0" presId="urn:microsoft.com/office/officeart/2005/8/layout/vList5"/>
    <dgm:cxn modelId="{67850FFF-C52A-46C5-A4F2-8C0DCEAE54D0}" type="presParOf" srcId="{6A832A09-74FE-4CE8-91D3-A95BC5FEC25B}" destId="{C69B5BF0-FF8B-488B-B5D3-D901E652CDEC}" srcOrd="1" destOrd="0" presId="urn:microsoft.com/office/officeart/2005/8/layout/vList5"/>
    <dgm:cxn modelId="{C97B3DAA-A967-4E5F-BED6-F2B926E811CF}" type="presParOf" srcId="{6A832A09-74FE-4CE8-91D3-A95BC5FEC25B}" destId="{8F524A7D-4531-4DC8-8568-03015BFF6728}" srcOrd="2" destOrd="0" presId="urn:microsoft.com/office/officeart/2005/8/layout/vList5"/>
    <dgm:cxn modelId="{D8B21F81-C0E3-4C9B-A431-D53549CBFBBF}" type="presParOf" srcId="{8F524A7D-4531-4DC8-8568-03015BFF6728}" destId="{FE98F44F-6643-408D-AE04-A2E7ECDDF1CB}" srcOrd="0" destOrd="0" presId="urn:microsoft.com/office/officeart/2005/8/layout/vList5"/>
    <dgm:cxn modelId="{73FF2F5D-9D4A-42F4-BBD3-1A8E0D8A9093}" type="presParOf" srcId="{8F524A7D-4531-4DC8-8568-03015BFF6728}" destId="{23C093B3-4550-4666-A6D3-5D56EF0C5354}" srcOrd="1" destOrd="0" presId="urn:microsoft.com/office/officeart/2005/8/layout/vList5"/>
    <dgm:cxn modelId="{354F4715-9A9D-4010-9881-DBAAE4343F2C}" type="presParOf" srcId="{6A832A09-74FE-4CE8-91D3-A95BC5FEC25B}" destId="{70E99C62-06E1-4118-81DE-959F5C2D335D}" srcOrd="3" destOrd="0" presId="urn:microsoft.com/office/officeart/2005/8/layout/vList5"/>
    <dgm:cxn modelId="{C2F5E349-04C4-4DDB-9F61-417767EC6170}" type="presParOf" srcId="{6A832A09-74FE-4CE8-91D3-A95BC5FEC25B}" destId="{DD7BB6E8-ABD6-4737-89CD-EBBA9359F087}" srcOrd="4" destOrd="0" presId="urn:microsoft.com/office/officeart/2005/8/layout/vList5"/>
    <dgm:cxn modelId="{91F38568-9DA3-4F58-B8EE-CE1A64C77A6D}" type="presParOf" srcId="{DD7BB6E8-ABD6-4737-89CD-EBBA9359F087}" destId="{90A81299-6400-4998-BC2B-8EE1F427F3EF}" srcOrd="0" destOrd="0" presId="urn:microsoft.com/office/officeart/2005/8/layout/vList5"/>
    <dgm:cxn modelId="{EE90939D-0DE4-4B01-9959-F283CA9CAD1F}" type="presParOf" srcId="{DD7BB6E8-ABD6-4737-89CD-EBBA9359F087}" destId="{A0E83B2D-BF93-4C5C-8318-0A001AC608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4CFDE-F76A-494A-8373-96FF68FEA4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D"/>
        </a:p>
      </dgm:t>
    </dgm:pt>
    <dgm:pt modelId="{C3F9ECB8-5F8D-4EB2-9F5F-BA8195B847CA}">
      <dgm:prSet/>
      <dgm:spPr/>
      <dgm:t>
        <a:bodyPr/>
        <a:lstStyle/>
        <a:p>
          <a:r>
            <a:rPr lang="en-US"/>
            <a:t>Discount statistically increase Quantity of Orders</a:t>
          </a:r>
          <a:endParaRPr lang="en-ID"/>
        </a:p>
      </dgm:t>
    </dgm:pt>
    <dgm:pt modelId="{906D294C-DEDA-46A6-B0BA-0439D7B8FC90}" type="parTrans" cxnId="{B350FC7E-15D0-44CA-89B3-9D5EC803F7BA}">
      <dgm:prSet/>
      <dgm:spPr/>
      <dgm:t>
        <a:bodyPr/>
        <a:lstStyle/>
        <a:p>
          <a:endParaRPr lang="en-ID"/>
        </a:p>
      </dgm:t>
    </dgm:pt>
    <dgm:pt modelId="{00B7B06D-4EC0-43AB-B44B-094E9BC06497}" type="sibTrans" cxnId="{B350FC7E-15D0-44CA-89B3-9D5EC803F7BA}">
      <dgm:prSet/>
      <dgm:spPr/>
      <dgm:t>
        <a:bodyPr/>
        <a:lstStyle/>
        <a:p>
          <a:endParaRPr lang="en-ID"/>
        </a:p>
      </dgm:t>
    </dgm:pt>
    <dgm:pt modelId="{CADD20AB-667D-4FC3-81E5-563593657138}">
      <dgm:prSet/>
      <dgm:spPr/>
      <dgm:t>
        <a:bodyPr/>
        <a:lstStyle/>
        <a:p>
          <a:r>
            <a:rPr lang="en-US"/>
            <a:t>Profitability have good correlation with Average Unit Price</a:t>
          </a:r>
          <a:endParaRPr lang="en-ID"/>
        </a:p>
      </dgm:t>
    </dgm:pt>
    <dgm:pt modelId="{DB5A1B23-1BCD-430E-A21F-B6B4F1BC0E43}" type="parTrans" cxnId="{92F4CBB3-3178-4271-92C0-0F91D771481D}">
      <dgm:prSet/>
      <dgm:spPr/>
      <dgm:t>
        <a:bodyPr/>
        <a:lstStyle/>
        <a:p>
          <a:endParaRPr lang="en-ID"/>
        </a:p>
      </dgm:t>
    </dgm:pt>
    <dgm:pt modelId="{B317CEA0-3EDF-480B-98E5-1B5996C17219}" type="sibTrans" cxnId="{92F4CBB3-3178-4271-92C0-0F91D771481D}">
      <dgm:prSet/>
      <dgm:spPr/>
      <dgm:t>
        <a:bodyPr/>
        <a:lstStyle/>
        <a:p>
          <a:endParaRPr lang="en-ID"/>
        </a:p>
      </dgm:t>
    </dgm:pt>
    <dgm:pt modelId="{92E0D425-E6C7-44EC-9FEF-2D60A408FD1F}">
      <dgm:prSet/>
      <dgm:spPr/>
      <dgm:t>
        <a:bodyPr/>
        <a:lstStyle/>
        <a:p>
          <a:r>
            <a:rPr lang="en-US"/>
            <a:t>Biggest Customers is USA &amp; Biggest Supplier is Germany and France</a:t>
          </a:r>
          <a:endParaRPr lang="en-ID"/>
        </a:p>
      </dgm:t>
    </dgm:pt>
    <dgm:pt modelId="{2E627715-BE44-4C8E-AF5A-E484F6777AF5}" type="parTrans" cxnId="{82130AFD-A447-49FD-A630-DABA80A9CB45}">
      <dgm:prSet/>
      <dgm:spPr/>
      <dgm:t>
        <a:bodyPr/>
        <a:lstStyle/>
        <a:p>
          <a:endParaRPr lang="en-ID"/>
        </a:p>
      </dgm:t>
    </dgm:pt>
    <dgm:pt modelId="{00A9E048-0F37-4E9B-81A3-09E50EB7F41A}" type="sibTrans" cxnId="{82130AFD-A447-49FD-A630-DABA80A9CB45}">
      <dgm:prSet/>
      <dgm:spPr/>
      <dgm:t>
        <a:bodyPr/>
        <a:lstStyle/>
        <a:p>
          <a:endParaRPr lang="en-ID"/>
        </a:p>
      </dgm:t>
    </dgm:pt>
    <dgm:pt modelId="{B27412E2-E58B-4992-9CBE-D33FA55FE671}">
      <dgm:prSet/>
      <dgm:spPr/>
      <dgm:t>
        <a:bodyPr/>
        <a:lstStyle/>
        <a:p>
          <a:r>
            <a:rPr lang="en-US"/>
            <a:t>Some Action Needs to be Taken for Some Product Category</a:t>
          </a:r>
          <a:endParaRPr lang="en-ID"/>
        </a:p>
      </dgm:t>
    </dgm:pt>
    <dgm:pt modelId="{EB8BE159-CCD8-48C5-AF08-F3E698F974BF}" type="parTrans" cxnId="{9202D89A-D1F8-4734-88FE-45D6C8AB56B3}">
      <dgm:prSet/>
      <dgm:spPr/>
      <dgm:t>
        <a:bodyPr/>
        <a:lstStyle/>
        <a:p>
          <a:endParaRPr lang="en-ID"/>
        </a:p>
      </dgm:t>
    </dgm:pt>
    <dgm:pt modelId="{46D17590-0F8D-4050-B76D-2C8929AD7CD7}" type="sibTrans" cxnId="{9202D89A-D1F8-4734-88FE-45D6C8AB56B3}">
      <dgm:prSet/>
      <dgm:spPr/>
      <dgm:t>
        <a:bodyPr/>
        <a:lstStyle/>
        <a:p>
          <a:endParaRPr lang="en-ID"/>
        </a:p>
      </dgm:t>
    </dgm:pt>
    <dgm:pt modelId="{47C50967-36C1-4A1F-AA98-C3475C4A1A7A}" type="pres">
      <dgm:prSet presAssocID="{0C74CFDE-F76A-494A-8373-96FF68FEA43E}" presName="linear" presStyleCnt="0">
        <dgm:presLayoutVars>
          <dgm:animLvl val="lvl"/>
          <dgm:resizeHandles val="exact"/>
        </dgm:presLayoutVars>
      </dgm:prSet>
      <dgm:spPr/>
    </dgm:pt>
    <dgm:pt modelId="{40732C60-A817-43C3-8BCF-28862B710A6D}" type="pres">
      <dgm:prSet presAssocID="{C3F9ECB8-5F8D-4EB2-9F5F-BA8195B847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59AA2F-6FBB-4B1A-B98A-E0F5BD058B72}" type="pres">
      <dgm:prSet presAssocID="{00B7B06D-4EC0-43AB-B44B-094E9BC06497}" presName="spacer" presStyleCnt="0"/>
      <dgm:spPr/>
    </dgm:pt>
    <dgm:pt modelId="{10603A64-3D44-4E56-8F7B-39AE49B7290B}" type="pres">
      <dgm:prSet presAssocID="{CADD20AB-667D-4FC3-81E5-5635936571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EDE2E5-094A-428E-8CCE-FFC06EA8840B}" type="pres">
      <dgm:prSet presAssocID="{B317CEA0-3EDF-480B-98E5-1B5996C17219}" presName="spacer" presStyleCnt="0"/>
      <dgm:spPr/>
    </dgm:pt>
    <dgm:pt modelId="{810A4B58-4AE0-409D-B689-5AA93A014A98}" type="pres">
      <dgm:prSet presAssocID="{92E0D425-E6C7-44EC-9FEF-2D60A408FD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3E9F62-1E21-4B84-86F1-90E6263EF6BA}" type="pres">
      <dgm:prSet presAssocID="{00A9E048-0F37-4E9B-81A3-09E50EB7F41A}" presName="spacer" presStyleCnt="0"/>
      <dgm:spPr/>
    </dgm:pt>
    <dgm:pt modelId="{5F169152-62A3-4816-87DA-A6F805B1E616}" type="pres">
      <dgm:prSet presAssocID="{B27412E2-E58B-4992-9CBE-D33FA55FE6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921508-68FA-47F9-88D2-0DC78D7FE8E8}" type="presOf" srcId="{CADD20AB-667D-4FC3-81E5-563593657138}" destId="{10603A64-3D44-4E56-8F7B-39AE49B7290B}" srcOrd="0" destOrd="0" presId="urn:microsoft.com/office/officeart/2005/8/layout/vList2"/>
    <dgm:cxn modelId="{235CDF30-F230-4295-902A-0F5905F64006}" type="presOf" srcId="{B27412E2-E58B-4992-9CBE-D33FA55FE671}" destId="{5F169152-62A3-4816-87DA-A6F805B1E616}" srcOrd="0" destOrd="0" presId="urn:microsoft.com/office/officeart/2005/8/layout/vList2"/>
    <dgm:cxn modelId="{B350FC7E-15D0-44CA-89B3-9D5EC803F7BA}" srcId="{0C74CFDE-F76A-494A-8373-96FF68FEA43E}" destId="{C3F9ECB8-5F8D-4EB2-9F5F-BA8195B847CA}" srcOrd="0" destOrd="0" parTransId="{906D294C-DEDA-46A6-B0BA-0439D7B8FC90}" sibTransId="{00B7B06D-4EC0-43AB-B44B-094E9BC06497}"/>
    <dgm:cxn modelId="{9202D89A-D1F8-4734-88FE-45D6C8AB56B3}" srcId="{0C74CFDE-F76A-494A-8373-96FF68FEA43E}" destId="{B27412E2-E58B-4992-9CBE-D33FA55FE671}" srcOrd="3" destOrd="0" parTransId="{EB8BE159-CCD8-48C5-AF08-F3E698F974BF}" sibTransId="{46D17590-0F8D-4050-B76D-2C8929AD7CD7}"/>
    <dgm:cxn modelId="{892FE7AD-1C9A-4020-A8B1-56733C3B8E1A}" type="presOf" srcId="{92E0D425-E6C7-44EC-9FEF-2D60A408FD1F}" destId="{810A4B58-4AE0-409D-B689-5AA93A014A98}" srcOrd="0" destOrd="0" presId="urn:microsoft.com/office/officeart/2005/8/layout/vList2"/>
    <dgm:cxn modelId="{92F4CBB3-3178-4271-92C0-0F91D771481D}" srcId="{0C74CFDE-F76A-494A-8373-96FF68FEA43E}" destId="{CADD20AB-667D-4FC3-81E5-563593657138}" srcOrd="1" destOrd="0" parTransId="{DB5A1B23-1BCD-430E-A21F-B6B4F1BC0E43}" sibTransId="{B317CEA0-3EDF-480B-98E5-1B5996C17219}"/>
    <dgm:cxn modelId="{77A868BE-C0BD-45F1-9459-CA1ECF514218}" type="presOf" srcId="{C3F9ECB8-5F8D-4EB2-9F5F-BA8195B847CA}" destId="{40732C60-A817-43C3-8BCF-28862B710A6D}" srcOrd="0" destOrd="0" presId="urn:microsoft.com/office/officeart/2005/8/layout/vList2"/>
    <dgm:cxn modelId="{BF4907D9-B11C-4D70-B565-AF40F56A8F8B}" type="presOf" srcId="{0C74CFDE-F76A-494A-8373-96FF68FEA43E}" destId="{47C50967-36C1-4A1F-AA98-C3475C4A1A7A}" srcOrd="0" destOrd="0" presId="urn:microsoft.com/office/officeart/2005/8/layout/vList2"/>
    <dgm:cxn modelId="{82130AFD-A447-49FD-A630-DABA80A9CB45}" srcId="{0C74CFDE-F76A-494A-8373-96FF68FEA43E}" destId="{92E0D425-E6C7-44EC-9FEF-2D60A408FD1F}" srcOrd="2" destOrd="0" parTransId="{2E627715-BE44-4C8E-AF5A-E484F6777AF5}" sibTransId="{00A9E048-0F37-4E9B-81A3-09E50EB7F41A}"/>
    <dgm:cxn modelId="{C2056516-3D73-4421-A2DC-E8F56589EC0F}" type="presParOf" srcId="{47C50967-36C1-4A1F-AA98-C3475C4A1A7A}" destId="{40732C60-A817-43C3-8BCF-28862B710A6D}" srcOrd="0" destOrd="0" presId="urn:microsoft.com/office/officeart/2005/8/layout/vList2"/>
    <dgm:cxn modelId="{4E1E0D5D-A187-4437-A77E-1ED601E0DF4B}" type="presParOf" srcId="{47C50967-36C1-4A1F-AA98-C3475C4A1A7A}" destId="{F059AA2F-6FBB-4B1A-B98A-E0F5BD058B72}" srcOrd="1" destOrd="0" presId="urn:microsoft.com/office/officeart/2005/8/layout/vList2"/>
    <dgm:cxn modelId="{6C348A5C-7F33-4143-8303-1BC687745C78}" type="presParOf" srcId="{47C50967-36C1-4A1F-AA98-C3475C4A1A7A}" destId="{10603A64-3D44-4E56-8F7B-39AE49B7290B}" srcOrd="2" destOrd="0" presId="urn:microsoft.com/office/officeart/2005/8/layout/vList2"/>
    <dgm:cxn modelId="{80FF2D61-3038-435C-8B39-B6351CE7451F}" type="presParOf" srcId="{47C50967-36C1-4A1F-AA98-C3475C4A1A7A}" destId="{1BEDE2E5-094A-428E-8CCE-FFC06EA8840B}" srcOrd="3" destOrd="0" presId="urn:microsoft.com/office/officeart/2005/8/layout/vList2"/>
    <dgm:cxn modelId="{58324A85-565A-44C3-A02C-6FF7DBF7B50B}" type="presParOf" srcId="{47C50967-36C1-4A1F-AA98-C3475C4A1A7A}" destId="{810A4B58-4AE0-409D-B689-5AA93A014A98}" srcOrd="4" destOrd="0" presId="urn:microsoft.com/office/officeart/2005/8/layout/vList2"/>
    <dgm:cxn modelId="{844816F9-0015-4038-9F2F-B1A9591C9512}" type="presParOf" srcId="{47C50967-36C1-4A1F-AA98-C3475C4A1A7A}" destId="{EC3E9F62-1E21-4B84-86F1-90E6263EF6BA}" srcOrd="5" destOrd="0" presId="urn:microsoft.com/office/officeart/2005/8/layout/vList2"/>
    <dgm:cxn modelId="{464F9A14-167B-44C1-AB56-3B120773FEC3}" type="presParOf" srcId="{47C50967-36C1-4A1F-AA98-C3475C4A1A7A}" destId="{5F169152-62A3-4816-87DA-A6F805B1E6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90C5-AB1A-48AA-A9AC-087781CDD0AF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Effects of Discount on Customer Order </a:t>
          </a:r>
          <a:endParaRPr lang="en-ID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How to maximize Profits through Discount</a:t>
          </a:r>
          <a:endParaRPr lang="en-ID" sz="2800" kern="1200"/>
        </a:p>
      </dsp:txBody>
      <dsp:txXfrm rot="-5400000">
        <a:off x="3785616" y="197117"/>
        <a:ext cx="6675221" cy="1012303"/>
      </dsp:txXfrm>
    </dsp:sp>
    <dsp:sp modelId="{2C4F9F95-1DC6-458F-8D95-BF9785EC739F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Discount</a:t>
          </a:r>
          <a:endParaRPr lang="en-ID" sz="6400" kern="1200"/>
        </a:p>
      </dsp:txBody>
      <dsp:txXfrm>
        <a:off x="68454" y="70578"/>
        <a:ext cx="3648708" cy="1265378"/>
      </dsp:txXfrm>
    </dsp:sp>
    <dsp:sp modelId="{23C093B3-4550-4666-A6D3-5D56EF0C5354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Products Profitability Analysis</a:t>
          </a:r>
          <a:endParaRPr lang="en-ID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Price Over Quantity per Product Category</a:t>
          </a:r>
          <a:endParaRPr lang="en-ID" sz="2800" kern="1200"/>
        </a:p>
      </dsp:txBody>
      <dsp:txXfrm rot="-5400000">
        <a:off x="3785616" y="1669517"/>
        <a:ext cx="6675221" cy="1012303"/>
      </dsp:txXfrm>
    </dsp:sp>
    <dsp:sp modelId="{FE98F44F-6643-408D-AE04-A2E7ECDDF1CB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Product</a:t>
          </a:r>
          <a:endParaRPr lang="en-ID" sz="6400" kern="1200"/>
        </a:p>
      </dsp:txBody>
      <dsp:txXfrm>
        <a:off x="68454" y="1542979"/>
        <a:ext cx="3648708" cy="1265378"/>
      </dsp:txXfrm>
    </dsp:sp>
    <dsp:sp modelId="{A0E83B2D-BF93-4C5C-8318-0A001AC608D3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Customer Region Effects on Sales</a:t>
          </a:r>
          <a:endParaRPr lang="en-ID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Supplier Region Effects on Sales</a:t>
          </a:r>
          <a:endParaRPr lang="en-ID" sz="2800" kern="1200"/>
        </a:p>
      </dsp:txBody>
      <dsp:txXfrm rot="-5400000">
        <a:off x="3785616" y="3141918"/>
        <a:ext cx="6675221" cy="1012303"/>
      </dsp:txXfrm>
    </dsp:sp>
    <dsp:sp modelId="{90A81299-6400-4998-BC2B-8EE1F427F3EF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Region</a:t>
          </a:r>
          <a:endParaRPr lang="en-ID" sz="6400" kern="1200"/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32C60-A817-43C3-8BCF-28862B710A6D}">
      <dsp:nvSpPr>
        <dsp:cNvPr id="0" name=""/>
        <dsp:cNvSpPr/>
      </dsp:nvSpPr>
      <dsp:spPr>
        <a:xfrm>
          <a:off x="0" y="659258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Discount statistically increase Quantity of Orders</a:t>
          </a:r>
          <a:endParaRPr lang="en-ID" sz="2900" kern="1200"/>
        </a:p>
      </dsp:txBody>
      <dsp:txXfrm>
        <a:off x="33955" y="693213"/>
        <a:ext cx="10447690" cy="627655"/>
      </dsp:txXfrm>
    </dsp:sp>
    <dsp:sp modelId="{10603A64-3D44-4E56-8F7B-39AE49B7290B}">
      <dsp:nvSpPr>
        <dsp:cNvPr id="0" name=""/>
        <dsp:cNvSpPr/>
      </dsp:nvSpPr>
      <dsp:spPr>
        <a:xfrm>
          <a:off x="0" y="1438343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Profitability have good correlation with Average Unit Price</a:t>
          </a:r>
          <a:endParaRPr lang="en-ID" sz="2900" kern="1200"/>
        </a:p>
      </dsp:txBody>
      <dsp:txXfrm>
        <a:off x="33955" y="1472298"/>
        <a:ext cx="10447690" cy="627655"/>
      </dsp:txXfrm>
    </dsp:sp>
    <dsp:sp modelId="{810A4B58-4AE0-409D-B689-5AA93A014A98}">
      <dsp:nvSpPr>
        <dsp:cNvPr id="0" name=""/>
        <dsp:cNvSpPr/>
      </dsp:nvSpPr>
      <dsp:spPr>
        <a:xfrm>
          <a:off x="0" y="2217429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Biggest Customers is USA &amp; Biggest Supplier is Germany and France</a:t>
          </a:r>
          <a:endParaRPr lang="en-ID" sz="2900" kern="1200"/>
        </a:p>
      </dsp:txBody>
      <dsp:txXfrm>
        <a:off x="33955" y="2251384"/>
        <a:ext cx="10447690" cy="627655"/>
      </dsp:txXfrm>
    </dsp:sp>
    <dsp:sp modelId="{5F169152-62A3-4816-87DA-A6F805B1E616}">
      <dsp:nvSpPr>
        <dsp:cNvPr id="0" name=""/>
        <dsp:cNvSpPr/>
      </dsp:nvSpPr>
      <dsp:spPr>
        <a:xfrm>
          <a:off x="0" y="2996514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Some Action Needs to be Taken for Some Product Category</a:t>
          </a:r>
          <a:endParaRPr lang="en-ID" sz="2900" kern="1200"/>
        </a:p>
      </dsp:txBody>
      <dsp:txXfrm>
        <a:off x="33955" y="3030469"/>
        <a:ext cx="104476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391B-63C5-1C8E-530C-6FDB667C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93BC3-586B-ABE3-6FBE-316EAD83D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EF58-D87B-D1CA-9927-E921C7EF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8A35-69CA-185E-9215-5FBA1317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2302-6A2F-5310-CE8F-A98C0A16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0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EE3E-E2ED-E06A-2036-51BAEE7A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5E4A2-0224-647D-E93D-F427302C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AAA8-9488-74A1-D850-BEEBD9C2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E6C8-4706-C5A6-2410-87AB469F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89D06-A158-DE6A-E91D-3F96177C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854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1819-3621-CF45-4D3D-65AA503FB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9ED1-29C0-4C01-007C-247D73755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6FC9-4C00-D31D-4B48-EFB5EADB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9C2A-7852-C821-B69D-ECEF2388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5E63-3FFC-007D-ACEB-BB48E771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835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7829-F18B-3ECB-C567-2FC812E9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A059-4AFC-A332-2FEC-1A3209C7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2863-D4BA-C90F-AC54-BBE4E85D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6857-C5E6-D7C5-9395-DFE98BA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AB6F-132C-6A6E-23EE-5D1EA816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688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6274-9DC2-525C-B69A-5DC7E232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9CC24-8225-AD84-04B7-7B9DCF67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2B2F-D556-45E8-923A-B700903F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4364-8FF2-9316-8F3F-7614DE5A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FE91-D0ED-E583-0A74-898A3109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07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0976-5ADC-DC6C-3662-879C5759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024C-EB22-8956-4FB1-1B357D156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E381C-F819-2B04-5840-ED1FE052A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A9232-8A05-160C-9AC1-06C19B07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7D5E9-C33B-FA4A-6F72-49CDE5CB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319D1-F6E7-6BC2-7C9E-4C13BD5F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394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A21F-2022-F070-5516-93674159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1CAA8-3CFB-1546-C08C-B9CFDA63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C2C47-0EBC-6A0C-A090-0CC89C9B8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0FA16-E807-94FD-91A7-FE8030F0E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52A17-5E45-9E20-0C49-AB5A28746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D4F94-E8C0-E98B-92FA-8BE01B4B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099FA-9D32-0163-CB3A-B9742A56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20927-C4E1-44D4-DB21-5CFD7FEA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560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8ABB-8035-1EED-5795-E141FE9D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7ABA5-7773-F8FE-CE2C-55BDADB2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75884-5C2E-6D4B-E9B2-87B53E1A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0667A-2090-B7D7-00A9-19BD2344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833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10964-C493-FBA6-DE7B-DBAA24D7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D6405-F65E-0E62-5FB9-49F6AA61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F53EF-7647-6E8B-47A9-94687FD8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22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9AB8-3773-F413-D7F0-4824C1CB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4DDD-3E43-EC45-D035-85603E92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AA951-C16B-DBCA-06B5-C2E8CE8A7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4C678-B406-42D3-3B0B-81891A14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06E6-C387-6510-5FC9-196E18D0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4F19-C691-EEB5-E267-524CA179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9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C0B8-73E8-517A-3BE7-6F655A66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FC0F8-3521-641E-C37B-60BB47D2D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99104-40D3-710F-2858-01532D980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6759-FE4A-42DA-8A7A-012F3D3A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D83E6-3F7F-00B0-D8EC-3223684D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897FA-77D2-7FE8-0B30-AAC60238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02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2D2C2-ED19-9283-8640-B3600A33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46BA3-7E3D-0A06-C0BC-FFE0F00C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5C09-2E31-769F-2661-1325C2D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03BB-8C7C-4FB4-9DEA-3324E43660B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7C47-F5C1-5A4C-DE63-1B291558C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BC7C-693B-B400-841B-BD2B1327F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91D4-F138-41B9-8CF6-34532EF121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22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F399-BB91-DA24-D5F3-961220DBB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Northwind Analysis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036DB-37F7-D951-82E9-45E94EEEB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Rakha Kahansa Putra</a:t>
            </a:r>
          </a:p>
          <a:p>
            <a:r>
              <a:rPr lang="en-US"/>
              <a:t>Kelompok 6</a:t>
            </a:r>
          </a:p>
          <a:p>
            <a:r>
              <a:rPr lang="en-US"/>
              <a:t>DSLS 2023 – Mini Project 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190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5EDF03-C4AD-88EF-70EC-5A056A95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</a:t>
            </a:r>
            <a:endParaRPr lang="en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06F2E-C188-2565-3076-8C9B47D5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Give Discount in Meat/Poultry &amp; Produce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Increase Quantity Order and Boost Profitability</a:t>
            </a:r>
          </a:p>
          <a:p>
            <a:r>
              <a:rPr lang="en-US"/>
              <a:t>Give 15% - 25% Discounts on Segments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Increase Quantity Order without hurting Profitability</a:t>
            </a:r>
          </a:p>
          <a:p>
            <a:r>
              <a:rPr lang="en-US"/>
              <a:t>Increase Price Unit for Seafood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Increase Profitability since Quantity is already high</a:t>
            </a:r>
          </a:p>
          <a:p>
            <a:r>
              <a:rPr lang="en-US"/>
              <a:t>Try to find markets on Countries that only Supplies.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New Opportunity in Selling New Products and Boost Volume Sales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Legends:</a:t>
            </a:r>
          </a:p>
          <a:p>
            <a:pPr lvl="1"/>
            <a:r>
              <a:rPr lang="en-US"/>
              <a:t>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Expected Impact</a:t>
            </a:r>
          </a:p>
        </p:txBody>
      </p:sp>
    </p:spTree>
    <p:extLst>
      <p:ext uri="{BB962C8B-B14F-4D97-AF65-F5344CB8AC3E}">
        <p14:creationId xmlns:p14="http://schemas.microsoft.com/office/powerpoint/2010/main" val="149829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5408-5CD1-88D3-F0B8-4F1F19AA7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691F2-C5FB-1700-40E7-19A881757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41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7CE5-E985-A943-BBC0-CDABCB95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Querry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EFAC-7DB9-700F-5980-E97A3785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with orderdetails as(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a.orderid, productid, quantity, unitprice as costprice,  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case when a.discount = 0 then 0 else 1 end as flag_discount,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case when a.discount &lt;= 0.1 then 0.1 else a.discount end as discount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from order_details a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, supplier as(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select supplierid, country as suppliercountry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from suppliers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from orders a 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join customers b on a.CustomerID = b.CustomerID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join orderdetails c on a.orderid = c.orderid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join products d on c.productid = d.productid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join Categories e on d.categoryid = e.categoryid</a:t>
            </a:r>
          </a:p>
          <a:p>
            <a:pPr marL="0" indent="0">
              <a:buNone/>
            </a:pPr>
            <a:r>
              <a:rPr lang="en-ID" sz="2000">
                <a:solidFill>
                  <a:srgbClr val="000000"/>
                </a:solidFill>
                <a:latin typeface="Consolas" panose="020B0609020204030204" pitchFamily="49" charset="0"/>
              </a:rPr>
              <a:t>join supplier f on d.supplierid = f.supplierid;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06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70E3-0FD4-F1F2-4709-5475D7BC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Querry Diagram / Flowchart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35B8C-2C31-A9BE-27AA-40007F2D5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642" y="1825625"/>
            <a:ext cx="6486716" cy="4351338"/>
          </a:xfrm>
        </p:spPr>
      </p:pic>
    </p:spTree>
    <p:extLst>
      <p:ext uri="{BB962C8B-B14F-4D97-AF65-F5344CB8AC3E}">
        <p14:creationId xmlns:p14="http://schemas.microsoft.com/office/powerpoint/2010/main" val="331432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C7AD-238E-DE4F-5A08-456F437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Analysis &amp; Business Value</a:t>
            </a:r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CDB227-CDE1-1784-1470-C4C7CD9E0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9440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05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5BE9-C3E8-071A-F7A5-98A8D98D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82316D-B6C9-CAC8-8361-734289641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920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00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C030B7C-7B6E-FFC1-6AC5-FD102A96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Discount Effect on Quantity Orders</a:t>
            </a:r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605292-674F-93BF-3E6B-125288D163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0201" y="1995002"/>
            <a:ext cx="3633105" cy="271162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91A5F-39B6-684F-9A0E-38F527C62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4016" y="4808764"/>
            <a:ext cx="9658348" cy="1970407"/>
          </a:xfrm>
        </p:spPr>
        <p:txBody>
          <a:bodyPr>
            <a:normAutofit fontScale="92500"/>
          </a:bodyPr>
          <a:lstStyle/>
          <a:p>
            <a:r>
              <a:rPr lang="en-US"/>
              <a:t>Putting Discount statistically increase Quantity of Orders.</a:t>
            </a:r>
          </a:p>
          <a:p>
            <a:r>
              <a:rPr lang="en-US"/>
              <a:t>Quantity of Orders with Discount increase 24.8% Relatively compared to No Discount</a:t>
            </a:r>
          </a:p>
          <a:p>
            <a:r>
              <a:rPr lang="en-US"/>
              <a:t>Discount 15% - 25% is the optimum range to increase Quantity Order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BEA9DC64-7D69-1452-EE13-0D0CA24E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60" y="2002194"/>
            <a:ext cx="4150525" cy="26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3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16C8-D698-CABA-C45A-7AE53A48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Profitable Products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02A64-214E-D747-BD50-FE3A66A7A1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240" y="1825625"/>
            <a:ext cx="4584589" cy="275563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9D6A4D-0A11-F4FC-18E1-9D43A5529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3589" y="1831722"/>
            <a:ext cx="4602879" cy="2749534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CC41A659-DA23-257E-3670-0B6AB7253A06}"/>
              </a:ext>
            </a:extLst>
          </p:cNvPr>
          <p:cNvSpPr txBox="1">
            <a:spLocks/>
          </p:cNvSpPr>
          <p:nvPr/>
        </p:nvSpPr>
        <p:spPr>
          <a:xfrm>
            <a:off x="1094016" y="4808764"/>
            <a:ext cx="10621734" cy="197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Profitability have good correlation with Higher Average Unit Price</a:t>
            </a:r>
          </a:p>
        </p:txBody>
      </p:sp>
    </p:spTree>
    <p:extLst>
      <p:ext uri="{BB962C8B-B14F-4D97-AF65-F5344CB8AC3E}">
        <p14:creationId xmlns:p14="http://schemas.microsoft.com/office/powerpoint/2010/main" val="51695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2498-2D3D-D677-A858-7B725F8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Category Findings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F5956-0DE2-5A67-31FE-0CCC17EFF2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5287" y="1825625"/>
            <a:ext cx="3951536" cy="237512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4121C-A5CE-93A2-9D3D-BF13C5E2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15120"/>
            <a:ext cx="5181600" cy="3007632"/>
          </a:xfrm>
        </p:spPr>
        <p:txBody>
          <a:bodyPr/>
          <a:lstStyle/>
          <a:p>
            <a:r>
              <a:rPr lang="en-US"/>
              <a:t>Meat/Poultry &amp; Produce low quantity orders due to higher price compare to other category</a:t>
            </a:r>
          </a:p>
          <a:p>
            <a:r>
              <a:rPr lang="en-US"/>
              <a:t>Seafood has low profitability even with high quantity of orders. This is due to Seafood has low average of unit price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CD378B1C-1F28-CABA-2CFC-81FBEC79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86" y="4302557"/>
            <a:ext cx="3951537" cy="24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2498-2D3D-D677-A858-7B725F8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put the Discount?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F5956-0DE2-5A67-31FE-0CCC17EFF2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5287" y="1825625"/>
            <a:ext cx="3951536" cy="237512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4121C-A5CE-93A2-9D3D-BF13C5E2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86932"/>
            <a:ext cx="5181600" cy="3301546"/>
          </a:xfrm>
        </p:spPr>
        <p:txBody>
          <a:bodyPr/>
          <a:lstStyle/>
          <a:p>
            <a:r>
              <a:rPr lang="en-US"/>
              <a:t>Increase Unit Price in Seafood -&gt; Increase Profitability. Because from quantity ordered, seafood seems have a high demand.</a:t>
            </a:r>
          </a:p>
          <a:p>
            <a:r>
              <a:rPr lang="en-US"/>
              <a:t>Putting discount on this Meat/Poultry &amp; Produce -&gt; increase quantity orders -&gt; higher profitability</a:t>
            </a:r>
            <a:endParaRPr lang="en-ID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CD378B1C-1F28-CABA-2CFC-81FBEC79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86" y="4302557"/>
            <a:ext cx="3951537" cy="24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8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E3DA-FCC0-FFF2-8413-C3D342EF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Quantity on Customer and Supplier Region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9368B-2AE1-BB01-C7F6-3FE790844C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5653" y="2642855"/>
            <a:ext cx="4572396" cy="274953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C82B08-D1C2-69F9-B340-02EB56342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9653" y="2645903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7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E3DA-FCC0-FFF2-8413-C3D342EF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Volume Sales on Customer and Supplier Region</a:t>
            </a:r>
            <a:endParaRPr lang="en-ID" sz="400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B4B11E84-B6D0-BA0E-0183-7BB616CBA885}"/>
              </a:ext>
            </a:extLst>
          </p:cNvPr>
          <p:cNvSpPr txBox="1">
            <a:spLocks/>
          </p:cNvSpPr>
          <p:nvPr/>
        </p:nvSpPr>
        <p:spPr>
          <a:xfrm>
            <a:off x="1094016" y="4808764"/>
            <a:ext cx="10621734" cy="197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Biggest Customer is from North America (USA)</a:t>
            </a:r>
          </a:p>
          <a:p>
            <a:r>
              <a:rPr lang="en-US"/>
              <a:t>Biggest Supplier is from West Europe (France &amp; Germany)</a:t>
            </a:r>
          </a:p>
          <a:p>
            <a:r>
              <a:rPr lang="en-US"/>
              <a:t>Australia is the only country that supplies without having any order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C09A35-131F-2765-65DB-823616D344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4722" y="1825625"/>
            <a:ext cx="4572396" cy="274953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4B69C4-B0F2-2B60-6AAF-A2E1CDD27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4883" y="1825625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4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477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Northwind Analysis</vt:lpstr>
      <vt:lpstr>Levels of Analysis &amp; Business Value</vt:lpstr>
      <vt:lpstr>Executive Summary</vt:lpstr>
      <vt:lpstr>Discount Effect on Quantity Orders</vt:lpstr>
      <vt:lpstr>Most Profitable Products</vt:lpstr>
      <vt:lpstr>Product Category Findings</vt:lpstr>
      <vt:lpstr>Where to put the Discount?</vt:lpstr>
      <vt:lpstr>Quantity on Customer and Supplier Region</vt:lpstr>
      <vt:lpstr>Volume Sales on Customer and Supplier Region</vt:lpstr>
      <vt:lpstr>Business Recommendation</vt:lpstr>
      <vt:lpstr>Appendix</vt:lpstr>
      <vt:lpstr>SQL Querry</vt:lpstr>
      <vt:lpstr>Querry Diagram /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Analysis</dc:title>
  <dc:creator>Rakha Kahansa</dc:creator>
  <cp:lastModifiedBy>Rakha Kahansa</cp:lastModifiedBy>
  <cp:revision>2</cp:revision>
  <dcterms:created xsi:type="dcterms:W3CDTF">2023-01-29T09:36:54Z</dcterms:created>
  <dcterms:modified xsi:type="dcterms:W3CDTF">2023-01-29T11:50:42Z</dcterms:modified>
</cp:coreProperties>
</file>