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康 好雨" initials="康好" lastIdx="1" clrIdx="0">
    <p:extLst>
      <p:ext uri="{19B8F6BF-5375-455C-9EA6-DF929625EA0E}">
        <p15:presenceInfo xmlns:p15="http://schemas.microsoft.com/office/powerpoint/2012/main" userId="bd747981bac55d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3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D345-BC18-4939-846C-0DDA22BF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62AAA-5DF1-2491-3333-26F77BEF6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37FB0-0D25-AA19-3CF1-F97B8A53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EF82-E07D-5A17-798C-BFD77FB8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F98E3-2B84-6D25-FF13-94CECEF0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5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6ACF3-191D-A43B-A4C6-CC953F09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A0C4E-6D4C-D9F7-BF87-B971BD78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BDA94-51F7-C97A-5D98-25A13D39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04767-31A6-5359-FB5A-BB82EB14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F5942-B09A-F09C-D38D-BCF0B397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7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8C3861-DA94-1E9E-B801-9924B2937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A9AC6-3C34-363F-4FBC-019491403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074AE-D1DC-A347-9E2D-DC8B618A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F487D-E999-8EF9-B815-C5FB9C89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26BC0-2AE3-E692-E164-14ECB5EE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91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C6514-E035-E58D-4672-95E25408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A908-6099-164B-D2EF-A5A394DC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3D387-6FE3-D82B-DDA5-34FBC46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2B8E9-E2EE-E51E-0218-FA2ACA4E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BCEAE-2A30-1D02-16A8-019D5A80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55301-449B-815E-3373-E6C9A253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1CFA6-A126-2396-E068-9207BFC9E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6D658-B9E7-CDDC-0673-044E9E8A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CB0EB-5E9D-9BC9-8B3F-2AEA773C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C5B40-14BF-8AA3-20E8-14F08A9B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2508B-C7EB-77A3-28E6-2CDDE42F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4E7D7-FB43-8749-2B05-05BC90F0E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D17687-9CBA-8209-98C0-50E9881EA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90140-9C72-D7B5-7623-44AA1619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4580D-F5F4-1027-8A31-C7AD610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B4683-2E4D-5D68-ABEF-98C8253F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7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670F4-7143-083A-2617-6BC0D988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FC7A27-61E4-39DA-726B-02CA32B5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5F19D5-C626-010F-2D61-099E45444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266E36-64B9-F5FF-0869-45535E489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DECC62-AE3D-5AC8-14F5-634B461FF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D2DF4-D6DC-E237-7731-0D22FF0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154B0F-AD11-8FE0-11F5-C8B69F71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0233F7-E700-03B8-A691-0E8D15F7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4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80877-A8CB-C09F-6B15-580ED6F8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7AC625-80AD-B836-C68D-E55742E1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2142F9-65B3-75FB-0D63-020EE7E3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C4751E-925C-0ED2-8DC7-A47CAAC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F4526-EE18-DD81-809A-0A26BB33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B324BD-E673-7D7B-E362-1AFB0AB2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9DADD-C84E-D33C-284E-121D79CD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3BED-EE85-F513-E2F0-2E826806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82BBB-D7BD-5681-6930-4AF5FA53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76E5-1D12-B22D-BB15-E91F27D9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57F91-AB40-D14F-D1F8-7F52F57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BB699-A358-471B-811E-30FD4053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E3E64-ABD0-3CA9-87FB-088E7A8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FDB18-866C-D7D7-61F7-452FC6EC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1CC886-7383-809E-EFC5-CC4C3C149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3E1BA7-F234-D98E-34A4-B943E62FC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F471B-3D78-D4E3-99AD-A2A25884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475EB-7181-DE69-B9BD-AEDC314D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CE1BA-CCF0-61FC-135D-96CD5CF8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14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FF7267-4509-08B0-5381-C8393B6D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9B190E-6E7A-7CB0-0C18-30E6B5CA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731A-7571-4422-3CF6-83170E4E6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9C75-819A-4A03-B3D6-067AEC47C4D2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E6D9F-EDEF-5229-973A-E3EAE85DD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86DEC-50BF-4FE1-4766-11707E88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F1FC-C464-4839-B6B6-CDDF0DA860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2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CEBD7F-FA03-15A8-6C9B-1DEA919D172B}"/>
              </a:ext>
            </a:extLst>
          </p:cNvPr>
          <p:cNvSpPr txBox="1"/>
          <p:nvPr/>
        </p:nvSpPr>
        <p:spPr>
          <a:xfrm>
            <a:off x="1442301" y="999241"/>
            <a:ext cx="5731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/>
            <a:r>
              <a:rPr lang="zh-CN" altLang="en-US" dirty="0"/>
              <a:t>目前完成的工作：</a:t>
            </a:r>
            <a:endParaRPr lang="en-US" altLang="zh-CN" dirty="0"/>
          </a:p>
          <a:p>
            <a:pPr indent="360000"/>
            <a:r>
              <a:rPr lang="en-US" altLang="zh-CN" dirty="0"/>
              <a:t>  </a:t>
            </a:r>
            <a:r>
              <a:rPr lang="zh-CN" altLang="en-US" dirty="0"/>
              <a:t>仿真实现通过</a:t>
            </a:r>
            <a:r>
              <a:rPr lang="en-US" altLang="zh-CN" dirty="0"/>
              <a:t>SMO</a:t>
            </a:r>
            <a:r>
              <a:rPr lang="zh-CN" altLang="en-US" dirty="0"/>
              <a:t>观测电机的转速和电角度</a:t>
            </a:r>
            <a:endParaRPr lang="en-US" altLang="zh-CN" dirty="0"/>
          </a:p>
          <a:p>
            <a:pPr indent="360000"/>
            <a:r>
              <a:rPr lang="en-US" altLang="zh-CN" dirty="0"/>
              <a:t>  </a:t>
            </a:r>
            <a:r>
              <a:rPr lang="zh-CN" altLang="en-US" dirty="0"/>
              <a:t>硬件实现通过</a:t>
            </a:r>
            <a:r>
              <a:rPr lang="en-US" altLang="zh-CN" dirty="0"/>
              <a:t>SMO</a:t>
            </a:r>
            <a:r>
              <a:rPr lang="zh-CN" altLang="en-US" dirty="0"/>
              <a:t>观测电机的转速和电角度，但转速观测有</a:t>
            </a:r>
            <a:r>
              <a:rPr lang="en-US" altLang="zh-CN" dirty="0"/>
              <a:t>10%</a:t>
            </a:r>
            <a:r>
              <a:rPr lang="zh-CN" altLang="en-US" dirty="0"/>
              <a:t>的误差。</a:t>
            </a:r>
            <a:endParaRPr lang="en-US" altLang="zh-CN" dirty="0"/>
          </a:p>
          <a:p>
            <a:pPr indent="360000"/>
            <a:r>
              <a:rPr lang="zh-CN" altLang="en-US" dirty="0"/>
              <a:t>目前的困境：</a:t>
            </a:r>
            <a:endParaRPr lang="en-US" altLang="zh-CN" dirty="0"/>
          </a:p>
          <a:p>
            <a:pPr indent="360000"/>
            <a:r>
              <a:rPr lang="zh-CN" altLang="en-US" dirty="0"/>
              <a:t>大多数无感观测算法是依靠静止坐标系下的电压平衡方程建立的，观测的精确性依赖电机参数的精确性。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0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0EBE19-C40C-02B9-C089-37FEDC78C9DF}"/>
              </a:ext>
            </a:extLst>
          </p:cNvPr>
          <p:cNvSpPr txBox="1"/>
          <p:nvPr/>
        </p:nvSpPr>
        <p:spPr>
          <a:xfrm>
            <a:off x="895546" y="763571"/>
            <a:ext cx="4568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有感低速空载时电流采样误差大。</a:t>
            </a:r>
            <a:endParaRPr lang="en-US" altLang="zh-CN" dirty="0"/>
          </a:p>
          <a:p>
            <a:r>
              <a:rPr lang="zh-CN" altLang="en-US" dirty="0"/>
              <a:t>在空载情况下，逆变器输出电压和反电动势几乎一致。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78F0CD-BEEE-72CD-2592-1B1AA4B35C44}"/>
              </a:ext>
            </a:extLst>
          </p:cNvPr>
          <p:cNvSpPr txBox="1"/>
          <p:nvPr/>
        </p:nvSpPr>
        <p:spPr>
          <a:xfrm>
            <a:off x="1055802" y="5156462"/>
            <a:ext cx="286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空载时静止坐标系下的逆变器输出和反电动势图示</a:t>
            </a:r>
          </a:p>
        </p:txBody>
      </p:sp>
    </p:spTree>
    <p:extLst>
      <p:ext uri="{BB962C8B-B14F-4D97-AF65-F5344CB8AC3E}">
        <p14:creationId xmlns:p14="http://schemas.microsoft.com/office/powerpoint/2010/main" val="297633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0EFF62-ABF5-79C9-F283-8A324094D99D}"/>
              </a:ext>
            </a:extLst>
          </p:cNvPr>
          <p:cNvSpPr txBox="1"/>
          <p:nvPr/>
        </p:nvSpPr>
        <p:spPr>
          <a:xfrm>
            <a:off x="763571" y="527901"/>
            <a:ext cx="401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无感仿真结果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D52655-36FF-C86C-7BBE-8D98536B6D69}"/>
              </a:ext>
            </a:extLst>
          </p:cNvPr>
          <p:cNvSpPr txBox="1"/>
          <p:nvPr/>
        </p:nvSpPr>
        <p:spPr>
          <a:xfrm>
            <a:off x="904973" y="5081048"/>
            <a:ext cx="26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SMO</a:t>
            </a:r>
            <a:r>
              <a:rPr lang="zh-CN" altLang="en-US" dirty="0"/>
              <a:t>输出转速和电角度图示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44D016-C578-98ED-11DB-29E43CAC4603}"/>
              </a:ext>
            </a:extLst>
          </p:cNvPr>
          <p:cNvSpPr txBox="1"/>
          <p:nvPr/>
        </p:nvSpPr>
        <p:spPr>
          <a:xfrm>
            <a:off x="6985262" y="5081048"/>
            <a:ext cx="39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EKF</a:t>
            </a:r>
            <a:r>
              <a:rPr lang="zh-CN" altLang="en-US" dirty="0"/>
              <a:t>输出转速和电角度图示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FC8ACF-1B10-F5E9-0217-F6F89CEDA2EE}"/>
              </a:ext>
            </a:extLst>
          </p:cNvPr>
          <p:cNvSpPr txBox="1"/>
          <p:nvPr/>
        </p:nvSpPr>
        <p:spPr>
          <a:xfrm>
            <a:off x="4487159" y="527901"/>
            <a:ext cx="46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Simulink</a:t>
            </a:r>
            <a:r>
              <a:rPr lang="zh-CN" altLang="en-US" dirty="0"/>
              <a:t>的电机仿真参数设定为固定值</a:t>
            </a:r>
          </a:p>
        </p:txBody>
      </p:sp>
    </p:spTree>
    <p:extLst>
      <p:ext uri="{BB962C8B-B14F-4D97-AF65-F5344CB8AC3E}">
        <p14:creationId xmlns:p14="http://schemas.microsoft.com/office/powerpoint/2010/main" val="301346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87A717-8C8B-A426-2FF3-191F95755538}"/>
              </a:ext>
            </a:extLst>
          </p:cNvPr>
          <p:cNvSpPr txBox="1"/>
          <p:nvPr/>
        </p:nvSpPr>
        <p:spPr>
          <a:xfrm>
            <a:off x="483908" y="455829"/>
            <a:ext cx="418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无感实物测试，采用</a:t>
            </a:r>
            <a:r>
              <a:rPr lang="en-US" altLang="zh-CN" sz="2400" dirty="0"/>
              <a:t>SMO</a:t>
            </a:r>
            <a:r>
              <a:rPr lang="zh-CN" altLang="en-US" sz="2400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27EF44-BBAC-EC15-B2FF-5CEC00CF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26" y="4085315"/>
            <a:ext cx="2695951" cy="8383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9CB561-26FA-CA20-843A-E9F4E70969EC}"/>
              </a:ext>
            </a:extLst>
          </p:cNvPr>
          <p:cNvSpPr txBox="1"/>
          <p:nvPr/>
        </p:nvSpPr>
        <p:spPr>
          <a:xfrm>
            <a:off x="747858" y="4395222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转速由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C16A15-3725-740B-9108-21F38035BE0C}"/>
              </a:ext>
            </a:extLst>
          </p:cNvPr>
          <p:cNvSpPr txBox="1"/>
          <p:nvPr/>
        </p:nvSpPr>
        <p:spPr>
          <a:xfrm>
            <a:off x="443058" y="5074461"/>
            <a:ext cx="507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电机的磁链参数不准时，转速估测也不准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18ADF4-BB79-33EC-9977-F6C58807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13" y="2663976"/>
            <a:ext cx="3867690" cy="12670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7FC4CAB-56ED-6C3C-C378-6DEBF73DED77}"/>
              </a:ext>
            </a:extLst>
          </p:cNvPr>
          <p:cNvSpPr txBox="1"/>
          <p:nvPr/>
        </p:nvSpPr>
        <p:spPr>
          <a:xfrm>
            <a:off x="483908" y="1581568"/>
            <a:ext cx="5030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SMO</a:t>
            </a:r>
            <a:r>
              <a:rPr lang="zh-CN" altLang="en-US" dirty="0"/>
              <a:t>的设计是基于静止坐标系下的电压方程，估算的精准度依靠于电机参数</a:t>
            </a:r>
            <a:r>
              <a:rPr lang="en-US" altLang="zh-CN" dirty="0"/>
              <a:t>(</a:t>
            </a:r>
            <a:r>
              <a:rPr lang="zh-CN" altLang="en-US" dirty="0"/>
              <a:t>电阻、电感、磁通</a:t>
            </a:r>
            <a:r>
              <a:rPr lang="en-US" altLang="zh-CN" dirty="0"/>
              <a:t>)</a:t>
            </a:r>
            <a:r>
              <a:rPr lang="zh-CN" altLang="en-US" dirty="0"/>
              <a:t>，若电机参数有较大误差时，估算结果就不准确。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8F488E-8445-7141-BE85-7B8D931CDC63}"/>
              </a:ext>
            </a:extLst>
          </p:cNvPr>
          <p:cNvSpPr txBox="1"/>
          <p:nvPr/>
        </p:nvSpPr>
        <p:spPr>
          <a:xfrm>
            <a:off x="7230359" y="2846895"/>
            <a:ext cx="40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速度、电角度估算图示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40A781-BD1E-F5CC-7031-8658B41D8E67}"/>
              </a:ext>
            </a:extLst>
          </p:cNvPr>
          <p:cNvSpPr txBox="1"/>
          <p:nvPr/>
        </p:nvSpPr>
        <p:spPr>
          <a:xfrm>
            <a:off x="7230359" y="5074461"/>
            <a:ext cx="433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10-17r/s</a:t>
            </a:r>
            <a:r>
              <a:rPr lang="zh-CN" altLang="en-US" dirty="0"/>
              <a:t>时速度估算图示</a:t>
            </a:r>
          </a:p>
        </p:txBody>
      </p:sp>
    </p:spTree>
    <p:extLst>
      <p:ext uri="{BB962C8B-B14F-4D97-AF65-F5344CB8AC3E}">
        <p14:creationId xmlns:p14="http://schemas.microsoft.com/office/powerpoint/2010/main" val="153949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5031-C2DE-FF1A-389E-435DBE6F3BC6}"/>
              </a:ext>
            </a:extLst>
          </p:cNvPr>
          <p:cNvSpPr txBox="1"/>
          <p:nvPr/>
        </p:nvSpPr>
        <p:spPr>
          <a:xfrm>
            <a:off x="1357460" y="735291"/>
            <a:ext cx="24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电机参数辨识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BE2B89-26AD-2103-8210-B78CB27C36FD}"/>
              </a:ext>
            </a:extLst>
          </p:cNvPr>
          <p:cNvSpPr txBox="1"/>
          <p:nvPr/>
        </p:nvSpPr>
        <p:spPr>
          <a:xfrm>
            <a:off x="980388" y="4911365"/>
            <a:ext cx="286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磁链误差引起的观测误差</a:t>
            </a:r>
          </a:p>
        </p:txBody>
      </p:sp>
    </p:spTree>
    <p:extLst>
      <p:ext uri="{BB962C8B-B14F-4D97-AF65-F5344CB8AC3E}">
        <p14:creationId xmlns:p14="http://schemas.microsoft.com/office/powerpoint/2010/main" val="310952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209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康 好雨</dc:creator>
  <cp:lastModifiedBy>康 好雨</cp:lastModifiedBy>
  <cp:revision>11</cp:revision>
  <dcterms:created xsi:type="dcterms:W3CDTF">2025-09-07T11:59:46Z</dcterms:created>
  <dcterms:modified xsi:type="dcterms:W3CDTF">2025-09-07T12:54:30Z</dcterms:modified>
</cp:coreProperties>
</file>