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79" r:id="rId1"/>
  </p:sldMasterIdLst>
  <p:sldIdLst>
    <p:sldId id="256" r:id="rId2"/>
    <p:sldId id="257" r:id="rId3"/>
    <p:sldId id="261" r:id="rId4"/>
    <p:sldId id="262"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499"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
        <p:nvSpPr>
          <p:cNvPr id="7" name="Rectangle 6"/>
          <p:cNvSpPr/>
          <p:nvPr/>
        </p:nvSpPr>
        <p:spPr>
          <a:xfrm>
            <a:off x="284163" y="444728"/>
            <a:ext cx="8574087" cy="1468437"/>
          </a:xfrm>
          <a:prstGeom prst="rect">
            <a:avLst/>
          </a:prstGeom>
          <a:solidFill>
            <a:schemeClr val="tx2">
              <a:lumMod val="40000"/>
              <a:lumOff val="6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smtClean="0"/>
              <a:t>Click to edit Master title style</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9BC7E7-EA8E-4DA7-915E-CC098D9BADCB}" type="datetimeFigureOut">
              <a:rPr lang="en-US" smtClean="0"/>
              <a:t>6/17/2014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9BC7E7-EA8E-4DA7-915E-CC098D9BADCB}" type="datetimeFigureOut">
              <a:rPr lang="en-US" smtClean="0"/>
              <a:t>6/17/2014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9BC7E7-EA8E-4DA7-915E-CC098D9BADCB}" type="datetimeFigureOut">
              <a:rPr lang="en-US" smtClean="0"/>
              <a:t>6/17/2014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6/17/2014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9BC7E7-EA8E-4DA7-915E-CC098D9BADCB}" type="datetimeFigureOut">
              <a:rPr lang="en-US" smtClean="0"/>
              <a:t>6/17/2014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6/17/2014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6/17/2014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6/17/2014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6/17/2014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679BC7E7-EA8E-4DA7-915E-CC098D9BADCB}" type="datetimeFigureOut">
              <a:rPr lang="en-US" smtClean="0"/>
              <a:t>6/17/2014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679BC7E7-EA8E-4DA7-915E-CC098D9BADCB}" type="datetimeFigureOut">
              <a:rPr lang="en-US" smtClean="0"/>
              <a:t>6/17/2014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6/17/2014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t>6/17/2014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79BC7E7-EA8E-4DA7-915E-CC098D9BADCB}" type="datetimeFigureOut">
              <a:rPr lang="en-US" smtClean="0"/>
              <a:t>6/17/2014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t>6/17/2014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679BC7E7-EA8E-4DA7-915E-CC098D9BADCB}" type="datetimeFigureOut">
              <a:rPr lang="en-US" smtClean="0"/>
              <a:t>6/17/2014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9F2F5E10-5301-4EE6-90D2-A6C4A3F62BED}"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accent1">
              <a:alpha val="70000"/>
            </a:schemeClr>
          </a:solidFill>
        </p:spPr>
        <p:txBody>
          <a:bodyPr vert="horz" lIns="91440" tIns="45720" rIns="91440" bIns="45720" rtlCol="0" anchor="ctr">
            <a:normAutofit/>
          </a:bodyPr>
          <a:lstStyle/>
          <a:p>
            <a:r>
              <a:rPr lang="en-US" smtClean="0"/>
              <a:t>Click to edit Master title style</a:t>
            </a:r>
            <a:endParaRPr/>
          </a:p>
        </p:txBody>
      </p:sp>
      <p:pic>
        <p:nvPicPr>
          <p:cNvPr id="7" name="Picture 6" descr="segue texture.jpg"/>
          <p:cNvPicPr>
            <a:picLocks noChangeAspect="1"/>
          </p:cNvPicPr>
          <p:nvPr userDrawn="1"/>
        </p:nvPicPr>
        <p:blipFill>
          <a:blip r:embed="rId19" cstate="email">
            <a:extLst>
              <a:ext uri="{28A0092B-C50C-407E-A947-70E740481C1C}">
                <a14:useLocalDpi xmlns:a14="http://schemas.microsoft.com/office/drawing/2010/main" val="0"/>
              </a:ext>
            </a:extLst>
          </a:blip>
          <a:srcRect/>
          <a:stretch>
            <a:fillRect/>
          </a:stretch>
        </p:blipFill>
        <p:spPr>
          <a:xfrm flipV="1">
            <a:off x="12457" y="6733480"/>
            <a:ext cx="9119149" cy="132194"/>
          </a:xfrm>
          <a:prstGeom prst="rect">
            <a:avLst/>
          </a:prstGeom>
        </p:spPr>
      </p:pic>
    </p:spTree>
  </p:cSld>
  <p:clrMap bg1="lt1" tx1="dk1" bg2="lt2" tx2="dk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 id="2147484392" r:id="rId13"/>
    <p:sldLayoutId id="2147484393" r:id="rId14"/>
    <p:sldLayoutId id="2147484394" r:id="rId15"/>
    <p:sldLayoutId id="2147484395" r:id="rId16"/>
    <p:sldLayoutId id="2147484396"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lumOff val="25000"/>
                  </a:schemeClr>
                </a:solidFill>
                <a:latin typeface="+mn-lt"/>
                <a:cs typeface="Apple Symbols"/>
              </a:rPr>
              <a:t>FY 14 Goal Themes</a:t>
            </a:r>
            <a:endParaRPr lang="en-US" dirty="0">
              <a:solidFill>
                <a:schemeClr val="tx1">
                  <a:lumMod val="75000"/>
                  <a:lumOff val="25000"/>
                </a:schemeClr>
              </a:solidFill>
              <a:latin typeface="+mn-lt"/>
              <a:cs typeface="Apple Symbols"/>
            </a:endParaRPr>
          </a:p>
        </p:txBody>
      </p:sp>
      <p:pic>
        <p:nvPicPr>
          <p:cNvPr id="5" name="Picture 4" descr="Screen Shot 2013-08-09 at 6.31.27 PM.png"/>
          <p:cNvPicPr>
            <a:picLocks noChangeAspect="1"/>
          </p:cNvPicPr>
          <p:nvPr/>
        </p:nvPicPr>
        <p:blipFill rotWithShape="1">
          <a:blip r:embed="rId2" cstate="email">
            <a:extLst>
              <a:ext uri="{28A0092B-C50C-407E-A947-70E740481C1C}">
                <a14:useLocalDpi xmlns:a14="http://schemas.microsoft.com/office/drawing/2010/main" val="0"/>
              </a:ext>
            </a:extLst>
          </a:blip>
          <a:srcRect t="14406" b="17198"/>
          <a:stretch/>
        </p:blipFill>
        <p:spPr>
          <a:xfrm>
            <a:off x="0" y="2196902"/>
            <a:ext cx="9144000" cy="3762000"/>
          </a:xfrm>
          <a:prstGeom prst="rect">
            <a:avLst/>
          </a:prstGeom>
        </p:spPr>
      </p:pic>
    </p:spTree>
    <p:extLst>
      <p:ext uri="{BB962C8B-B14F-4D97-AF65-F5344CB8AC3E}">
        <p14:creationId xmlns:p14="http://schemas.microsoft.com/office/powerpoint/2010/main" val="242454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04040"/>
                </a:solidFill>
              </a:rPr>
              <a:t>Delivery</a:t>
            </a:r>
            <a:endParaRPr lang="en-US" dirty="0">
              <a:solidFill>
                <a:srgbClr val="404040"/>
              </a:solidFill>
            </a:endParaRPr>
          </a:p>
        </p:txBody>
      </p:sp>
      <p:sp>
        <p:nvSpPr>
          <p:cNvPr id="3" name="Content Placeholder 2"/>
          <p:cNvSpPr>
            <a:spLocks noGrp="1"/>
          </p:cNvSpPr>
          <p:nvPr>
            <p:ph sz="half" idx="1"/>
          </p:nvPr>
        </p:nvSpPr>
        <p:spPr>
          <a:xfrm>
            <a:off x="381001" y="2071844"/>
            <a:ext cx="7685314" cy="3008156"/>
          </a:xfrm>
        </p:spPr>
        <p:txBody>
          <a:bodyPr>
            <a:normAutofit/>
          </a:bodyPr>
          <a:lstStyle/>
          <a:p>
            <a:pPr>
              <a:buFont typeface="Wingdings" charset="2"/>
              <a:buChar char=""/>
            </a:pPr>
            <a:r>
              <a:rPr lang="en-US" sz="1000" b="1" dirty="0" smtClean="0"/>
              <a:t>To </a:t>
            </a:r>
            <a:r>
              <a:rPr lang="en-US" sz="1000" b="1" dirty="0"/>
              <a:t>get BAVA certification for SWSC </a:t>
            </a:r>
            <a:r>
              <a:rPr lang="en-US" sz="1000" b="1" dirty="0" smtClean="0"/>
              <a:t>applications on Quarterly </a:t>
            </a:r>
            <a:r>
              <a:rPr lang="en-US" sz="1000" b="1" dirty="0" smtClean="0"/>
              <a:t>basis.</a:t>
            </a:r>
          </a:p>
          <a:p>
            <a:pPr lvl="1">
              <a:buFont typeface="Wingdings" charset="2"/>
              <a:buChar char=""/>
            </a:pPr>
            <a:r>
              <a:rPr lang="en-US" sz="1000" b="1" dirty="0"/>
              <a:t>I have learnt the detailed level functional and technical aspects of BAVA Scan from getting the access to getting it review followed by certification and taken ownership of  tracking it on quarterly basis</a:t>
            </a:r>
            <a:r>
              <a:rPr lang="en-US" sz="1000" b="1" dirty="0" smtClean="0"/>
              <a:t>.</a:t>
            </a:r>
            <a:endParaRPr lang="en-US" sz="1000" b="1" dirty="0" smtClean="0"/>
          </a:p>
          <a:p>
            <a:pPr lvl="0">
              <a:buFont typeface="Wingdings" charset="2"/>
              <a:buChar char=""/>
            </a:pPr>
            <a:r>
              <a:rPr lang="en-US" sz="1000" b="1" dirty="0"/>
              <a:t>To develop knowledge management material  for (JIGSAW,E-DELIVERY ,E-LIBRARY,SWIFT) Software supply chain applications  ,</a:t>
            </a:r>
            <a:r>
              <a:rPr lang="en-US" sz="1000" b="1" dirty="0" err="1"/>
              <a:t>Itemhub</a:t>
            </a:r>
            <a:r>
              <a:rPr lang="en-US" sz="1000" b="1" dirty="0"/>
              <a:t> and </a:t>
            </a:r>
            <a:r>
              <a:rPr lang="en-US" sz="1000" b="1" dirty="0" smtClean="0"/>
              <a:t>CCW- completed</a:t>
            </a:r>
          </a:p>
          <a:p>
            <a:pPr lvl="1">
              <a:buFont typeface="Wingdings" charset="2"/>
              <a:buChar char=""/>
            </a:pPr>
            <a:r>
              <a:rPr lang="en-US" sz="1000" b="1" dirty="0"/>
              <a:t>Gained knowledge from different tracks and documented all the configuration details (</a:t>
            </a:r>
            <a:r>
              <a:rPr lang="en-US" sz="1000" b="1" dirty="0" err="1"/>
              <a:t>Codebase,GIT</a:t>
            </a:r>
            <a:r>
              <a:rPr lang="en-US" sz="1000" b="1" dirty="0"/>
              <a:t> link Application URL ,JVM)for all SWSC </a:t>
            </a:r>
            <a:r>
              <a:rPr lang="en-US" sz="1000" b="1" dirty="0"/>
              <a:t>Applications.</a:t>
            </a:r>
          </a:p>
          <a:p>
            <a:pPr>
              <a:buFont typeface="Wingdings" charset="2"/>
              <a:buChar char=""/>
            </a:pPr>
            <a:r>
              <a:rPr lang="en-US" sz="1000" b="1" dirty="0"/>
              <a:t>To start working on enhancements on multiple </a:t>
            </a:r>
            <a:r>
              <a:rPr lang="en-US" sz="1000" b="1" dirty="0" smtClean="0"/>
              <a:t>projects under SSC and deliver with &lt; 5% (S1,S2) defects and 0 issues.  - completed</a:t>
            </a:r>
          </a:p>
          <a:p>
            <a:pPr lvl="1">
              <a:buFont typeface="Wingdings" charset="2"/>
              <a:buChar char=""/>
            </a:pPr>
            <a:r>
              <a:rPr lang="en-US" altLang="zh-CN" sz="1000" b="1" dirty="0"/>
              <a:t>PANDA </a:t>
            </a:r>
            <a:r>
              <a:rPr lang="en-US" altLang="zh-CN" sz="1000" b="1" dirty="0" smtClean="0"/>
              <a:t>Phase-1 </a:t>
            </a:r>
            <a:r>
              <a:rPr lang="en-US" altLang="zh-CN" sz="1000" b="1" dirty="0"/>
              <a:t>- Chinese localization</a:t>
            </a:r>
            <a:r>
              <a:rPr lang="zh-CN" altLang="en-US" sz="1000" b="1" dirty="0"/>
              <a:t> </a:t>
            </a:r>
            <a:r>
              <a:rPr lang="en-US" altLang="zh-CN" sz="1000" b="1" dirty="0"/>
              <a:t>support- successfully delivered deliverables with 0 defects.</a:t>
            </a:r>
            <a:endParaRPr lang="zh-CN" altLang="en-US" sz="1000" b="1" dirty="0"/>
          </a:p>
          <a:p>
            <a:pPr lvl="1">
              <a:buFont typeface="Wingdings" charset="2"/>
              <a:buChar char=""/>
            </a:pPr>
            <a:r>
              <a:rPr lang="en-US" altLang="zh-CN" sz="1000" b="1" dirty="0"/>
              <a:t>OSCAR- Fixed more than 200 security vulnerability</a:t>
            </a:r>
            <a:r>
              <a:rPr lang="zh-CN" altLang="en-US" sz="1000" b="1" dirty="0"/>
              <a:t> </a:t>
            </a:r>
            <a:r>
              <a:rPr lang="en-US" altLang="zh-CN" sz="1000" b="1" dirty="0"/>
              <a:t>issues in OSCAR Application and </a:t>
            </a:r>
            <a:r>
              <a:rPr lang="en-US" altLang="zh-CN" sz="1000" b="1" dirty="0" err="1"/>
              <a:t>handeled</a:t>
            </a:r>
            <a:r>
              <a:rPr lang="en-US" altLang="zh-CN" sz="1000" b="1" dirty="0"/>
              <a:t> complete release </a:t>
            </a:r>
            <a:endParaRPr lang="zh-CN" altLang="en-US" sz="1000" b="1" dirty="0"/>
          </a:p>
          <a:p>
            <a:pPr lvl="1">
              <a:buFont typeface="Wingdings" charset="2"/>
              <a:buChar char=""/>
            </a:pPr>
            <a:r>
              <a:rPr lang="en-US" altLang="zh-CN" sz="1000" b="1" dirty="0"/>
              <a:t>SWIFT- </a:t>
            </a:r>
            <a:r>
              <a:rPr lang="zh-CN" altLang="en-US" sz="1000" b="1" dirty="0"/>
              <a:t> </a:t>
            </a:r>
            <a:r>
              <a:rPr lang="en-US" altLang="zh-CN" sz="1000" b="1" dirty="0"/>
              <a:t>NPI process</a:t>
            </a:r>
            <a:r>
              <a:rPr lang="zh-CN" altLang="en-US" sz="1000" b="1" dirty="0"/>
              <a:t> </a:t>
            </a:r>
            <a:r>
              <a:rPr lang="en-US" altLang="zh-CN" sz="1000" b="1" dirty="0"/>
              <a:t>from Infosys Team and run test cases for June</a:t>
            </a:r>
            <a:r>
              <a:rPr lang="zh-CN" altLang="en-US" sz="1000" b="1" dirty="0"/>
              <a:t> </a:t>
            </a:r>
            <a:r>
              <a:rPr lang="en-US" altLang="zh-CN" sz="1000" b="1" dirty="0"/>
              <a:t>release. Ready to participate in a release.</a:t>
            </a:r>
            <a:endParaRPr lang="zh-CN" altLang="en-US" sz="1000" b="1" dirty="0"/>
          </a:p>
          <a:p>
            <a:pPr lvl="1">
              <a:buFont typeface="Wingdings" charset="2"/>
              <a:buChar char=""/>
            </a:pPr>
            <a:r>
              <a:rPr lang="en-US" altLang="zh-CN" sz="1000" b="1" dirty="0"/>
              <a:t>BOM- Technical requirements for Q1FY15.</a:t>
            </a:r>
            <a:endParaRPr lang="zh-CN" altLang="en-US" sz="1000" b="1" dirty="0"/>
          </a:p>
          <a:p>
            <a:pPr lvl="1">
              <a:buFont typeface="Wingdings" charset="2"/>
              <a:buChar char=""/>
            </a:pPr>
            <a:endParaRPr lang="en-US" sz="1000" b="1" dirty="0" smtClean="0"/>
          </a:p>
          <a:p>
            <a:pPr lvl="0">
              <a:buFont typeface="Wingdings" charset="2"/>
              <a:buChar char=""/>
            </a:pPr>
            <a:endParaRPr lang="en-US" sz="1000" b="1" dirty="0"/>
          </a:p>
          <a:p>
            <a:pPr>
              <a:buFont typeface="Wingdings" charset="2"/>
              <a:buChar char=""/>
            </a:pPr>
            <a:endParaRPr lang="en-US" b="1" dirty="0" smtClean="0"/>
          </a:p>
          <a:p>
            <a:pPr>
              <a:buFont typeface="Wingdings" charset="2"/>
              <a:buChar char=""/>
            </a:pPr>
            <a:endParaRPr lang="en-US" b="1" dirty="0"/>
          </a:p>
          <a:p>
            <a:pPr marL="68580" lvl="0" indent="0">
              <a:buNone/>
            </a:pPr>
            <a:endParaRPr lang="en-US" b="1" dirty="0"/>
          </a:p>
          <a:p>
            <a:pPr>
              <a:buFont typeface="Wingdings" charset="2"/>
              <a:buChar char=""/>
            </a:pPr>
            <a:endParaRPr lang="en-US" dirty="0" smtClean="0"/>
          </a:p>
          <a:p>
            <a:pPr>
              <a:buFont typeface="Wingdings" charset="2"/>
              <a:buChar char=""/>
            </a:pPr>
            <a:endParaRPr lang="en-US" dirty="0" smtClean="0"/>
          </a:p>
          <a:p>
            <a:pPr>
              <a:buFont typeface="Wingdings" charset="2"/>
              <a:buChar char=""/>
            </a:pPr>
            <a:endParaRPr lang="en-US" dirty="0"/>
          </a:p>
          <a:p>
            <a:pPr>
              <a:buFont typeface="Wingdings" charset="2"/>
              <a:buChar char=""/>
            </a:pPr>
            <a:endParaRPr lang="en-US" dirty="0"/>
          </a:p>
        </p:txBody>
      </p:sp>
      <p:pic>
        <p:nvPicPr>
          <p:cNvPr id="6" name="Picture 5" descr="Screen Shot 2013-09-03 at 8.00.23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853262" y="5080000"/>
            <a:ext cx="2174825" cy="1778000"/>
          </a:xfrm>
          <a:prstGeom prst="rect">
            <a:avLst/>
          </a:prstGeom>
        </p:spPr>
      </p:pic>
    </p:spTree>
    <p:extLst>
      <p:ext uri="{BB962C8B-B14F-4D97-AF65-F5344CB8AC3E}">
        <p14:creationId xmlns:p14="http://schemas.microsoft.com/office/powerpoint/2010/main" val="2609882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04040"/>
                </a:solidFill>
              </a:rPr>
              <a:t>Innovation </a:t>
            </a:r>
          </a:p>
        </p:txBody>
      </p:sp>
      <p:sp>
        <p:nvSpPr>
          <p:cNvPr id="3" name="Content Placeholder 2"/>
          <p:cNvSpPr>
            <a:spLocks noGrp="1"/>
          </p:cNvSpPr>
          <p:nvPr>
            <p:ph sz="half" idx="1"/>
          </p:nvPr>
        </p:nvSpPr>
        <p:spPr>
          <a:xfrm>
            <a:off x="284162" y="2056835"/>
            <a:ext cx="8574087" cy="1846298"/>
          </a:xfrm>
        </p:spPr>
        <p:txBody>
          <a:bodyPr>
            <a:noAutofit/>
          </a:bodyPr>
          <a:lstStyle/>
          <a:p>
            <a:pPr>
              <a:buFont typeface="Wingdings" charset="2"/>
              <a:buChar char=""/>
            </a:pPr>
            <a:r>
              <a:rPr lang="en-US" sz="1000" b="1" dirty="0" smtClean="0"/>
              <a:t>To make dynamic and interactive  workflow diagrams for SWSC applications so that time for learning our business processes gets reduced by &gt;</a:t>
            </a:r>
            <a:r>
              <a:rPr lang="en-US" sz="1000" b="1" dirty="0"/>
              <a:t>2</a:t>
            </a:r>
            <a:r>
              <a:rPr lang="en-US" sz="1000" b="1" dirty="0" smtClean="0"/>
              <a:t>0%- Completed</a:t>
            </a:r>
            <a:r>
              <a:rPr lang="en-US" sz="1000" b="1" dirty="0" smtClean="0"/>
              <a:t>.</a:t>
            </a:r>
          </a:p>
          <a:p>
            <a:pPr lvl="1">
              <a:buFont typeface="Wingdings" charset="2"/>
              <a:buChar char=""/>
            </a:pPr>
            <a:r>
              <a:rPr lang="en-US" sz="1000" b="1" dirty="0"/>
              <a:t>As </a:t>
            </a:r>
            <a:r>
              <a:rPr lang="en-US" sz="1000" b="1" dirty="0"/>
              <a:t>an Innovation goal developed KMAP (Knowledge management Application) which is robust, scalable web based interactive tool which will help new comers to get good functional and technical aspects of our System processes and presented that idea to senior leadership (</a:t>
            </a:r>
            <a:r>
              <a:rPr lang="en-US" sz="1000" b="1" dirty="0" err="1"/>
              <a:t>Prassana</a:t>
            </a:r>
            <a:r>
              <a:rPr lang="en-US" sz="1000" b="1" dirty="0"/>
              <a:t>, Eric, Vijay </a:t>
            </a:r>
            <a:r>
              <a:rPr lang="en-US" sz="1000" b="1" dirty="0" err="1"/>
              <a:t>pokumati</a:t>
            </a:r>
            <a:r>
              <a:rPr lang="en-US" sz="1000" b="1" dirty="0"/>
              <a:t>, Tony </a:t>
            </a:r>
            <a:r>
              <a:rPr lang="en-US" sz="1000" b="1" dirty="0" err="1"/>
              <a:t>Mannino</a:t>
            </a:r>
            <a:r>
              <a:rPr lang="en-US" sz="1000" b="1" dirty="0"/>
              <a:t>, Manoj, Sairam, Ravi </a:t>
            </a:r>
            <a:r>
              <a:rPr lang="en-US" sz="1000" b="1" dirty="0" err="1"/>
              <a:t>hirematad</a:t>
            </a:r>
            <a:r>
              <a:rPr lang="en-US" sz="1000" b="1" dirty="0"/>
              <a:t>) and it lead to extend it for other teams </a:t>
            </a:r>
            <a:r>
              <a:rPr lang="en-US" sz="1000" b="1"/>
              <a:t>as </a:t>
            </a:r>
            <a:r>
              <a:rPr lang="en-US" sz="1000" b="1" smtClean="0"/>
              <a:t>well</a:t>
            </a:r>
            <a:r>
              <a:rPr lang="en-US" sz="1000" b="1"/>
              <a:t>.</a:t>
            </a:r>
            <a:endParaRPr lang="en-US" sz="1000" b="1" dirty="0"/>
          </a:p>
          <a:p>
            <a:pPr>
              <a:buFont typeface="Wingdings" charset="2"/>
              <a:buChar char=""/>
            </a:pPr>
            <a:r>
              <a:rPr lang="en-US" sz="1000" b="1" dirty="0" smtClean="0"/>
              <a:t>Creating a useful mobile Application by learning and using HTML5 .- done in Android , Working on Licensing App for </a:t>
            </a:r>
            <a:r>
              <a:rPr lang="en-US" sz="1000" b="1" dirty="0" smtClean="0"/>
              <a:t>mobile- In Progress</a:t>
            </a:r>
          </a:p>
          <a:p>
            <a:pPr marL="0" indent="0">
              <a:buNone/>
            </a:pPr>
            <a:endParaRPr lang="en-US" sz="1000" b="1" dirty="0" smtClean="0"/>
          </a:p>
          <a:p>
            <a:pPr>
              <a:buFont typeface="Wingdings" charset="2"/>
              <a:buChar char=""/>
            </a:pPr>
            <a:endParaRPr lang="en-US" sz="1000" b="1" dirty="0" smtClean="0"/>
          </a:p>
          <a:p>
            <a:pPr>
              <a:buFont typeface="Wingdings" charset="2"/>
              <a:buChar char=""/>
            </a:pPr>
            <a:endParaRPr lang="en-US" sz="1000" b="1" dirty="0" smtClean="0"/>
          </a:p>
          <a:p>
            <a:pPr marL="0" indent="0">
              <a:buNone/>
            </a:pPr>
            <a:endParaRPr lang="en-US" sz="1000" b="1" dirty="0" smtClean="0"/>
          </a:p>
          <a:p>
            <a:pPr>
              <a:buFont typeface="Wingdings" charset="2"/>
              <a:buChar char=""/>
            </a:pPr>
            <a:endParaRPr lang="en-US" sz="1000" dirty="0"/>
          </a:p>
        </p:txBody>
      </p:sp>
      <p:pic>
        <p:nvPicPr>
          <p:cNvPr id="5" name="Picture 4" descr="Screen Shot 2013-09-03 at 6.37.40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34068" y="3825506"/>
            <a:ext cx="2724181" cy="2324261"/>
          </a:xfrm>
          <a:prstGeom prst="rect">
            <a:avLst/>
          </a:prstGeom>
        </p:spPr>
      </p:pic>
      <p:sp>
        <p:nvSpPr>
          <p:cNvPr id="7" name="Content Placeholder 6"/>
          <p:cNvSpPr>
            <a:spLocks noGrp="1"/>
          </p:cNvSpPr>
          <p:nvPr>
            <p:ph sz="half" idx="13"/>
          </p:nvPr>
        </p:nvSpPr>
        <p:spPr/>
        <p:txBody>
          <a:bodyPr/>
          <a:lstStyle/>
          <a:p>
            <a:endParaRPr lang="en-US" dirty="0"/>
          </a:p>
        </p:txBody>
      </p:sp>
    </p:spTree>
    <p:extLst>
      <p:ext uri="{BB962C8B-B14F-4D97-AF65-F5344CB8AC3E}">
        <p14:creationId xmlns:p14="http://schemas.microsoft.com/office/powerpoint/2010/main" val="2664910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04040"/>
                </a:solidFill>
              </a:rPr>
              <a:t>Productivity</a:t>
            </a:r>
          </a:p>
        </p:txBody>
      </p:sp>
      <p:sp>
        <p:nvSpPr>
          <p:cNvPr id="3" name="Content Placeholder 2"/>
          <p:cNvSpPr>
            <a:spLocks noGrp="1"/>
          </p:cNvSpPr>
          <p:nvPr>
            <p:ph sz="half" idx="1"/>
          </p:nvPr>
        </p:nvSpPr>
        <p:spPr>
          <a:xfrm>
            <a:off x="284162" y="2017146"/>
            <a:ext cx="8574087" cy="2150243"/>
          </a:xfrm>
        </p:spPr>
        <p:txBody>
          <a:bodyPr>
            <a:noAutofit/>
          </a:bodyPr>
          <a:lstStyle/>
          <a:p>
            <a:pPr lvl="0">
              <a:buFont typeface="Wingdings" charset="2"/>
              <a:buChar char=""/>
            </a:pPr>
            <a:r>
              <a:rPr lang="en-US" sz="1000" b="1" dirty="0" smtClean="0"/>
              <a:t>To </a:t>
            </a:r>
            <a:r>
              <a:rPr lang="en-US" sz="1000" b="1" dirty="0"/>
              <a:t>understand BAVA scan process and apply it  to reduce the cycle time by </a:t>
            </a:r>
            <a:r>
              <a:rPr lang="en-US" sz="1000" b="1" dirty="0" err="1"/>
              <a:t>atleast</a:t>
            </a:r>
            <a:r>
              <a:rPr lang="en-US" sz="1000" b="1" dirty="0"/>
              <a:t>  5</a:t>
            </a:r>
            <a:r>
              <a:rPr lang="en-US" sz="1000" b="1" dirty="0" smtClean="0"/>
              <a:t>%.- </a:t>
            </a:r>
            <a:r>
              <a:rPr lang="en-US" sz="1000" b="1" dirty="0" smtClean="0"/>
              <a:t>completed</a:t>
            </a:r>
          </a:p>
          <a:p>
            <a:pPr lvl="1">
              <a:buFont typeface="Wingdings" charset="2"/>
              <a:buChar char=""/>
            </a:pPr>
            <a:r>
              <a:rPr lang="en-US" sz="1000" b="1" dirty="0" smtClean="0"/>
              <a:t>Tracking BAVA expiry and POC for SWSC Applications so we get the certification before it expires.</a:t>
            </a:r>
            <a:endParaRPr lang="en-US" sz="1000" b="1" dirty="0" smtClean="0"/>
          </a:p>
          <a:p>
            <a:pPr lvl="0">
              <a:buFont typeface="Wingdings" charset="2"/>
              <a:buChar char=""/>
            </a:pPr>
            <a:r>
              <a:rPr lang="en-US" sz="1000" dirty="0"/>
              <a:t> </a:t>
            </a:r>
            <a:r>
              <a:rPr lang="en-US" sz="1000" b="1" dirty="0"/>
              <a:t>To acquire the knowledge of Business process model for SWSC </a:t>
            </a:r>
            <a:r>
              <a:rPr lang="en-US" sz="1000" b="1" dirty="0" smtClean="0"/>
              <a:t>applications. </a:t>
            </a:r>
            <a:r>
              <a:rPr lang="en-US" sz="1000" b="1" dirty="0" smtClean="0"/>
              <a:t>–completed</a:t>
            </a:r>
          </a:p>
          <a:p>
            <a:pPr lvl="1">
              <a:buFont typeface="Wingdings" charset="2"/>
              <a:buChar char=""/>
            </a:pPr>
            <a:r>
              <a:rPr lang="en-US" sz="1000" b="1" dirty="0" smtClean="0"/>
              <a:t>I have taken Video Trainings, Cisco docs learnings, sessions with different teams to gain domain knowledge of SWSC Applications</a:t>
            </a:r>
            <a:endParaRPr lang="en-US" sz="1000" b="1" dirty="0" smtClean="0"/>
          </a:p>
          <a:p>
            <a:pPr lvl="0">
              <a:buFont typeface="Wingdings" charset="2"/>
              <a:buChar char=""/>
            </a:pPr>
            <a:r>
              <a:rPr lang="en-US" sz="1000" b="1" dirty="0" smtClean="0"/>
              <a:t>To gain knowledge of CSW</a:t>
            </a:r>
            <a:r>
              <a:rPr lang="en-US" sz="1000" b="1" dirty="0" smtClean="0"/>
              <a:t>.</a:t>
            </a:r>
          </a:p>
          <a:p>
            <a:pPr lvl="1">
              <a:buFont typeface="Wingdings" charset="2"/>
              <a:buChar char=""/>
            </a:pPr>
            <a:r>
              <a:rPr lang="en-US" sz="1000" b="1" dirty="0" smtClean="0"/>
              <a:t>Understood the technology Stack.</a:t>
            </a:r>
          </a:p>
          <a:p>
            <a:pPr lvl="1">
              <a:buFont typeface="Wingdings" charset="2"/>
              <a:buChar char=""/>
            </a:pPr>
            <a:r>
              <a:rPr lang="en-US" sz="1000" b="1" dirty="0" smtClean="0"/>
              <a:t>Created documentation for local set up for the team.</a:t>
            </a:r>
            <a:endParaRPr lang="en-US" sz="1000" b="1" dirty="0" smtClean="0"/>
          </a:p>
          <a:p>
            <a:pPr lvl="0">
              <a:buFont typeface="Wingdings" charset="2"/>
              <a:buChar char=""/>
            </a:pPr>
            <a:endParaRPr lang="en-US" sz="1000" b="1" dirty="0" smtClean="0"/>
          </a:p>
          <a:p>
            <a:pPr marL="631825" lvl="1" indent="-171450"/>
            <a:endParaRPr lang="en-US" sz="1000" b="1" dirty="0" smtClean="0"/>
          </a:p>
        </p:txBody>
      </p:sp>
      <p:pic>
        <p:nvPicPr>
          <p:cNvPr id="5" name="Picture 4" descr="Screen Shot 2013-09-03 at 7.57.08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85813" y="4118605"/>
            <a:ext cx="2772435" cy="1932945"/>
          </a:xfrm>
          <a:prstGeom prst="rect">
            <a:avLst/>
          </a:prstGeom>
        </p:spPr>
      </p:pic>
    </p:spTree>
    <p:extLst>
      <p:ext uri="{BB962C8B-B14F-4D97-AF65-F5344CB8AC3E}">
        <p14:creationId xmlns:p14="http://schemas.microsoft.com/office/powerpoint/2010/main" val="3637756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04040"/>
                </a:solidFill>
              </a:rPr>
              <a:t>Value</a:t>
            </a:r>
            <a:endParaRPr lang="en-US" dirty="0">
              <a:solidFill>
                <a:srgbClr val="404040"/>
              </a:solidFill>
            </a:endParaRPr>
          </a:p>
        </p:txBody>
      </p:sp>
      <p:sp>
        <p:nvSpPr>
          <p:cNvPr id="3" name="Content Placeholder 2"/>
          <p:cNvSpPr>
            <a:spLocks noGrp="1"/>
          </p:cNvSpPr>
          <p:nvPr>
            <p:ph sz="half" idx="1"/>
          </p:nvPr>
        </p:nvSpPr>
        <p:spPr>
          <a:xfrm>
            <a:off x="284163" y="1858388"/>
            <a:ext cx="8574086" cy="1663745"/>
          </a:xfrm>
        </p:spPr>
        <p:txBody>
          <a:bodyPr>
            <a:noAutofit/>
          </a:bodyPr>
          <a:lstStyle/>
          <a:p>
            <a:pPr lvl="0">
              <a:buFont typeface="Wingdings" charset="2"/>
              <a:buChar char=""/>
            </a:pPr>
            <a:r>
              <a:rPr lang="en-US" sz="1000" dirty="0"/>
              <a:t>T</a:t>
            </a:r>
            <a:r>
              <a:rPr lang="en-US" sz="1000" b="1" dirty="0" smtClean="0"/>
              <a:t>o  </a:t>
            </a:r>
            <a:r>
              <a:rPr lang="en-US" sz="1000" b="1" dirty="0"/>
              <a:t>build team values by organizing fun events </a:t>
            </a:r>
            <a:r>
              <a:rPr lang="en-US" sz="1000" b="1" dirty="0" smtClean="0"/>
              <a:t>.</a:t>
            </a:r>
          </a:p>
          <a:p>
            <a:pPr lvl="1">
              <a:buFont typeface="Wingdings" charset="2"/>
              <a:buChar char=""/>
            </a:pPr>
            <a:r>
              <a:rPr lang="en-US" sz="1000" b="1" dirty="0" smtClean="0"/>
              <a:t>I am </a:t>
            </a:r>
            <a:r>
              <a:rPr lang="en-US" sz="1000" b="1" dirty="0"/>
              <a:t>the core team member of FUN Team and we created a google plus community named Fun Fall @ First floor and truly depicts its meaning we had many fun events since then started with Dumb </a:t>
            </a:r>
            <a:r>
              <a:rPr lang="en-US" sz="1000" b="1" dirty="0" err="1" smtClean="0"/>
              <a:t>charades,Christmas</a:t>
            </a:r>
            <a:r>
              <a:rPr lang="en-US" sz="1000" b="1" dirty="0" smtClean="0"/>
              <a:t> Decoration </a:t>
            </a:r>
            <a:r>
              <a:rPr lang="en-US" sz="1000" b="1" dirty="0"/>
              <a:t>,Holi celebration, </a:t>
            </a:r>
            <a:r>
              <a:rPr lang="en-US" sz="1000" b="1" dirty="0" err="1"/>
              <a:t>Ugadi</a:t>
            </a:r>
            <a:r>
              <a:rPr lang="en-US" sz="1000" b="1" dirty="0"/>
              <a:t> </a:t>
            </a:r>
            <a:r>
              <a:rPr lang="en-US" sz="1000" b="1" dirty="0" err="1" smtClean="0"/>
              <a:t>Potluck,Duseera</a:t>
            </a:r>
            <a:r>
              <a:rPr lang="en-US" sz="1000" b="1" dirty="0" smtClean="0"/>
              <a:t> </a:t>
            </a:r>
            <a:r>
              <a:rPr lang="en-US" sz="1000" b="1" dirty="0" err="1"/>
              <a:t>Potluck,Popcorn</a:t>
            </a:r>
            <a:r>
              <a:rPr lang="en-US" sz="1000" b="1" dirty="0"/>
              <a:t> </a:t>
            </a:r>
            <a:r>
              <a:rPr lang="en-US" sz="1000" b="1" dirty="0" err="1"/>
              <a:t>break,Summer</a:t>
            </a:r>
            <a:r>
              <a:rPr lang="en-US" sz="1000" b="1" dirty="0"/>
              <a:t> social etc.  </a:t>
            </a:r>
            <a:r>
              <a:rPr lang="en-US" sz="1000" b="1" dirty="0" smtClean="0"/>
              <a:t>It was great to see everybody’s participation as team and will continue to be a part of it.</a:t>
            </a:r>
            <a:endParaRPr lang="en-US" sz="1000" b="1" dirty="0"/>
          </a:p>
          <a:p>
            <a:pPr>
              <a:buFont typeface="Wingdings" charset="2"/>
              <a:buChar char=""/>
            </a:pPr>
            <a:r>
              <a:rPr lang="en-US" sz="1000" b="1" dirty="0" smtClean="0"/>
              <a:t>To </a:t>
            </a:r>
            <a:r>
              <a:rPr lang="en-US" sz="1000" b="1" dirty="0"/>
              <a:t>understand BSD and Apollo applications under Software Track</a:t>
            </a:r>
            <a:r>
              <a:rPr lang="en-US" sz="1000" b="1" dirty="0" smtClean="0"/>
              <a:t>. </a:t>
            </a:r>
            <a:r>
              <a:rPr lang="en-US" sz="1000" b="1" dirty="0" smtClean="0"/>
              <a:t>– completed</a:t>
            </a:r>
          </a:p>
          <a:p>
            <a:pPr lvl="1">
              <a:buFont typeface="Wingdings" charset="2"/>
              <a:buChar char=""/>
            </a:pPr>
            <a:r>
              <a:rPr lang="en-US" sz="1000" b="1" dirty="0" smtClean="0"/>
              <a:t>Had sessions from Software team to gain cross track knowledge on their Applications.</a:t>
            </a:r>
          </a:p>
          <a:p>
            <a:pPr lvl="1">
              <a:buFont typeface="Wingdings" charset="2"/>
              <a:buChar char=""/>
            </a:pPr>
            <a:endParaRPr lang="en-US" sz="1000" b="1" dirty="0"/>
          </a:p>
          <a:p>
            <a:pPr marL="457200" lvl="1" indent="0">
              <a:buNone/>
            </a:pPr>
            <a:endParaRPr lang="en-US" sz="1000" b="1" dirty="0"/>
          </a:p>
          <a:p>
            <a:pPr lvl="0">
              <a:buFont typeface="Wingdings" charset="2"/>
              <a:buChar char=""/>
            </a:pPr>
            <a:endParaRPr lang="en-US" sz="800" b="1" dirty="0"/>
          </a:p>
          <a:p>
            <a:pPr>
              <a:buFont typeface="Wingdings" charset="2"/>
              <a:buChar char=""/>
            </a:pPr>
            <a:endParaRPr lang="en-US" sz="800" dirty="0" smtClean="0"/>
          </a:p>
        </p:txBody>
      </p:sp>
      <p:pic>
        <p:nvPicPr>
          <p:cNvPr id="5" name="Picture 4" descr="Screen Shot 2013-09-03 at 7.55.42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76896" y="3710807"/>
            <a:ext cx="1560495" cy="2340743"/>
          </a:xfrm>
          <a:prstGeom prst="rect">
            <a:avLst/>
          </a:prstGeom>
        </p:spPr>
      </p:pic>
    </p:spTree>
    <p:extLst>
      <p:ext uri="{BB962C8B-B14F-4D97-AF65-F5344CB8AC3E}">
        <p14:creationId xmlns:p14="http://schemas.microsoft.com/office/powerpoint/2010/main" val="3699378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2422</TotalTime>
  <Words>494</Words>
  <Application>Microsoft Office PowerPoint</Application>
  <PresentationFormat>On-screen Show (4:3)</PresentationFormat>
  <Paragraphs>40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Spectrum</vt:lpstr>
      <vt:lpstr>FY 14 Goal Themes</vt:lpstr>
      <vt:lpstr>Delivery</vt:lpstr>
      <vt:lpstr>Innovation </vt:lpstr>
      <vt:lpstr>Productivity</vt:lpstr>
      <vt:lpstr>Value</vt:lpstr>
    </vt:vector>
  </TitlesOfParts>
  <Company>cisco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Muralidhar Gandepalli</dc:creator>
  <cp:lastModifiedBy>KHYATI GUPTA (khygupta)</cp:lastModifiedBy>
  <cp:revision>48</cp:revision>
  <dcterms:created xsi:type="dcterms:W3CDTF">2013-09-03T06:29:51Z</dcterms:created>
  <dcterms:modified xsi:type="dcterms:W3CDTF">2014-06-17T13:24:00Z</dcterms:modified>
</cp:coreProperties>
</file>