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2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306" r:id="rId7"/>
    <p:sldId id="259" r:id="rId8"/>
    <p:sldId id="311" r:id="rId9"/>
    <p:sldId id="312" r:id="rId10"/>
    <p:sldId id="314" r:id="rId11"/>
    <p:sldId id="308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Trivedi" userId="3cf52aee6798b6e2" providerId="LiveId" clId="{44B170AF-CEEF-4E2E-A6EF-202993D80C1C}"/>
    <pc:docChg chg="modSld">
      <pc:chgData name="Khyati Trivedi" userId="3cf52aee6798b6e2" providerId="LiveId" clId="{44B170AF-CEEF-4E2E-A6EF-202993D80C1C}" dt="2024-03-28T11:14:54.842" v="12" actId="20577"/>
      <pc:docMkLst>
        <pc:docMk/>
      </pc:docMkLst>
      <pc:sldChg chg="modSp mod">
        <pc:chgData name="Khyati Trivedi" userId="3cf52aee6798b6e2" providerId="LiveId" clId="{44B170AF-CEEF-4E2E-A6EF-202993D80C1C}" dt="2024-03-28T11:14:54.842" v="12" actId="20577"/>
        <pc:sldMkLst>
          <pc:docMk/>
          <pc:sldMk cId="3446797337" sldId="259"/>
        </pc:sldMkLst>
        <pc:spChg chg="mod">
          <ac:chgData name="Khyati Trivedi" userId="3cf52aee6798b6e2" providerId="LiveId" clId="{44B170AF-CEEF-4E2E-A6EF-202993D80C1C}" dt="2024-03-28T11:14:54.842" v="12" actId="20577"/>
          <ac:spMkLst>
            <pc:docMk/>
            <pc:sldMk cId="3446797337" sldId="259"/>
            <ac:spMk id="4" creationId="{D51A6D85-3837-435F-A342-5A3F98172B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51C44363-DC26-592D-56F8-853A7EBA51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9B84E53-DEF7-C43A-30D1-7E4951C8ABE5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D361F7-72D9-FA0D-0522-587DC34E31B3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E2D8A01-905E-9591-40DC-7B084CD753C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E3932C7-BB0B-50AC-2371-FBA82796242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5871D80F-0E97-B11F-B80D-5A4F57BF20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33384B-6B46-6284-BCED-A5FFB4C041C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83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27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8260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618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7414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4829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9176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0195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1491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5967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96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20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126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431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0AC22-43FB-3424-C8E4-967C53852B5E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818A4A-F4EE-CB5C-4C6B-566CCF882324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67B3B5D0-5CBF-0D29-1C6C-459A47D41B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218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7AF057-7E25-8467-C9F9-16AEB4D84AF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93D2F-523E-8C84-CBB7-59679A42B0B1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2EA2722B-CB96-3588-69B8-FEB17692CB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4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8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0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3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  <p:sldLayoutId id="2147484516" r:id="rId14"/>
    <p:sldLayoutId id="2147484517" r:id="rId15"/>
    <p:sldLayoutId id="2147484518" r:id="rId16"/>
    <p:sldLayoutId id="2147484519" r:id="rId17"/>
    <p:sldLayoutId id="2147484520" r:id="rId18"/>
    <p:sldLayoutId id="2147484521" r:id="rId19"/>
    <p:sldLayoutId id="2147484523" r:id="rId20"/>
    <p:sldLayoutId id="2147484527" r:id="rId21"/>
    <p:sldLayoutId id="2147483652" r:id="rId22"/>
    <p:sldLayoutId id="2147483654" r:id="rId2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8980" y="737118"/>
            <a:ext cx="5253134" cy="3263848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 </a:t>
            </a:r>
            <a:r>
              <a:rPr lang="en-US" sz="5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HOTAL RESERVATION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7257" y="4000966"/>
            <a:ext cx="2171700" cy="4217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​</a:t>
            </a:r>
            <a:r>
              <a:rPr lang="en-US" b="1" dirty="0">
                <a:solidFill>
                  <a:schemeClr val="tx1"/>
                </a:solidFill>
              </a:rPr>
              <a:t>BY: KHYATI TRIVEDI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Data Importation &amp; Preparation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 statement</a:t>
            </a:r>
          </a:p>
          <a:p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528" y="967377"/>
            <a:ext cx="8695944" cy="824101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47" y="2572657"/>
            <a:ext cx="7865706" cy="3396343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Aptos" panose="020B0004020202020204" pitchFamily="34" charset="0"/>
              </a:rPr>
              <a:t>In this project, I explored a hotel reservation dataset to identify interesting patterns and trends that could inform business strategies and decision-making.</a:t>
            </a:r>
          </a:p>
          <a:p>
            <a:pPr algn="l"/>
            <a:endParaRPr lang="en-US" sz="1800" dirty="0"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 The aim of this project was to work with a hotel reservation dataset that contains information about Hotel.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Aptos" panose="020B0004020202020204" pitchFamily="34" charset="0"/>
              </a:rPr>
              <a:t>The primary goal of the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Aptos" panose="020B0004020202020204" pitchFamily="34" charset="0"/>
              </a:rPr>
              <a:t>Hotel reservation analysis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Aptos" panose="020B0004020202020204" pitchFamily="34" charset="0"/>
              </a:rPr>
              <a:t>is to provide an integrated platform for managing various hotel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Aptos" panose="020B0004020202020204" pitchFamily="34" charset="0"/>
              </a:rPr>
              <a:t>It caters to both hotel managers and customers, offering features such as room booking, staff management, and other essential hotel services.</a:t>
            </a:r>
          </a:p>
          <a:p>
            <a:pPr algn="l"/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1" y="1057158"/>
            <a:ext cx="9884664" cy="731520"/>
          </a:xfrm>
        </p:spPr>
        <p:txBody>
          <a:bodyPr>
            <a:normAutofit fontScale="90000"/>
          </a:bodyPr>
          <a:lstStyle/>
          <a:p>
            <a:r>
              <a:rPr lang="en-IN" dirty="0"/>
              <a:t>Data Importation &amp; Preparation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635" y="2621902"/>
            <a:ext cx="10099051" cy="3178939"/>
          </a:xfrm>
        </p:spPr>
        <p:txBody>
          <a:bodyPr>
            <a:noAutofit/>
          </a:bodyPr>
          <a:lstStyle/>
          <a:p>
            <a:r>
              <a:rPr lang="en-US" sz="2000" dirty="0"/>
              <a:t>The hotel reservation dataset in CSV format that contained information about hotel bookings. This dataset included details such as </a:t>
            </a:r>
            <a:r>
              <a:rPr lang="en-US" sz="2000" dirty="0" err="1"/>
              <a:t>rice,weat</a:t>
            </a:r>
            <a:r>
              <a:rPr lang="en-US" sz="2000" dirty="0"/>
              <a:t>.</a:t>
            </a:r>
          </a:p>
          <a:p>
            <a:r>
              <a:rPr lang="en-US" sz="2000" dirty="0"/>
              <a:t>  I imported the hotel reservation dataset into MySQL environment.</a:t>
            </a:r>
          </a:p>
          <a:p>
            <a:r>
              <a:rPr lang="en-US" sz="2000" dirty="0"/>
              <a:t> I performed data cleaning tasks to handle missing values, duplicate records, and outliers, ensuring the dataset’s </a:t>
            </a:r>
            <a:r>
              <a:rPr lang="en-US" sz="2000" dirty="0" err="1"/>
              <a:t>integrityal</a:t>
            </a:r>
            <a:r>
              <a:rPr lang="en-US" sz="2000" dirty="0"/>
              <a:t>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2" y="208902"/>
            <a:ext cx="9601196" cy="130386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A36B4B-9C72-CC2F-1901-75A41A05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16" y="1007706"/>
            <a:ext cx="10937033" cy="5240694"/>
          </a:xfrm>
        </p:spPr>
        <p:txBody>
          <a:bodyPr>
            <a:noAutofit/>
          </a:bodyPr>
          <a:lstStyle/>
          <a:p>
            <a:r>
              <a:rPr lang="en-US" dirty="0"/>
              <a:t>1.What is the total number of reservations in the dataset?</a:t>
            </a:r>
          </a:p>
          <a:p>
            <a:pPr marL="0" indent="0">
              <a:buNone/>
            </a:pPr>
            <a:r>
              <a:rPr lang="en-US" dirty="0"/>
              <a:t>  Total no. of reservation is 700.</a:t>
            </a:r>
          </a:p>
          <a:p>
            <a:r>
              <a:rPr lang="en-US" dirty="0"/>
              <a:t>2. Which meal plan is the most popular among guests?</a:t>
            </a:r>
          </a:p>
          <a:p>
            <a:pPr marL="0" indent="0">
              <a:buNone/>
            </a:pPr>
            <a:r>
              <a:rPr lang="en-US" dirty="0"/>
              <a:t>Meal plan 2 is the most popular among guest.</a:t>
            </a:r>
          </a:p>
          <a:p>
            <a:r>
              <a:rPr lang="en-US" dirty="0"/>
              <a:t>3. What is the average price per room for reservations involving children?</a:t>
            </a:r>
          </a:p>
          <a:p>
            <a:pPr marL="0" indent="0">
              <a:buNone/>
            </a:pPr>
            <a:r>
              <a:rPr lang="en-US" dirty="0"/>
              <a:t>avg. Price per room is 144.56</a:t>
            </a:r>
          </a:p>
          <a:p>
            <a:r>
              <a:rPr lang="en-US" dirty="0"/>
              <a:t>4. How many reservations were made for the year 2018?</a:t>
            </a:r>
          </a:p>
          <a:p>
            <a:pPr marL="0" indent="0">
              <a:buNone/>
            </a:pPr>
            <a:r>
              <a:rPr lang="en-US" dirty="0"/>
              <a:t>29 reservation were made for the year 2018</a:t>
            </a:r>
          </a:p>
          <a:p>
            <a:r>
              <a:rPr lang="en-US" dirty="0"/>
              <a:t>5. What is the most commonly booked room type?</a:t>
            </a:r>
          </a:p>
          <a:p>
            <a:pPr marL="0" indent="0">
              <a:buNone/>
            </a:pPr>
            <a:r>
              <a:rPr lang="en-US" dirty="0"/>
              <a:t>Room type 1 is the most commonly booked room type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1295401" y="6248400"/>
            <a:ext cx="730590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721A45-F6EB-8CBB-B567-BB2D64C6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88" y="1558213"/>
            <a:ext cx="9946432" cy="45813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 How many reservations fall on a weekend (</a:t>
            </a:r>
            <a:r>
              <a:rPr lang="en-US" b="1" dirty="0" err="1"/>
              <a:t>no_of_weekend_nights</a:t>
            </a:r>
            <a:r>
              <a:rPr lang="en-US" b="1" dirty="0"/>
              <a:t> &gt; 0)?</a:t>
            </a:r>
          </a:p>
          <a:p>
            <a:pPr marL="0" indent="0">
              <a:buNone/>
            </a:pPr>
            <a:r>
              <a:rPr lang="en-US" dirty="0"/>
              <a:t>383 reservations fall on a weekend</a:t>
            </a:r>
          </a:p>
          <a:p>
            <a:r>
              <a:rPr lang="en-US" b="1" dirty="0"/>
              <a:t>7. What is the highest and lowest lead time for reservations?</a:t>
            </a:r>
          </a:p>
          <a:p>
            <a:pPr marL="0" indent="0">
              <a:buNone/>
            </a:pPr>
            <a:r>
              <a:rPr lang="en-US" dirty="0"/>
              <a:t>443 is the highest and 0 is lowest lead time for reservation</a:t>
            </a:r>
          </a:p>
          <a:p>
            <a:r>
              <a:rPr lang="en-US" b="1" dirty="0"/>
              <a:t>8. What is the most common market segment type for reservations?</a:t>
            </a:r>
          </a:p>
          <a:p>
            <a:pPr marL="0" indent="0">
              <a:buNone/>
            </a:pPr>
            <a:r>
              <a:rPr lang="en-US" dirty="0"/>
              <a:t>Online is the most common market segment type .</a:t>
            </a:r>
          </a:p>
          <a:p>
            <a:r>
              <a:rPr lang="en-US" b="1" dirty="0"/>
              <a:t>9. How many reservations have a booking status of "Confirmed"?</a:t>
            </a:r>
          </a:p>
          <a:p>
            <a:pPr marL="0" indent="0">
              <a:buNone/>
            </a:pPr>
            <a:r>
              <a:rPr lang="en-US" dirty="0"/>
              <a:t>0 reservation have a booking status of confirmed</a:t>
            </a:r>
          </a:p>
          <a:p>
            <a:r>
              <a:rPr lang="en-US" b="1" dirty="0"/>
              <a:t>10. What is the total number of adults and children across all reservations?</a:t>
            </a:r>
          </a:p>
          <a:p>
            <a:pPr marL="0" indent="0">
              <a:buNone/>
            </a:pPr>
            <a:r>
              <a:rPr lang="en-US" dirty="0"/>
              <a:t>adults is 1316 is and children is 69 across all reservation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3AD59E-01D2-502A-6405-48AEFE2F0337}"/>
              </a:ext>
            </a:extLst>
          </p:cNvPr>
          <p:cNvSpPr/>
          <p:nvPr/>
        </p:nvSpPr>
        <p:spPr>
          <a:xfrm>
            <a:off x="251927" y="381001"/>
            <a:ext cx="11691257" cy="6271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11. What is the average number of weekend nights for reservations involving children?</a:t>
            </a:r>
          </a:p>
          <a:p>
            <a:r>
              <a:rPr lang="en-US" dirty="0"/>
              <a:t> 1.00 is the avg. number of weekend nights for reservation involving children</a:t>
            </a:r>
          </a:p>
          <a:p>
            <a:endParaRPr lang="en-US" dirty="0"/>
          </a:p>
          <a:p>
            <a:r>
              <a:rPr lang="en-US" b="1" dirty="0"/>
              <a:t>12. How many reservations were made in each month of the year?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13. What is the average number of nights (both weekend and weekday) spent by guests for each room</a:t>
            </a:r>
          </a:p>
          <a:p>
            <a:r>
              <a:rPr lang="en-US" b="1" dirty="0"/>
              <a:t>Type?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14. For reservations involving children, what is the most common room type, and what is the average</a:t>
            </a:r>
          </a:p>
          <a:p>
            <a:r>
              <a:rPr lang="en-US" b="1" dirty="0"/>
              <a:t>price for that room type?</a:t>
            </a:r>
          </a:p>
          <a:p>
            <a:r>
              <a:rPr lang="en-US" dirty="0"/>
              <a:t>Room type 1 is the most common room type and 123.12 is avg. price for that room type.</a:t>
            </a:r>
          </a:p>
          <a:p>
            <a:endParaRPr lang="en-US" dirty="0"/>
          </a:p>
          <a:p>
            <a:r>
              <a:rPr lang="en-US" b="1" dirty="0"/>
              <a:t>15. Find the market segment type that generates the highest average price per room.</a:t>
            </a:r>
          </a:p>
          <a:p>
            <a:r>
              <a:rPr lang="en-US" dirty="0"/>
              <a:t>Online market segment type that generates 112.45 highest avg. price per room.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CB538B-A572-D79B-1530-03DA40D1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633576"/>
            <a:ext cx="1649319" cy="1202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DE314C-C35A-B083-77CE-966CBFE0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17" y="3336412"/>
            <a:ext cx="3065137" cy="1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2" y="-933061"/>
            <a:ext cx="9601196" cy="280851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6BC4FB-0C7D-8050-7F41-FC3E15F53D09}"/>
              </a:ext>
            </a:extLst>
          </p:cNvPr>
          <p:cNvSpPr/>
          <p:nvPr/>
        </p:nvSpPr>
        <p:spPr>
          <a:xfrm>
            <a:off x="895739" y="1380931"/>
            <a:ext cx="10440955" cy="4394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analyzing booking trends, we observe peak seasons and off-peak periods. This information can guide pricing strategies and resource allocation.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Understanding which channels (direct bookings, online travel agencies, etc.) guests prefer helps optimize marketing efforts and distribution channels. 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Segmenting guests based on demographics, preferences, and behavior enables personalized marketing and service delivery.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Dynamic pricing based on demand, seasonality, and competitor rates can maximize revenue.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US" dirty="0">
              <a:ln w="0"/>
              <a:solidFill>
                <a:srgbClr val="111111"/>
              </a:solidFill>
              <a:latin typeface="-apple-system"/>
            </a:endParaRPr>
          </a:p>
          <a:p>
            <a:endParaRPr lang="en-IN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935" y="2011679"/>
            <a:ext cx="4128609" cy="2886891"/>
          </a:xfrm>
        </p:spPr>
        <p:txBody>
          <a:bodyPr>
            <a:normAutofit/>
          </a:bodyPr>
          <a:lstStyle/>
          <a:p>
            <a:r>
              <a:rPr lang="en-US" sz="2800" b="1" i="1" u="sng" dirty="0"/>
              <a:t>Khyati Trivedi</a:t>
            </a:r>
          </a:p>
          <a:p>
            <a:r>
              <a:rPr lang="en-US" sz="2800" b="1" i="1" u="sng" dirty="0"/>
              <a:t>khyatinagar96@gmail.com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184</TotalTime>
  <Words>645</Words>
  <Application>Microsoft Office PowerPoint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-apple-system</vt:lpstr>
      <vt:lpstr>Aptos</vt:lpstr>
      <vt:lpstr>Arial</vt:lpstr>
      <vt:lpstr>Arial Rounded MT Bold</vt:lpstr>
      <vt:lpstr>Baskerville Old Face</vt:lpstr>
      <vt:lpstr>Calibri</vt:lpstr>
      <vt:lpstr>Garamond</vt:lpstr>
      <vt:lpstr>Gill Sans Nova</vt:lpstr>
      <vt:lpstr>Gill Sans Nova Light</vt:lpstr>
      <vt:lpstr>Organic</vt:lpstr>
      <vt:lpstr> HOTAL RESERVATION ANALYSIS</vt:lpstr>
      <vt:lpstr>Agenda</vt:lpstr>
      <vt:lpstr>Introduction</vt:lpstr>
      <vt:lpstr>Data Importation &amp; Preparation</vt:lpstr>
      <vt:lpstr>Problem statement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HOTAL RESERVATION ANALYSIS</dc:title>
  <dc:creator>Khyati Trivedi</dc:creator>
  <cp:lastModifiedBy>Khyati Trivedi</cp:lastModifiedBy>
  <cp:revision>1</cp:revision>
  <dcterms:created xsi:type="dcterms:W3CDTF">2024-03-13T12:29:03Z</dcterms:created>
  <dcterms:modified xsi:type="dcterms:W3CDTF">2024-03-28T11:35:00Z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