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3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07520" y="260640"/>
            <a:ext cx="681300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07520" y="260640"/>
            <a:ext cx="6813000" cy="195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6"/>
          <p:cNvPicPr/>
          <p:nvPr/>
        </p:nvPicPr>
        <p:blipFill>
          <a:blip r:embed="rId14"/>
          <a:stretch/>
        </p:blipFill>
        <p:spPr>
          <a:xfrm>
            <a:off x="2279520" y="0"/>
            <a:ext cx="9905760" cy="6857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57280" y="2341800"/>
            <a:ext cx="10362960" cy="1240920"/>
          </a:xfrm>
          <a:prstGeom prst="rect">
            <a:avLst/>
          </a:prstGeom>
          <a:noFill/>
          <a:ln w="0">
            <a:noFill/>
          </a:ln>
        </p:spPr>
        <p:txBody>
          <a:bodyPr lIns="0" tIns="47880" rIns="0" bIns="4788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ko-KR" sz="3600" b="1" strike="noStrike" spc="-52">
                <a:solidFill>
                  <a:srgbClr val="000000"/>
                </a:solidFill>
                <a:latin typeface="KB금융 제목체 Bold"/>
                <a:ea typeface="KB금융 제목체 Bold"/>
              </a:rPr>
              <a:t>마스터 제목 스타일 편집</a:t>
            </a:r>
            <a:endParaRPr lang="en-US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7"/>
          <p:cNvPicPr/>
          <p:nvPr/>
        </p:nvPicPr>
        <p:blipFill>
          <a:blip r:embed="rId15"/>
          <a:stretch/>
        </p:blipFill>
        <p:spPr>
          <a:xfrm>
            <a:off x="537480" y="866880"/>
            <a:ext cx="1965600" cy="474480"/>
          </a:xfrm>
          <a:prstGeom prst="rect">
            <a:avLst/>
          </a:prstGeom>
          <a:ln w="0">
            <a:noFill/>
          </a:ln>
        </p:spPr>
      </p:pic>
      <p:sp>
        <p:nvSpPr>
          <p:cNvPr id="3" name="TextBox 8"/>
          <p:cNvSpPr/>
          <p:nvPr/>
        </p:nvSpPr>
        <p:spPr>
          <a:xfrm>
            <a:off x="537480" y="2232000"/>
            <a:ext cx="404604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45000" rIns="36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76C60"/>
                </a:solidFill>
                <a:latin typeface="KB금융 제목체 Bold"/>
                <a:ea typeface="KB금융 제목체 Bold"/>
              </a:rPr>
              <a:t>2025</a:t>
            </a:r>
            <a:r>
              <a:rPr lang="ko-KR" sz="1800" b="0" strike="noStrike" spc="-1">
                <a:solidFill>
                  <a:srgbClr val="776C60"/>
                </a:solidFill>
                <a:latin typeface="KB금융 제목체 Bold"/>
                <a:ea typeface="KB금융 제목체 Bold"/>
              </a:rPr>
              <a:t>년 상반기 </a:t>
            </a:r>
            <a:r>
              <a:rPr lang="en-US" sz="1800" b="0" strike="noStrike" spc="-1">
                <a:solidFill>
                  <a:srgbClr val="776C60"/>
                </a:solidFill>
                <a:latin typeface="KB금융 제목체 Bold"/>
                <a:ea typeface="KB금융 제목체 Bold"/>
              </a:rPr>
              <a:t>K-</a:t>
            </a:r>
            <a:r>
              <a:rPr lang="ko-KR" sz="1800" b="0" strike="noStrike" spc="-1">
                <a:solidFill>
                  <a:srgbClr val="776C60"/>
                </a:solidFill>
                <a:latin typeface="KB금융 제목체 Bold"/>
                <a:ea typeface="KB금융 제목체 Bold"/>
              </a:rPr>
              <a:t>디지털 트레이닝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4" name="TextBox 9"/>
          <p:cNvSpPr/>
          <p:nvPr/>
        </p:nvSpPr>
        <p:spPr>
          <a:xfrm>
            <a:off x="529200" y="3733560"/>
            <a:ext cx="3677760" cy="3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45000" rIns="0" bIns="45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0" strike="noStrike" spc="-1">
                <a:solidFill>
                  <a:srgbClr val="FBB813"/>
                </a:solidFill>
                <a:latin typeface="KB금융 제목체 Bold"/>
                <a:ea typeface="KB금융 제목체 Bold"/>
              </a:rPr>
              <a:t>[KB] IT’s Your Life</a:t>
            </a:r>
            <a:endParaRPr lang="en-US" sz="2800" b="0" strike="noStrike" spc="-1">
              <a:latin typeface="맑은 고딕"/>
            </a:endParaRPr>
          </a:p>
        </p:txBody>
      </p:sp>
      <p:cxnSp>
        <p:nvCxnSpPr>
          <p:cNvPr id="5" name="직선 연결선 10"/>
          <p:cNvCxnSpPr/>
          <p:nvPr/>
        </p:nvCxnSpPr>
        <p:spPr>
          <a:xfrm flipH="1">
            <a:off x="534960" y="3337200"/>
            <a:ext cx="7073280" cy="360"/>
          </a:xfrm>
          <a:prstGeom prst="straightConnector1">
            <a:avLst/>
          </a:prstGeom>
          <a:ln w="2540">
            <a:solidFill>
              <a:srgbClr val="000000">
                <a:alpha val="50000"/>
              </a:srgbClr>
            </a:solidFill>
            <a:prstDash val="dash"/>
            <a:round/>
          </a:ln>
        </p:spPr>
      </p:cxnSp>
      <p:pic>
        <p:nvPicPr>
          <p:cNvPr id="6" name="그림 11"/>
          <p:cNvPicPr/>
          <p:nvPr/>
        </p:nvPicPr>
        <p:blipFill>
          <a:blip r:embed="rId16"/>
          <a:stretch/>
        </p:blipFill>
        <p:spPr>
          <a:xfrm>
            <a:off x="9912600" y="6093360"/>
            <a:ext cx="1942920" cy="3214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700" b="0" strike="noStrike" spc="-1">
                <a:solidFill>
                  <a:srgbClr val="000000"/>
                </a:solidFill>
                <a:latin typeface="HY견고딕"/>
              </a:rPr>
              <a:t>개요 텍스트의 서식을 편집하려면 클릭하십시오</a:t>
            </a:r>
            <a:endParaRPr lang="en-US" sz="1700" b="0" strike="noStrike" spc="-1">
              <a:solidFill>
                <a:srgbClr val="000000"/>
              </a:solidFill>
              <a:latin typeface="HY견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15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5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5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5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rm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4"/>
              </a:buBlip>
            </a:pP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마스터 텍스트 스타일을 편집합니다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ko-KR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둘째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978120" lvl="2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ko-KR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셋째 수준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1279440" lvl="3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nsolas"/>
              <a:buChar char="⁃"/>
            </a:pPr>
            <a:r>
              <a:rPr lang="ko-KR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넷째 수준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1325160" indent="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ko-KR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다섯째 수준</a:t>
            </a:r>
            <a:endParaRPr lang="en-US" sz="16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5" name="TextBox 6"/>
          <p:cNvSpPr/>
          <p:nvPr/>
        </p:nvSpPr>
        <p:spPr>
          <a:xfrm>
            <a:off x="11603880" y="6471000"/>
            <a:ext cx="72900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68120" tIns="84240" rIns="168120" bIns="84240" anchor="t">
            <a:spAutoFit/>
          </a:bodyPr>
          <a:lstStyle/>
          <a:p>
            <a:pPr>
              <a:lnSpc>
                <a:spcPct val="100000"/>
              </a:lnSpc>
            </a:pPr>
            <a:fld id="{E8182B1F-D6B0-4DF1-9C4A-75E8FBCCB616}" type="slidenum">
              <a:rPr lang="en-US" sz="1100" b="0" strike="noStrike" spc="-1">
                <a:solidFill>
                  <a:srgbClr val="000000"/>
                </a:solidFill>
                <a:latin typeface="KB금융 본문체 Light"/>
                <a:ea typeface="KB금융 본문체 Light"/>
              </a:rPr>
              <a:t>‹#›</a:t>
            </a:fld>
            <a:endParaRPr lang="en-US" sz="1100" b="0" strike="noStrike" spc="-1">
              <a:latin typeface="맑은 고딕"/>
            </a:endParaRPr>
          </a:p>
        </p:txBody>
      </p:sp>
      <p:sp>
        <p:nvSpPr>
          <p:cNvPr id="46" name="TextBox 8"/>
          <p:cNvSpPr/>
          <p:nvPr/>
        </p:nvSpPr>
        <p:spPr>
          <a:xfrm>
            <a:off x="42120" y="412560"/>
            <a:ext cx="394560" cy="37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70" b="0" strike="noStrike" spc="-1">
                <a:solidFill>
                  <a:srgbClr val="FFFFFF"/>
                </a:solidFill>
                <a:latin typeface="KB금융 제목체 Medium"/>
                <a:ea typeface="KB금융 제목체 Medium"/>
              </a:rPr>
              <a:t>Ⅰ</a:t>
            </a:r>
            <a:endParaRPr lang="en-US" sz="1870" b="0" strike="noStrike" spc="-1">
              <a:latin typeface="맑은 고딕"/>
            </a:endParaRPr>
          </a:p>
        </p:txBody>
      </p:sp>
      <p:cxnSp>
        <p:nvCxnSpPr>
          <p:cNvPr id="47" name="직선 연결선 10"/>
          <p:cNvCxnSpPr/>
          <p:nvPr/>
        </p:nvCxnSpPr>
        <p:spPr>
          <a:xfrm>
            <a:off x="2307240" y="508680"/>
            <a:ext cx="9865800" cy="360"/>
          </a:xfrm>
          <a:prstGeom prst="straightConnector1">
            <a:avLst/>
          </a:prstGeom>
          <a:ln w="28575">
            <a:solidFill>
              <a:srgbClr val="FFC000"/>
            </a:solidFill>
            <a:round/>
          </a:ln>
        </p:spPr>
      </p:cxnSp>
      <p:sp>
        <p:nvSpPr>
          <p:cNvPr id="48" name="모서리가 둥근 직사각형 35"/>
          <p:cNvSpPr/>
          <p:nvPr/>
        </p:nvSpPr>
        <p:spPr>
          <a:xfrm>
            <a:off x="-1800" y="318600"/>
            <a:ext cx="6025680" cy="377640"/>
          </a:xfrm>
          <a:prstGeom prst="roundRect">
            <a:avLst>
              <a:gd name="adj" fmla="val 420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2"/>
          <p:cNvSpPr/>
          <p:nvPr/>
        </p:nvSpPr>
        <p:spPr>
          <a:xfrm>
            <a:off x="-1800" y="318600"/>
            <a:ext cx="431640" cy="377640"/>
          </a:xfrm>
          <a:prstGeom prst="rect">
            <a:avLst/>
          </a:prstGeom>
          <a:pattFill prst="ltUpDiag">
            <a:fgClr>
              <a:srgbClr val="988C78"/>
            </a:fgClr>
            <a:bgClr>
              <a:srgbClr val="645B4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그림 15"/>
          <p:cNvPicPr/>
          <p:nvPr/>
        </p:nvPicPr>
        <p:blipFill>
          <a:blip r:embed="rId15"/>
          <a:stretch/>
        </p:blipFill>
        <p:spPr>
          <a:xfrm>
            <a:off x="11405160" y="313920"/>
            <a:ext cx="747360" cy="12348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마스터 제목 스타일 편집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57280" y="2637000"/>
            <a:ext cx="10362960" cy="650520"/>
          </a:xfrm>
          <a:prstGeom prst="rect">
            <a:avLst/>
          </a:prstGeom>
          <a:noFill/>
          <a:ln w="0">
            <a:noFill/>
          </a:ln>
        </p:spPr>
        <p:txBody>
          <a:bodyPr lIns="0" tIns="47880" rIns="0" bIns="4788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ko-KR" sz="3600" b="1" strike="noStrike" spc="-52">
                <a:solidFill>
                  <a:srgbClr val="000000"/>
                </a:solidFill>
                <a:latin typeface="KB금융 제목체 Bold"/>
                <a:ea typeface="KB금융 제목체 Bold"/>
              </a:rPr>
              <a:t>웹 개요와 실습 환경 구축</a:t>
            </a:r>
            <a:endParaRPr lang="en-US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57280" y="2637000"/>
            <a:ext cx="10362960" cy="650520"/>
          </a:xfrm>
          <a:prstGeom prst="rect">
            <a:avLst/>
          </a:prstGeom>
          <a:noFill/>
          <a:ln w="0">
            <a:noFill/>
          </a:ln>
        </p:spPr>
        <p:txBody>
          <a:bodyPr lIns="0" tIns="47880" rIns="0" bIns="4788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1" strike="noStrike" spc="-52">
                <a:solidFill>
                  <a:srgbClr val="000000"/>
                </a:solidFill>
                <a:latin typeface="KB금융 제목체 Bold"/>
                <a:ea typeface="KB금융 제목체 Bold"/>
              </a:rPr>
              <a:t>HTML5 </a:t>
            </a:r>
            <a:r>
              <a:rPr lang="ko-KR" sz="3600" b="1" strike="noStrike" spc="-52">
                <a:solidFill>
                  <a:srgbClr val="000000"/>
                </a:solidFill>
                <a:latin typeface="KB금융 제목체 Bold"/>
                <a:ea typeface="KB금융 제목체 Bold"/>
              </a:rPr>
              <a:t>기본 태그</a:t>
            </a:r>
            <a:endParaRPr lang="en-US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HTML5 </a:t>
            </a: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기본 태그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다음과 같이 작업 디렉토리를 만드세요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D2Coding"/>
                <a:ea typeface="D2Coding"/>
              </a:rPr>
              <a:t>c:\fullstack\01_WEB\01_HTML\chapter03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609480" y="9086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h1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태그를 이용하여 다음과 같이 출력되도록 하세요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text_header.html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HTML5 </a:t>
            </a: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기본 태그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7" name="그림 3"/>
          <p:cNvPicPr/>
          <p:nvPr/>
        </p:nvPicPr>
        <p:blipFill>
          <a:blip r:embed="rId3"/>
          <a:stretch/>
        </p:blipFill>
        <p:spPr>
          <a:xfrm>
            <a:off x="1415520" y="1772640"/>
            <a:ext cx="2700360" cy="278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h1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태그와 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p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태그를 이용하여 다음과 같이 출력하세요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text_paragraph.html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HTML5 </a:t>
            </a: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기본 태그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0" name="그림 3"/>
          <p:cNvPicPr/>
          <p:nvPr/>
        </p:nvPicPr>
        <p:blipFill>
          <a:blip r:embed="rId3"/>
          <a:stretch/>
        </p:blipFill>
        <p:spPr>
          <a:xfrm>
            <a:off x="1415520" y="1888920"/>
            <a:ext cx="5041440" cy="1539720"/>
          </a:xfrm>
          <a:prstGeom prst="rect">
            <a:avLst/>
          </a:prstGeom>
          <a:ln w="0">
            <a:solidFill>
              <a:srgbClr val="000000">
                <a:lumMod val="50000"/>
                <a:lumOff val="5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h1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태그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, p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태그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, hr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태그를 이용하여 다음과 같이 출력하세요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text_content.html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HTML5 </a:t>
            </a: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기본 태그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3" name="그림 4"/>
          <p:cNvPicPr/>
          <p:nvPr/>
        </p:nvPicPr>
        <p:blipFill>
          <a:blip r:embed="rId3"/>
          <a:stretch/>
        </p:blipFill>
        <p:spPr>
          <a:xfrm>
            <a:off x="3935880" y="1560240"/>
            <a:ext cx="4667400" cy="441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a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태그를 이용해서 다음과 같은 링크를 만들어서 출력하고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,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이동을 확인하세요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HTML5 </a:t>
            </a: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기본 태그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6" name="그림 6"/>
          <p:cNvPicPr/>
          <p:nvPr/>
        </p:nvPicPr>
        <p:blipFill>
          <a:blip r:embed="rId3"/>
          <a:stretch/>
        </p:blipFill>
        <p:spPr>
          <a:xfrm>
            <a:off x="2279520" y="1412640"/>
            <a:ext cx="5086800" cy="285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목록 태그를 이용해서 다음과 같이 출력하세요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list_ordered.html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list_unordered.html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list_nested.html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HTML5 </a:t>
            </a: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기본 태그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9" name="그림 3"/>
          <p:cNvPicPr/>
          <p:nvPr/>
        </p:nvPicPr>
        <p:blipFill>
          <a:blip r:embed="rId3"/>
          <a:stretch/>
        </p:blipFill>
        <p:spPr>
          <a:xfrm>
            <a:off x="1391040" y="1693440"/>
            <a:ext cx="982800" cy="776520"/>
          </a:xfrm>
          <a:prstGeom prst="rect">
            <a:avLst/>
          </a:prstGeom>
          <a:ln w="0">
            <a:solidFill>
              <a:srgbClr val="000000">
                <a:lumMod val="50000"/>
                <a:lumOff val="50000"/>
              </a:srgbClr>
            </a:solidFill>
          </a:ln>
        </p:spPr>
      </p:pic>
      <p:pic>
        <p:nvPicPr>
          <p:cNvPr id="130" name="그림 4"/>
          <p:cNvPicPr/>
          <p:nvPr/>
        </p:nvPicPr>
        <p:blipFill>
          <a:blip r:embed="rId4"/>
          <a:stretch/>
        </p:blipFill>
        <p:spPr>
          <a:xfrm>
            <a:off x="1391040" y="3032280"/>
            <a:ext cx="1022040" cy="806040"/>
          </a:xfrm>
          <a:prstGeom prst="rect">
            <a:avLst/>
          </a:prstGeom>
          <a:ln w="0">
            <a:solidFill>
              <a:srgbClr val="000000">
                <a:lumMod val="50000"/>
                <a:lumOff val="50000"/>
              </a:srgbClr>
            </a:solidFill>
          </a:ln>
        </p:spPr>
      </p:pic>
      <p:pic>
        <p:nvPicPr>
          <p:cNvPr id="131" name="그림 5"/>
          <p:cNvPicPr/>
          <p:nvPr/>
        </p:nvPicPr>
        <p:blipFill>
          <a:blip r:embed="rId5"/>
          <a:stretch/>
        </p:blipFill>
        <p:spPr>
          <a:xfrm>
            <a:off x="4021945" y="4591503"/>
            <a:ext cx="1454760" cy="2015280"/>
          </a:xfrm>
          <a:prstGeom prst="rect">
            <a:avLst/>
          </a:prstGeom>
          <a:ln w="0">
            <a:solidFill>
              <a:srgbClr val="000000">
                <a:lumMod val="50000"/>
                <a:lumOff val="5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실습 </a:t>
            </a:r>
            <a:r>
              <a:rPr lang="en-US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다음과 같이 웹 프론트엔드 개발환경을 구축하세요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VS Code </a:t>
            </a:r>
            <a:r>
              <a:rPr lang="ko-KR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설치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ko-KR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확장팩 설치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978120" lvl="2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Korean </a:t>
            </a:r>
            <a:r>
              <a:rPr lang="ko-KR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언어팩 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978120" lvl="2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Material Icon Theme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978120" lvl="2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Auto Rename Tag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978120" lvl="2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Prettier - Code formatter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1279440" lvl="3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nsolas"/>
              <a:buChar char="⁃"/>
            </a:pPr>
            <a:r>
              <a:rPr lang="ko-KR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디폴트 포맷터로 설정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1279440" lvl="3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nsolas"/>
              <a:buChar char="⁃"/>
            </a:pPr>
            <a:r>
              <a:rPr lang="ko-KR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파일 저장시 포맷팅 실행하도록 설정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1279440" lvl="3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nsolas"/>
              <a:buChar char="⁃"/>
            </a:pPr>
            <a:r>
              <a:rPr lang="ko-KR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자바스크립트의 따움표를 작은 따움표로 설정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978120" lvl="2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KB금융 본문체 Medium"/>
                <a:ea typeface="KB금융 본문체 Medium"/>
              </a:rPr>
              <a:t>Live Server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6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D2Coding </a:t>
            </a:r>
            <a:r>
              <a:rPr lang="ko-KR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폰트 설치</a:t>
            </a: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, VS Code</a:t>
            </a:r>
            <a:r>
              <a:rPr lang="ko-KR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의 </a:t>
            </a: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font family</a:t>
            </a:r>
            <a:r>
              <a:rPr lang="ko-KR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로 설정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57280" y="2637000"/>
            <a:ext cx="10362960" cy="650520"/>
          </a:xfrm>
          <a:prstGeom prst="rect">
            <a:avLst/>
          </a:prstGeom>
          <a:noFill/>
          <a:ln w="0">
            <a:noFill/>
          </a:ln>
        </p:spPr>
        <p:txBody>
          <a:bodyPr lIns="0" tIns="47880" rIns="0" bIns="4788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ko-KR" sz="3600" b="1" strike="noStrike" spc="-52">
                <a:solidFill>
                  <a:srgbClr val="000000"/>
                </a:solidFill>
                <a:latin typeface="KB금융 제목체 Bold"/>
                <a:ea typeface="KB금융 제목체 Bold"/>
              </a:rPr>
              <a:t>웹 페이지 기본 구조와 작성 방법</a:t>
            </a:r>
            <a:endParaRPr lang="en-US" sz="36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웹 페이지 기본 구조와 작성 방법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다음과 같이 작업 디렉토리를 만드세요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D2Coding"/>
                <a:ea typeface="D2Coding"/>
              </a:rPr>
              <a:t>c:\fullstack\01_WEB\01_HTML\chapter02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다음과 같은 화면이 나오도록 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HTML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파일을 만드세요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HTMLPage.html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HTMLPageWithStyle.html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웹 페이지 기본 구조와 작성 방법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96" name="그림 3" descr="텍스트, 스크린샷, 번호, 폰트이(가) 표시된 사진&#10;&#10;자동 생성된 설명"/>
          <p:cNvPicPr/>
          <p:nvPr/>
        </p:nvPicPr>
        <p:blipFill>
          <a:blip r:embed="rId3"/>
          <a:srcRect b="43528"/>
          <a:stretch/>
        </p:blipFill>
        <p:spPr>
          <a:xfrm>
            <a:off x="1200600" y="1700640"/>
            <a:ext cx="6019560" cy="1728000"/>
          </a:xfrm>
          <a:prstGeom prst="rect">
            <a:avLst/>
          </a:prstGeom>
          <a:ln w="0"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7" name="그림 5"/>
          <p:cNvPicPr/>
          <p:nvPr/>
        </p:nvPicPr>
        <p:blipFill>
          <a:blip r:embed="rId4"/>
          <a:stretch/>
        </p:blipFill>
        <p:spPr>
          <a:xfrm>
            <a:off x="1415520" y="4584960"/>
            <a:ext cx="5448600" cy="100008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다음과 같은 화면이 나오도록 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HTML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파일을 만드세요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Style.css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HTMLPageWithLink.html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웹 페이지 기본 구조와 작성 방법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0" name="그림 5"/>
          <p:cNvPicPr/>
          <p:nvPr/>
        </p:nvPicPr>
        <p:blipFill>
          <a:blip r:embed="rId3"/>
          <a:stretch/>
        </p:blipFill>
        <p:spPr>
          <a:xfrm>
            <a:off x="1271520" y="2133000"/>
            <a:ext cx="5448600" cy="1000080"/>
          </a:xfrm>
          <a:prstGeom prst="rect">
            <a:avLst/>
          </a:prstGeom>
          <a:ln w="0">
            <a:solidFill>
              <a:srgbClr val="FFFFFF">
                <a:lumMod val="75000"/>
              </a:srgbClr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다음과 같은 화면이 나오도록 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HTML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파일을 만드세요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HTMLPageWithScript.html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웹 페이지 기본 구조와 작성 방법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3" name="그림 6"/>
          <p:cNvPicPr/>
          <p:nvPr/>
        </p:nvPicPr>
        <p:blipFill>
          <a:blip r:embed="rId3"/>
          <a:stretch/>
        </p:blipFill>
        <p:spPr>
          <a:xfrm>
            <a:off x="1415520" y="2349000"/>
            <a:ext cx="3419640" cy="904680"/>
          </a:xfrm>
          <a:prstGeom prst="rect">
            <a:avLst/>
          </a:prstGeom>
          <a:ln w="0">
            <a:noFill/>
          </a:ln>
        </p:spPr>
      </p:pic>
      <p:pic>
        <p:nvPicPr>
          <p:cNvPr id="104" name="그림 4"/>
          <p:cNvPicPr/>
          <p:nvPr/>
        </p:nvPicPr>
        <p:blipFill>
          <a:blip r:embed="rId4"/>
          <a:stretch/>
        </p:blipFill>
        <p:spPr>
          <a:xfrm>
            <a:off x="3575880" y="2103120"/>
            <a:ext cx="4362840" cy="147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다음과 같은 화면이 나오도록 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HTML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파일을 만드세요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OuterJavaScript.js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46920" lvl="1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lang="en-US" sz="1800" b="0" strike="noStrike" spc="-1">
                <a:solidFill>
                  <a:srgbClr val="948A54"/>
                </a:solidFill>
                <a:latin typeface="KB금융 본문체 Bold"/>
                <a:ea typeface="KB금융 본문체 Bold"/>
              </a:rPr>
              <a:t>HTMLPageWithOuterScript.html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웹 페이지 기본 구조와 작성 방법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7" name="그림 6"/>
          <p:cNvPicPr/>
          <p:nvPr/>
        </p:nvPicPr>
        <p:blipFill>
          <a:blip r:embed="rId3"/>
          <a:stretch/>
        </p:blipFill>
        <p:spPr>
          <a:xfrm>
            <a:off x="1415520" y="2558160"/>
            <a:ext cx="3419640" cy="904680"/>
          </a:xfrm>
          <a:prstGeom prst="rect">
            <a:avLst/>
          </a:prstGeom>
          <a:ln w="0">
            <a:noFill/>
          </a:ln>
        </p:spPr>
      </p:pic>
      <p:pic>
        <p:nvPicPr>
          <p:cNvPr id="108" name="그림 4"/>
          <p:cNvPicPr/>
          <p:nvPr/>
        </p:nvPicPr>
        <p:blipFill>
          <a:blip r:embed="rId4"/>
          <a:stretch/>
        </p:blipFill>
        <p:spPr>
          <a:xfrm>
            <a:off x="3719880" y="2337480"/>
            <a:ext cx="4362840" cy="147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t">
            <a:noAutofit/>
          </a:bodyPr>
          <a:lstStyle/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HTMLPageWithScript.html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파일에서 자바스크립트 코드에서 문법 에러를 발생시키고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, </a:t>
            </a:r>
            <a:r>
              <a:rPr lang="ko-KR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콘솔 창에서 에러 메시지를 확인하세요</a:t>
            </a:r>
            <a:r>
              <a:rPr lang="en-US" sz="2000" b="1" strike="noStrike" spc="-1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title"/>
          </p:nvPr>
        </p:nvSpPr>
        <p:spPr>
          <a:xfrm>
            <a:off x="407520" y="26064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tIns="47880" rIns="95760" bIns="47880" anchor="ctr"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ko-KR" sz="2400" b="1" strike="noStrike" spc="-1">
                <a:solidFill>
                  <a:srgbClr val="FFFFFF"/>
                </a:solidFill>
                <a:latin typeface="KB금융 제목체 Bold"/>
                <a:ea typeface="KB금융 제목체 Bold"/>
              </a:rPr>
              <a:t>웹 페이지 기본 구조와 작성 방법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1" name="그림 3" descr="텍스트, 폰트, 번호, 라인이(가) 표시된 사진&#10;&#10;자동 생성된 설명"/>
          <p:cNvPicPr/>
          <p:nvPr/>
        </p:nvPicPr>
        <p:blipFill>
          <a:blip r:embed="rId3"/>
          <a:srcRect b="16104"/>
          <a:stretch/>
        </p:blipFill>
        <p:spPr>
          <a:xfrm>
            <a:off x="1487520" y="1772640"/>
            <a:ext cx="8871120" cy="190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테마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테마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147</TotalTime>
  <Words>241</Words>
  <Application>Microsoft Office PowerPoint</Application>
  <PresentationFormat>와이드스크린</PresentationFormat>
  <Paragraphs>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D2Coding</vt:lpstr>
      <vt:lpstr>DejaVu Sans</vt:lpstr>
      <vt:lpstr>HY견고딕</vt:lpstr>
      <vt:lpstr>KB금융 본문체 Bold</vt:lpstr>
      <vt:lpstr>KB금융 본문체 Light</vt:lpstr>
      <vt:lpstr>KB금융 본문체 Medium</vt:lpstr>
      <vt:lpstr>KB금융 제목체 Bold</vt:lpstr>
      <vt:lpstr>KB금융 제목체 Medium</vt:lpstr>
      <vt:lpstr>맑은 고딕</vt:lpstr>
      <vt:lpstr>Arial</vt:lpstr>
      <vt:lpstr>Consolas</vt:lpstr>
      <vt:lpstr>Symbol</vt:lpstr>
      <vt:lpstr>Wingdings</vt:lpstr>
      <vt:lpstr>테마1</vt:lpstr>
      <vt:lpstr>테마1</vt:lpstr>
      <vt:lpstr>웹 개요와 실습 환경 구축</vt:lpstr>
      <vt:lpstr>실습 1</vt:lpstr>
      <vt:lpstr>웹 페이지 기본 구조와 작성 방법</vt:lpstr>
      <vt:lpstr>웹 페이지 기본 구조와 작성 방법</vt:lpstr>
      <vt:lpstr>웹 페이지 기본 구조와 작성 방법</vt:lpstr>
      <vt:lpstr>웹 페이지 기본 구조와 작성 방법</vt:lpstr>
      <vt:lpstr>웹 페이지 기본 구조와 작성 방법</vt:lpstr>
      <vt:lpstr>웹 페이지 기본 구조와 작성 방법</vt:lpstr>
      <vt:lpstr>웹 페이지 기본 구조와 작성 방법</vt:lpstr>
      <vt:lpstr>HTML5 기본 태그</vt:lpstr>
      <vt:lpstr>HTML5 기본 태그</vt:lpstr>
      <vt:lpstr>HTML5 기본 태그</vt:lpstr>
      <vt:lpstr>HTML5 기본 태그</vt:lpstr>
      <vt:lpstr>HTML5 기본 태그</vt:lpstr>
      <vt:lpstr>HTML5 기본 태그</vt:lpstr>
      <vt:lpstr>HTML5 기본 태그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</dc:title>
  <dc:subject/>
  <dc:creator>gusukim@gmail.com</dc:creator>
  <dc:description/>
  <cp:lastModifiedBy>student</cp:lastModifiedBy>
  <cp:revision>64</cp:revision>
  <dcterms:created xsi:type="dcterms:W3CDTF">2017-04-17T05:40:49Z</dcterms:created>
  <dcterms:modified xsi:type="dcterms:W3CDTF">2025-03-04T04:50:44Z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16</vt:i4>
  </property>
</Properties>
</file>