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306" r:id="rId2"/>
    <p:sldId id="318" r:id="rId3"/>
  </p:sldIdLst>
  <p:sldSz cx="9144000" cy="6858000" type="screen4x3"/>
  <p:notesSz cx="6858000" cy="9144000"/>
  <p:embeddedFontLst>
    <p:embeddedFont>
      <p:font typeface="Yoon 윤고딕 520_TT" panose="020B0600000101010101" charset="-127"/>
      <p:regular r:id="rId5"/>
    </p:embeddedFont>
    <p:embeddedFont>
      <p:font typeface="맑은 고딕" panose="020B0503020000020004" pitchFamily="50" charset="-127"/>
      <p:regular r:id="rId6"/>
      <p:bold r:id="rId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281E"/>
    <a:srgbClr val="AF9061"/>
    <a:srgbClr val="272123"/>
    <a:srgbClr val="FDA800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28" autoAdjust="0"/>
    <p:restoredTop sz="95320" autoAdjust="0"/>
  </p:normalViewPr>
  <p:slideViewPr>
    <p:cSldViewPr>
      <p:cViewPr varScale="1">
        <p:scale>
          <a:sx n="68" d="100"/>
          <a:sy n="68" d="100"/>
        </p:scale>
        <p:origin x="177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ableStyles" Target="tableStyles.xml"/><Relationship Id="rId5" Type="http://schemas.openxmlformats.org/officeDocument/2006/relationships/font" Target="fonts/font1.fntdata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E9911B-694B-426F-98A6-364AD79D3D86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49A4D-1191-4959-98D9-0ABB39F48C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974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0" y="566895"/>
            <a:ext cx="9144000" cy="46155"/>
          </a:xfrm>
          <a:prstGeom prst="rect">
            <a:avLst/>
          </a:prstGeom>
          <a:solidFill>
            <a:srgbClr val="40368A"/>
          </a:solidFill>
          <a:ln>
            <a:solidFill>
              <a:srgbClr val="4036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377354" y="86681"/>
            <a:ext cx="4248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아두이노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알고리즘 플로우 차트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BCBA5C1-F6A3-42C6-8C24-73EE0F73952B}"/>
              </a:ext>
            </a:extLst>
          </p:cNvPr>
          <p:cNvSpPr/>
          <p:nvPr/>
        </p:nvSpPr>
        <p:spPr>
          <a:xfrm>
            <a:off x="1403648" y="1208439"/>
            <a:ext cx="2232248" cy="6013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10" name="순서도: 카드 9">
            <a:extLst>
              <a:ext uri="{FF2B5EF4-FFF2-40B4-BE49-F238E27FC236}">
                <a16:creationId xmlns:a16="http://schemas.microsoft.com/office/drawing/2014/main" id="{CF9C74AE-214C-49AC-9448-708B7E8A7355}"/>
              </a:ext>
            </a:extLst>
          </p:cNvPr>
          <p:cNvSpPr/>
          <p:nvPr/>
        </p:nvSpPr>
        <p:spPr>
          <a:xfrm>
            <a:off x="1403717" y="2236011"/>
            <a:ext cx="2232178" cy="400901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초음파 센서 데이터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C27072BA-5B39-41C4-80D9-43EA65D900DF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 rot="16200000" flipH="1">
            <a:off x="2306671" y="2022875"/>
            <a:ext cx="426237" cy="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다이아몬드 5">
            <a:extLst>
              <a:ext uri="{FF2B5EF4-FFF2-40B4-BE49-F238E27FC236}">
                <a16:creationId xmlns:a16="http://schemas.microsoft.com/office/drawing/2014/main" id="{78D43C95-FD73-4E4F-B5EC-D9E14FF56EE4}"/>
              </a:ext>
            </a:extLst>
          </p:cNvPr>
          <p:cNvSpPr/>
          <p:nvPr/>
        </p:nvSpPr>
        <p:spPr>
          <a:xfrm>
            <a:off x="1406566" y="3744805"/>
            <a:ext cx="2232249" cy="620299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>
                <a:solidFill>
                  <a:schemeClr val="tx1"/>
                </a:solidFill>
              </a:rPr>
              <a:t>드론이</a:t>
            </a:r>
            <a:r>
              <a:rPr lang="ko-KR" altLang="en-US" sz="1100" b="1" dirty="0">
                <a:solidFill>
                  <a:schemeClr val="tx1"/>
                </a:solidFill>
              </a:rPr>
              <a:t> 가까이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있는가</a:t>
            </a:r>
            <a:r>
              <a:rPr lang="en-US" altLang="ko-KR" sz="1100" b="1" dirty="0">
                <a:solidFill>
                  <a:schemeClr val="tx1"/>
                </a:solidFill>
              </a:rPr>
              <a:t>?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32CAA6AA-BCD1-4F52-B18B-63B213E22BBF}"/>
              </a:ext>
            </a:extLst>
          </p:cNvPr>
          <p:cNvCxnSpPr>
            <a:cxnSpLocks/>
            <a:stCxn id="6" idx="3"/>
            <a:endCxn id="10" idx="3"/>
          </p:cNvCxnSpPr>
          <p:nvPr/>
        </p:nvCxnSpPr>
        <p:spPr>
          <a:xfrm flipH="1" flipV="1">
            <a:off x="3635895" y="2436462"/>
            <a:ext cx="2920" cy="1618493"/>
          </a:xfrm>
          <a:prstGeom prst="bentConnector3">
            <a:avLst>
              <a:gd name="adj1" fmla="val -198730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47DCF5C8-7585-46F2-A9C8-0955AA74CAE3}"/>
              </a:ext>
            </a:extLst>
          </p:cNvPr>
          <p:cNvSpPr/>
          <p:nvPr/>
        </p:nvSpPr>
        <p:spPr>
          <a:xfrm>
            <a:off x="1403682" y="4793778"/>
            <a:ext cx="2232178" cy="4009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모터 </a:t>
            </a:r>
            <a:r>
              <a:rPr lang="ko-KR" altLang="en-US" b="1" dirty="0" err="1">
                <a:solidFill>
                  <a:schemeClr val="tx1"/>
                </a:solidFill>
              </a:rPr>
              <a:t>정회전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0708CEE3-B652-4486-9590-27501EC0BB73}"/>
              </a:ext>
            </a:extLst>
          </p:cNvPr>
          <p:cNvSpPr/>
          <p:nvPr/>
        </p:nvSpPr>
        <p:spPr>
          <a:xfrm>
            <a:off x="1403719" y="5587071"/>
            <a:ext cx="2232178" cy="4009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출입문 개방</a:t>
            </a:r>
          </a:p>
        </p:txBody>
      </p:sp>
      <p:sp>
        <p:nvSpPr>
          <p:cNvPr id="44" name="다이아몬드 43">
            <a:extLst>
              <a:ext uri="{FF2B5EF4-FFF2-40B4-BE49-F238E27FC236}">
                <a16:creationId xmlns:a16="http://schemas.microsoft.com/office/drawing/2014/main" id="{428C0BEB-D796-435B-9DD9-CC3064EC51DC}"/>
              </a:ext>
            </a:extLst>
          </p:cNvPr>
          <p:cNvSpPr/>
          <p:nvPr/>
        </p:nvSpPr>
        <p:spPr>
          <a:xfrm>
            <a:off x="5135383" y="1652070"/>
            <a:ext cx="2232249" cy="620299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>
                <a:solidFill>
                  <a:schemeClr val="tx1"/>
                </a:solidFill>
              </a:rPr>
              <a:t>드론이</a:t>
            </a:r>
            <a:r>
              <a:rPr lang="ko-KR" altLang="en-US" sz="1100" b="1" dirty="0">
                <a:solidFill>
                  <a:schemeClr val="tx1"/>
                </a:solidFill>
              </a:rPr>
              <a:t> 가까이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있는가</a:t>
            </a:r>
            <a:r>
              <a:rPr lang="en-US" altLang="ko-KR" sz="1100" b="1" dirty="0">
                <a:solidFill>
                  <a:schemeClr val="tx1"/>
                </a:solidFill>
              </a:rPr>
              <a:t>?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B6EFCF4-38F7-427D-94AC-7E2EE1E3A386}"/>
              </a:ext>
            </a:extLst>
          </p:cNvPr>
          <p:cNvSpPr txBox="1"/>
          <p:nvPr/>
        </p:nvSpPr>
        <p:spPr>
          <a:xfrm>
            <a:off x="2501666" y="4355812"/>
            <a:ext cx="55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1ED9608-A565-438C-A026-446382603AA8}"/>
              </a:ext>
            </a:extLst>
          </p:cNvPr>
          <p:cNvSpPr txBox="1"/>
          <p:nvPr/>
        </p:nvSpPr>
        <p:spPr>
          <a:xfrm>
            <a:off x="3676511" y="3707740"/>
            <a:ext cx="538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98F97A6-E67E-4E39-8734-F8E098277E62}"/>
              </a:ext>
            </a:extLst>
          </p:cNvPr>
          <p:cNvSpPr txBox="1"/>
          <p:nvPr/>
        </p:nvSpPr>
        <p:spPr>
          <a:xfrm>
            <a:off x="4577217" y="2001686"/>
            <a:ext cx="55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4F3D8759-9047-4471-ACE1-0F213F468F07}"/>
              </a:ext>
            </a:extLst>
          </p:cNvPr>
          <p:cNvCxnSpPr>
            <a:cxnSpLocks/>
            <a:stCxn id="6" idx="2"/>
            <a:endCxn id="31" idx="0"/>
          </p:cNvCxnSpPr>
          <p:nvPr/>
        </p:nvCxnSpPr>
        <p:spPr>
          <a:xfrm flipH="1">
            <a:off x="2519771" y="4365104"/>
            <a:ext cx="2920" cy="428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DD7FED8B-D4D8-4C9C-AF17-1F3C71FD4B7D}"/>
              </a:ext>
            </a:extLst>
          </p:cNvPr>
          <p:cNvCxnSpPr>
            <a:stCxn id="31" idx="2"/>
            <a:endCxn id="37" idx="0"/>
          </p:cNvCxnSpPr>
          <p:nvPr/>
        </p:nvCxnSpPr>
        <p:spPr>
          <a:xfrm>
            <a:off x="2519771" y="5194679"/>
            <a:ext cx="37" cy="392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84533F8E-8A57-4D43-AE6C-8504C5C6586A}"/>
              </a:ext>
            </a:extLst>
          </p:cNvPr>
          <p:cNvSpPr/>
          <p:nvPr/>
        </p:nvSpPr>
        <p:spPr>
          <a:xfrm>
            <a:off x="5134452" y="2869610"/>
            <a:ext cx="2232178" cy="4009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모터 역회전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DA81604C-E4DF-4C3B-8B46-F5AAF9CEA739}"/>
              </a:ext>
            </a:extLst>
          </p:cNvPr>
          <p:cNvSpPr/>
          <p:nvPr/>
        </p:nvSpPr>
        <p:spPr>
          <a:xfrm>
            <a:off x="5132500" y="3905072"/>
            <a:ext cx="2232178" cy="4009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출입문 폐쇄</a:t>
            </a: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9313C558-1913-4D13-94B5-FFE0CED3E9A2}"/>
              </a:ext>
            </a:extLst>
          </p:cNvPr>
          <p:cNvSpPr/>
          <p:nvPr/>
        </p:nvSpPr>
        <p:spPr>
          <a:xfrm>
            <a:off x="5134452" y="5011193"/>
            <a:ext cx="2232248" cy="6013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C1717188-ED8F-4F51-92B5-E3CDD1B380E0}"/>
              </a:ext>
            </a:extLst>
          </p:cNvPr>
          <p:cNvCxnSpPr>
            <a:stCxn id="37" idx="2"/>
            <a:endCxn id="44" idx="0"/>
          </p:cNvCxnSpPr>
          <p:nvPr/>
        </p:nvCxnSpPr>
        <p:spPr>
          <a:xfrm rot="5400000" flipH="1" flipV="1">
            <a:off x="2217707" y="1954171"/>
            <a:ext cx="4335902" cy="3731700"/>
          </a:xfrm>
          <a:prstGeom prst="bentConnector5">
            <a:avLst>
              <a:gd name="adj1" fmla="val -5272"/>
              <a:gd name="adj2" fmla="val 140098"/>
              <a:gd name="adj3" fmla="val 1101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0BBE70C5-6710-49E2-9C58-86C0B3A4D03D}"/>
              </a:ext>
            </a:extLst>
          </p:cNvPr>
          <p:cNvCxnSpPr>
            <a:stCxn id="44" idx="1"/>
            <a:endCxn id="37" idx="3"/>
          </p:cNvCxnSpPr>
          <p:nvPr/>
        </p:nvCxnSpPr>
        <p:spPr>
          <a:xfrm rot="10800000" flipV="1">
            <a:off x="3635897" y="1962220"/>
            <a:ext cx="1499486" cy="3825302"/>
          </a:xfrm>
          <a:prstGeom prst="bentConnector3">
            <a:avLst>
              <a:gd name="adj1" fmla="val 387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276FA8A9-8DD6-46AE-B8CF-D95859A15DC6}"/>
              </a:ext>
            </a:extLst>
          </p:cNvPr>
          <p:cNvCxnSpPr>
            <a:stCxn id="44" idx="2"/>
            <a:endCxn id="60" idx="0"/>
          </p:cNvCxnSpPr>
          <p:nvPr/>
        </p:nvCxnSpPr>
        <p:spPr>
          <a:xfrm flipH="1">
            <a:off x="6250541" y="2272369"/>
            <a:ext cx="967" cy="597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A60DD5D0-681A-43B1-AAE0-2B2DF49BA47F}"/>
              </a:ext>
            </a:extLst>
          </p:cNvPr>
          <p:cNvCxnSpPr>
            <a:stCxn id="60" idx="2"/>
            <a:endCxn id="64" idx="0"/>
          </p:cNvCxnSpPr>
          <p:nvPr/>
        </p:nvCxnSpPr>
        <p:spPr>
          <a:xfrm flipH="1">
            <a:off x="6248589" y="3270511"/>
            <a:ext cx="1952" cy="634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61B6CBD6-BED7-437B-82A8-06C71A3F36CA}"/>
              </a:ext>
            </a:extLst>
          </p:cNvPr>
          <p:cNvCxnSpPr>
            <a:cxnSpLocks/>
            <a:stCxn id="64" idx="2"/>
            <a:endCxn id="66" idx="0"/>
          </p:cNvCxnSpPr>
          <p:nvPr/>
        </p:nvCxnSpPr>
        <p:spPr>
          <a:xfrm>
            <a:off x="6248589" y="4305973"/>
            <a:ext cx="1987" cy="705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5CDB0127-516E-4DDF-A884-0BB97270DF2F}"/>
              </a:ext>
            </a:extLst>
          </p:cNvPr>
          <p:cNvSpPr txBox="1"/>
          <p:nvPr/>
        </p:nvSpPr>
        <p:spPr>
          <a:xfrm>
            <a:off x="6245740" y="2360013"/>
            <a:ext cx="538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347A8CAE-8B3B-480A-84D7-A28E7DB04515}"/>
              </a:ext>
            </a:extLst>
          </p:cNvPr>
          <p:cNvSpPr/>
          <p:nvPr/>
        </p:nvSpPr>
        <p:spPr>
          <a:xfrm>
            <a:off x="1403682" y="2996952"/>
            <a:ext cx="2232178" cy="4009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거리 계산</a:t>
            </a: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267EEB79-DB99-4E3C-83AA-C8B4D4A9DC2F}"/>
              </a:ext>
            </a:extLst>
          </p:cNvPr>
          <p:cNvCxnSpPr>
            <a:stCxn id="10" idx="2"/>
            <a:endCxn id="121" idx="0"/>
          </p:cNvCxnSpPr>
          <p:nvPr/>
        </p:nvCxnSpPr>
        <p:spPr>
          <a:xfrm flipH="1">
            <a:off x="2519771" y="2636912"/>
            <a:ext cx="35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8DD73B90-0460-43DD-91E2-EE98F5DB7B95}"/>
              </a:ext>
            </a:extLst>
          </p:cNvPr>
          <p:cNvCxnSpPr>
            <a:stCxn id="121" idx="2"/>
            <a:endCxn id="6" idx="0"/>
          </p:cNvCxnSpPr>
          <p:nvPr/>
        </p:nvCxnSpPr>
        <p:spPr>
          <a:xfrm>
            <a:off x="2519771" y="3397853"/>
            <a:ext cx="2920" cy="346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21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0" y="566895"/>
            <a:ext cx="9144000" cy="46155"/>
          </a:xfrm>
          <a:prstGeom prst="rect">
            <a:avLst/>
          </a:prstGeom>
          <a:solidFill>
            <a:srgbClr val="40368A"/>
          </a:solidFill>
          <a:ln>
            <a:solidFill>
              <a:srgbClr val="4036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377354" y="86681"/>
            <a:ext cx="4248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아두이노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부품의 역할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8AEFA40-1623-4C1C-944C-5047F10F18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644411"/>
              </p:ext>
            </p:extLst>
          </p:nvPr>
        </p:nvGraphicFramePr>
        <p:xfrm>
          <a:off x="179512" y="815055"/>
          <a:ext cx="8784976" cy="57822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6244">
                  <a:extLst>
                    <a:ext uri="{9D8B030D-6E8A-4147-A177-3AD203B41FA5}">
                      <a16:colId xmlns:a16="http://schemas.microsoft.com/office/drawing/2014/main" val="23038501"/>
                    </a:ext>
                  </a:extLst>
                </a:gridCol>
                <a:gridCol w="2196244">
                  <a:extLst>
                    <a:ext uri="{9D8B030D-6E8A-4147-A177-3AD203B41FA5}">
                      <a16:colId xmlns:a16="http://schemas.microsoft.com/office/drawing/2014/main" val="1770095585"/>
                    </a:ext>
                  </a:extLst>
                </a:gridCol>
                <a:gridCol w="2196244">
                  <a:extLst>
                    <a:ext uri="{9D8B030D-6E8A-4147-A177-3AD203B41FA5}">
                      <a16:colId xmlns:a16="http://schemas.microsoft.com/office/drawing/2014/main" val="923468682"/>
                    </a:ext>
                  </a:extLst>
                </a:gridCol>
                <a:gridCol w="2196244">
                  <a:extLst>
                    <a:ext uri="{9D8B030D-6E8A-4147-A177-3AD203B41FA5}">
                      <a16:colId xmlns:a16="http://schemas.microsoft.com/office/drawing/2014/main" val="3166109417"/>
                    </a:ext>
                  </a:extLst>
                </a:gridCol>
              </a:tblGrid>
              <a:tr h="1867283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 </a:t>
                      </a:r>
                      <a:r>
                        <a:rPr lang="ko-KR" altLang="en-US" sz="1400" b="1" dirty="0" err="1"/>
                        <a:t>아두이노</a:t>
                      </a:r>
                      <a:r>
                        <a:rPr lang="ko-KR" altLang="en-US" sz="1400" b="1" dirty="0"/>
                        <a:t> </a:t>
                      </a:r>
                      <a:r>
                        <a:rPr lang="ko-KR" altLang="en-US" sz="1400" b="1" dirty="0" err="1"/>
                        <a:t>우노</a:t>
                      </a:r>
                      <a:endParaRPr lang="en-US" altLang="ko-KR" sz="1400" b="1" dirty="0"/>
                    </a:p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 수행될 알고리즘의 메인보드 역할을 한다</a:t>
                      </a:r>
                      <a:r>
                        <a:rPr lang="en-US" altLang="ko-KR" sz="1400" dirty="0"/>
                        <a:t>. </a:t>
                      </a:r>
                      <a:r>
                        <a:rPr lang="ko-KR" altLang="en-US" sz="1400" dirty="0"/>
                        <a:t>다양한 부품들이 연결되어 </a:t>
                      </a:r>
                      <a:r>
                        <a:rPr lang="ko-KR" altLang="en-US" sz="1400" b="1" dirty="0"/>
                        <a:t>알고리즘을 처리</a:t>
                      </a:r>
                      <a:r>
                        <a:rPr lang="ko-KR" altLang="en-US" sz="1400" dirty="0"/>
                        <a:t>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 </a:t>
                      </a:r>
                      <a:r>
                        <a:rPr lang="en-US" altLang="ko-KR" sz="1400" b="1" dirty="0"/>
                        <a:t>DC </a:t>
                      </a:r>
                      <a:r>
                        <a:rPr lang="ko-KR" altLang="en-US" sz="1400" b="1" dirty="0"/>
                        <a:t>모터</a:t>
                      </a:r>
                      <a:endParaRPr lang="en-US" altLang="ko-KR" sz="1400" b="1" dirty="0"/>
                    </a:p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박스의 </a:t>
                      </a:r>
                      <a:r>
                        <a:rPr lang="ko-KR" altLang="en-US" sz="1400" b="1" dirty="0"/>
                        <a:t>출입구를 여닫을 수 있도록</a:t>
                      </a:r>
                      <a:r>
                        <a:rPr lang="ko-KR" altLang="en-US" sz="1400" dirty="0"/>
                        <a:t> 기어를 돌리기 위한 역할을 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014718"/>
                  </a:ext>
                </a:extLst>
              </a:tr>
              <a:tr h="1957507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 </a:t>
                      </a:r>
                      <a:r>
                        <a:rPr lang="ko-KR" altLang="en-US" sz="1400" b="1" dirty="0"/>
                        <a:t>초음파 센서</a:t>
                      </a:r>
                      <a:endParaRPr lang="en-US" altLang="ko-KR" sz="1400" b="1" dirty="0"/>
                    </a:p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 초음파를 직선으로 송수신하여 </a:t>
                      </a:r>
                      <a:r>
                        <a:rPr lang="ko-KR" altLang="en-US" sz="1400" b="1" dirty="0"/>
                        <a:t>거리를 측정</a:t>
                      </a:r>
                      <a:r>
                        <a:rPr lang="ko-KR" altLang="en-US" sz="1400" dirty="0"/>
                        <a:t>하는 센서이다</a:t>
                      </a:r>
                      <a:r>
                        <a:rPr lang="en-US" altLang="ko-KR" sz="1400" dirty="0"/>
                        <a:t>. </a:t>
                      </a:r>
                      <a:r>
                        <a:rPr lang="ko-KR" altLang="en-US" sz="1400" dirty="0"/>
                        <a:t>최대 </a:t>
                      </a:r>
                      <a:r>
                        <a:rPr lang="en-US" altLang="ko-KR" sz="1400" dirty="0"/>
                        <a:t>3m</a:t>
                      </a:r>
                      <a:r>
                        <a:rPr lang="ko-KR" altLang="en-US" sz="1400" dirty="0"/>
                        <a:t>정도측정이 가능하다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 </a:t>
                      </a:r>
                      <a:r>
                        <a:rPr lang="en-US" altLang="ko-KR" sz="1400" b="1" dirty="0"/>
                        <a:t>L298N </a:t>
                      </a:r>
                      <a:r>
                        <a:rPr lang="ko-KR" altLang="en-US" sz="1400" b="1" dirty="0"/>
                        <a:t>모터 드라이버</a:t>
                      </a:r>
                      <a:endParaRPr lang="en-US" altLang="ko-KR" sz="1400" b="1" dirty="0"/>
                    </a:p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 DC</a:t>
                      </a:r>
                      <a:r>
                        <a:rPr lang="ko-KR" altLang="en-US" sz="1400" dirty="0"/>
                        <a:t> 모터와 </a:t>
                      </a:r>
                      <a:r>
                        <a:rPr lang="ko-KR" altLang="en-US" sz="1400" dirty="0" err="1"/>
                        <a:t>아두이노의</a:t>
                      </a:r>
                      <a:r>
                        <a:rPr lang="ko-KR" altLang="en-US" sz="1400" dirty="0"/>
                        <a:t> 중간 다리 역할로 </a:t>
                      </a:r>
                      <a:r>
                        <a:rPr lang="ko-KR" altLang="en-US" sz="1400" b="1" dirty="0"/>
                        <a:t>모터의 정회전과 역회전을 가능</a:t>
                      </a:r>
                      <a:r>
                        <a:rPr lang="ko-KR" altLang="en-US" sz="1400" dirty="0"/>
                        <a:t>하게 해준다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039122"/>
                  </a:ext>
                </a:extLst>
              </a:tr>
              <a:tr h="1957507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 </a:t>
                      </a:r>
                      <a:r>
                        <a:rPr lang="ko-KR" altLang="en-US" sz="1400" b="1" dirty="0" err="1"/>
                        <a:t>브레드</a:t>
                      </a:r>
                      <a:r>
                        <a:rPr lang="ko-KR" altLang="en-US" sz="1400" b="1" dirty="0"/>
                        <a:t> 보드</a:t>
                      </a:r>
                      <a:endParaRPr lang="en-US" altLang="ko-KR" sz="1400" b="1" dirty="0"/>
                    </a:p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아두이노와</a:t>
                      </a:r>
                      <a:r>
                        <a:rPr lang="ko-KR" altLang="en-US" sz="1400" dirty="0"/>
                        <a:t> 다른 부품의 </a:t>
                      </a:r>
                      <a:r>
                        <a:rPr lang="ko-KR" altLang="en-US" sz="1400" b="1" dirty="0"/>
                        <a:t>연결을 원활하고 깔끔하게 </a:t>
                      </a:r>
                      <a:r>
                        <a:rPr lang="ko-KR" altLang="en-US" sz="1400" dirty="0"/>
                        <a:t>하기 위한 보드이다</a:t>
                      </a:r>
                      <a:r>
                        <a:rPr lang="en-US" altLang="ko-KR" sz="1400" dirty="0"/>
                        <a:t>. </a:t>
                      </a:r>
                      <a:r>
                        <a:rPr lang="ko-KR" altLang="en-US" sz="1400" dirty="0"/>
                        <a:t>뿐만 아니라 복잡한 회로도를 구현할 때 쓰이기도 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 </a:t>
                      </a:r>
                      <a:r>
                        <a:rPr lang="ko-KR" altLang="en-US" sz="1400" b="1" dirty="0"/>
                        <a:t>케이블</a:t>
                      </a:r>
                      <a:endParaRPr lang="en-US" altLang="ko-KR" sz="1400" b="1" dirty="0"/>
                    </a:p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 </a:t>
                      </a:r>
                      <a:r>
                        <a:rPr lang="ko-KR" altLang="en-US" sz="1400" b="1" dirty="0"/>
                        <a:t>각 부품들을 연결</a:t>
                      </a:r>
                      <a:r>
                        <a:rPr lang="ko-KR" altLang="en-US" sz="1400" dirty="0"/>
                        <a:t>하는 역할을 수행한다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126066"/>
                  </a:ext>
                </a:extLst>
              </a:tr>
            </a:tbl>
          </a:graphicData>
        </a:graphic>
      </p:graphicFrame>
      <p:pic>
        <p:nvPicPr>
          <p:cNvPr id="29" name="그림 28">
            <a:extLst>
              <a:ext uri="{FF2B5EF4-FFF2-40B4-BE49-F238E27FC236}">
                <a16:creationId xmlns:a16="http://schemas.microsoft.com/office/drawing/2014/main" id="{F053A58D-1200-49F6-87E9-0456683AC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837757"/>
            <a:ext cx="1800200" cy="1713651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5C800801-255D-4006-8D62-32EB5AFC9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33" y="2956305"/>
            <a:ext cx="1723903" cy="1499796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2A0CD19F-9811-4872-B542-B43CE973E0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727" y="4785181"/>
            <a:ext cx="1981818" cy="1541414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2377815F-0978-4BC2-BF59-84F781A0AF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4008" y="4865649"/>
            <a:ext cx="2044028" cy="1587687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27EBF158-18BF-4D29-8A7B-B572F82595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9918" y="837757"/>
            <a:ext cx="1872208" cy="181424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C0F81C01-918C-4E87-9CE3-F66C0F5E75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43646" y="2708710"/>
            <a:ext cx="1644751" cy="179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822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2169</TotalTime>
  <Words>130</Words>
  <Application>Microsoft Office PowerPoint</Application>
  <PresentationFormat>화면 슬라이드 쇼(4:3)</PresentationFormat>
  <Paragraphs>36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Yoon 윤고딕 520_TT</vt:lpstr>
      <vt:lpstr>Office 테마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Kim Hyup</cp:lastModifiedBy>
  <cp:revision>126</cp:revision>
  <dcterms:created xsi:type="dcterms:W3CDTF">2013-09-05T09:43:46Z</dcterms:created>
  <dcterms:modified xsi:type="dcterms:W3CDTF">2019-10-28T13:03:25Z</dcterms:modified>
</cp:coreProperties>
</file>