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3348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45">
          <p15:clr>
            <a:srgbClr val="A4A3A4"/>
          </p15:clr>
        </p15:guide>
        <p15:guide id="2" pos="7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94" y="-7308"/>
      </p:cViewPr>
      <p:guideLst>
        <p:guide orient="horz" pos="10545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0ED9A-A2AB-4B6A-A54B-CA1766DD530E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51088" y="1143000"/>
            <a:ext cx="215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B9F3-4670-4550-B04F-B3224103D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1pPr>
    <a:lvl2pPr marL="1365108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2pPr>
    <a:lvl3pPr marL="2730216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3pPr>
    <a:lvl4pPr marL="4095323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4pPr>
    <a:lvl5pPr marL="5460431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5pPr>
    <a:lvl6pPr marL="6825539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6pPr>
    <a:lvl7pPr marL="8190647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7pPr>
    <a:lvl8pPr marL="9555754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8pPr>
    <a:lvl9pPr marL="10920862" algn="l" defTabSz="2730216" rtl="0" eaLnBrk="1" latinLnBrk="1" hangingPunct="1">
      <a:defRPr sz="35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5479314"/>
            <a:ext cx="19889788" cy="11656131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7584949"/>
            <a:ext cx="17549813" cy="8083338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782520"/>
            <a:ext cx="5045571" cy="283730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782520"/>
            <a:ext cx="14844216" cy="283730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1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8346853"/>
            <a:ext cx="20182284" cy="13926904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2405511"/>
            <a:ext cx="20182284" cy="7323830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5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8912600"/>
            <a:ext cx="9944894" cy="212429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8912600"/>
            <a:ext cx="9944894" cy="212429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782527"/>
            <a:ext cx="20182284" cy="64713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8207344"/>
            <a:ext cx="9899190" cy="402229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2229637"/>
            <a:ext cx="9899190" cy="1798795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8207344"/>
            <a:ext cx="9947942" cy="402229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2229637"/>
            <a:ext cx="9947942" cy="1798795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5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232025"/>
            <a:ext cx="7547028" cy="781208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4820562"/>
            <a:ext cx="11846123" cy="23792766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0044112"/>
            <a:ext cx="7547028" cy="18607961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09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232025"/>
            <a:ext cx="7547028" cy="7812088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4820562"/>
            <a:ext cx="11846123" cy="23792766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0044112"/>
            <a:ext cx="7547028" cy="18607961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782527"/>
            <a:ext cx="20182284" cy="6471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8912600"/>
            <a:ext cx="20182284" cy="21242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31031355"/>
            <a:ext cx="5264944" cy="1782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6E96-9594-4E6F-ADA1-F1EB1C1A9B1B}" type="datetimeFigureOut">
              <a:rPr lang="ko-KR" altLang="en-US" smtClean="0"/>
              <a:pPr/>
              <a:t>2019-06-26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31031355"/>
            <a:ext cx="7897416" cy="1782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31031355"/>
            <a:ext cx="5264944" cy="1782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3492-7E4E-4604-8CFB-2E14269CC3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1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E198E20-B56B-4E87-AAA7-0C6A9148A204}"/>
              </a:ext>
            </a:extLst>
          </p:cNvPr>
          <p:cNvSpPr/>
          <p:nvPr/>
        </p:nvSpPr>
        <p:spPr>
          <a:xfrm rot="5400000">
            <a:off x="12901516" y="23161306"/>
            <a:ext cx="12536447" cy="7511142"/>
          </a:xfrm>
          <a:prstGeom prst="roundRect">
            <a:avLst>
              <a:gd name="adj" fmla="val 29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54B79B-C1CE-4656-8D13-1AF7BFFBACBC}"/>
              </a:ext>
            </a:extLst>
          </p:cNvPr>
          <p:cNvSpPr/>
          <p:nvPr/>
        </p:nvSpPr>
        <p:spPr>
          <a:xfrm>
            <a:off x="353960" y="4769225"/>
            <a:ext cx="14852652" cy="8955630"/>
          </a:xfrm>
          <a:prstGeom prst="roundRect">
            <a:avLst>
              <a:gd name="adj" fmla="val 2445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5EE6FEB-A595-450D-BF21-3AEA296C91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85" y="5024890"/>
            <a:ext cx="11839575" cy="52768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D2DEDB-6D21-4A71-9D79-42AD12091799}"/>
              </a:ext>
            </a:extLst>
          </p:cNvPr>
          <p:cNvSpPr/>
          <p:nvPr/>
        </p:nvSpPr>
        <p:spPr>
          <a:xfrm rot="5400000">
            <a:off x="11315906" y="8867490"/>
            <a:ext cx="15707671" cy="7511141"/>
          </a:xfrm>
          <a:prstGeom prst="roundRect">
            <a:avLst>
              <a:gd name="adj" fmla="val 3476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C141F9A-5446-424A-AD7E-C0BB63C2FB34}"/>
              </a:ext>
            </a:extLst>
          </p:cNvPr>
          <p:cNvSpPr/>
          <p:nvPr/>
        </p:nvSpPr>
        <p:spPr>
          <a:xfrm>
            <a:off x="353960" y="20648653"/>
            <a:ext cx="14852651" cy="12536446"/>
          </a:xfrm>
          <a:prstGeom prst="roundRect">
            <a:avLst>
              <a:gd name="adj" fmla="val 226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45CA95-D331-46C6-B870-23D58C9C8A7F}"/>
              </a:ext>
            </a:extLst>
          </p:cNvPr>
          <p:cNvSpPr/>
          <p:nvPr/>
        </p:nvSpPr>
        <p:spPr>
          <a:xfrm>
            <a:off x="353960" y="13896613"/>
            <a:ext cx="14852652" cy="6580282"/>
          </a:xfrm>
          <a:prstGeom prst="roundRect">
            <a:avLst>
              <a:gd name="adj" fmla="val 384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20499E9-8991-4802-B18D-866B7E09CBB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3402925" cy="4328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233995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5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2019</a:t>
            </a:r>
            <a:r>
              <a:rPr lang="ko-KR" altLang="en-US" sz="5400" dirty="0">
                <a:latin typeface="HY견고딕" pitchFamily="18" charset="-127"/>
                <a:ea typeface="HY견고딕" pitchFamily="18" charset="-127"/>
              </a:rPr>
              <a:t>년 항공우주 및 기계공학부 종합설계 작품 </a:t>
            </a:r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5400" dirty="0">
                <a:latin typeface="HY견고딕" pitchFamily="18" charset="-127"/>
                <a:ea typeface="HY견고딕" pitchFamily="18" charset="-127"/>
              </a:rPr>
              <a:t>지도교수</a:t>
            </a:r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5400" dirty="0">
                <a:latin typeface="HY견고딕" pitchFamily="18" charset="-127"/>
                <a:ea typeface="HY견고딕" pitchFamily="18" charset="-127"/>
              </a:rPr>
              <a:t>고상호</a:t>
            </a:r>
            <a:r>
              <a:rPr lang="en-US" altLang="ko-KR" sz="5400" dirty="0">
                <a:latin typeface="HY견고딕" pitchFamily="18" charset="-127"/>
                <a:ea typeface="HY견고딕" pitchFamily="18" charset="-127"/>
              </a:rPr>
              <a:t>)</a:t>
            </a:r>
            <a:br>
              <a:rPr lang="en-US" altLang="ko-KR" sz="6800" dirty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9200" b="1" dirty="0">
                <a:latin typeface="HY견명조" pitchFamily="18" charset="-127"/>
                <a:ea typeface="HY견명조" pitchFamily="18" charset="-127"/>
              </a:rPr>
              <a:t>A*</a:t>
            </a:r>
            <a:r>
              <a:rPr lang="ko-KR" altLang="en-US" sz="9200" b="1" dirty="0">
                <a:latin typeface="HY견명조" pitchFamily="18" charset="-127"/>
                <a:ea typeface="HY견명조" pitchFamily="18" charset="-127"/>
              </a:rPr>
              <a:t>알고리즘과 </a:t>
            </a:r>
            <a:r>
              <a:rPr lang="en-US" altLang="ko-KR" sz="9200" b="1" dirty="0">
                <a:latin typeface="HY견명조" pitchFamily="18" charset="-127"/>
                <a:ea typeface="HY견명조" pitchFamily="18" charset="-127"/>
              </a:rPr>
              <a:t>LIDAR</a:t>
            </a:r>
            <a:r>
              <a:rPr lang="ko-KR" altLang="en-US" sz="9200" b="1" dirty="0">
                <a:latin typeface="HY견명조" pitchFamily="18" charset="-127"/>
                <a:ea typeface="HY견명조" pitchFamily="18" charset="-127"/>
              </a:rPr>
              <a:t>를 이용한 미로 자율주행</a:t>
            </a:r>
            <a:br>
              <a:rPr lang="en-US" altLang="ko-KR" sz="9200" dirty="0"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5400" dirty="0">
                <a:latin typeface="HY견명조" pitchFamily="18" charset="-127"/>
                <a:ea typeface="HY견명조" pitchFamily="18" charset="-127"/>
              </a:rPr>
              <a:t>설계조원</a:t>
            </a:r>
            <a:r>
              <a:rPr lang="en-US" altLang="ko-KR" sz="5400" dirty="0">
                <a:latin typeface="HY견명조" pitchFamily="18" charset="-127"/>
                <a:ea typeface="HY견명조" pitchFamily="18" charset="-127"/>
              </a:rPr>
              <a:t>(4</a:t>
            </a:r>
            <a:r>
              <a:rPr lang="ko-KR" altLang="en-US" sz="5400" dirty="0">
                <a:latin typeface="HY견명조" pitchFamily="18" charset="-127"/>
                <a:ea typeface="HY견명조" pitchFamily="18" charset="-127"/>
              </a:rPr>
              <a:t>학년</a:t>
            </a:r>
            <a:r>
              <a:rPr lang="en-US" altLang="ko-KR" sz="5400" dirty="0">
                <a:latin typeface="HY견명조" pitchFamily="18" charset="-127"/>
                <a:ea typeface="HY견명조" pitchFamily="18" charset="-127"/>
              </a:rPr>
              <a:t>): </a:t>
            </a:r>
            <a:r>
              <a:rPr lang="ko-KR" altLang="en-US" sz="5400" dirty="0" err="1">
                <a:latin typeface="HY견명조" pitchFamily="18" charset="-127"/>
                <a:ea typeface="HY견명조" pitchFamily="18" charset="-127"/>
              </a:rPr>
              <a:t>김익재</a:t>
            </a:r>
            <a:r>
              <a:rPr lang="en-US" altLang="ko-KR" sz="54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5400" dirty="0">
                <a:latin typeface="HY견명조" pitchFamily="18" charset="-127"/>
                <a:ea typeface="HY견명조" pitchFamily="18" charset="-127"/>
              </a:rPr>
              <a:t> 김  협</a:t>
            </a:r>
            <a:r>
              <a:rPr lang="en-US" altLang="ko-KR" sz="5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5400" dirty="0" err="1">
                <a:latin typeface="HY견명조" pitchFamily="18" charset="-127"/>
                <a:ea typeface="HY견명조" pitchFamily="18" charset="-127"/>
              </a:rPr>
              <a:t>조태상</a:t>
            </a:r>
            <a:r>
              <a:rPr lang="en-US" altLang="ko-KR" sz="5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5400" dirty="0" err="1">
                <a:latin typeface="HY견명조" pitchFamily="18" charset="-127"/>
                <a:ea typeface="HY견명조" pitchFamily="18" charset="-127"/>
              </a:rPr>
              <a:t>홍대훈</a:t>
            </a:r>
            <a:endParaRPr lang="ko-KR" altLang="en-US" sz="540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60C7E-3412-4A40-B872-9DCC4075FD2A}"/>
              </a:ext>
            </a:extLst>
          </p:cNvPr>
          <p:cNvSpPr txBox="1"/>
          <p:nvPr/>
        </p:nvSpPr>
        <p:spPr>
          <a:xfrm>
            <a:off x="714785" y="5065145"/>
            <a:ext cx="4879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1. Dynamic Programming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94423-F39F-48B0-B2C1-697D9202B5CB}"/>
              </a:ext>
            </a:extLst>
          </p:cNvPr>
          <p:cNvSpPr txBox="1"/>
          <p:nvPr/>
        </p:nvSpPr>
        <p:spPr>
          <a:xfrm>
            <a:off x="714785" y="14133607"/>
            <a:ext cx="4161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2. Dijkstra Algorithm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9B7E-23C3-41A4-9B12-99058D4912CF}"/>
              </a:ext>
            </a:extLst>
          </p:cNvPr>
          <p:cNvSpPr txBox="1"/>
          <p:nvPr/>
        </p:nvSpPr>
        <p:spPr>
          <a:xfrm>
            <a:off x="714785" y="20996910"/>
            <a:ext cx="3184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3. A* Algorithm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059B5-6770-46AD-83E1-172751B87CD6}"/>
              </a:ext>
            </a:extLst>
          </p:cNvPr>
          <p:cNvSpPr txBox="1"/>
          <p:nvPr/>
        </p:nvSpPr>
        <p:spPr>
          <a:xfrm>
            <a:off x="15750472" y="5024890"/>
            <a:ext cx="3590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+mj-ea"/>
                <a:ea typeface="+mj-ea"/>
              </a:rPr>
              <a:t>Turtlebot3 Burger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674E8-4DBE-4F95-BBE8-72C93FDCF8B6}"/>
              </a:ext>
            </a:extLst>
          </p:cNvPr>
          <p:cNvSpPr txBox="1"/>
          <p:nvPr/>
        </p:nvSpPr>
        <p:spPr>
          <a:xfrm>
            <a:off x="15750472" y="20967413"/>
            <a:ext cx="248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LIDAR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&amp;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SLAM</a:t>
            </a:r>
            <a:endParaRPr lang="ko-KR" altLang="en-US" sz="3000" b="1" dirty="0"/>
          </a:p>
        </p:txBody>
      </p:sp>
      <p:pic>
        <p:nvPicPr>
          <p:cNvPr id="1025" name="_x260138248" descr="EMB00001b1c3b11">
            <a:extLst>
              <a:ext uri="{FF2B5EF4-FFF2-40B4-BE49-F238E27FC236}">
                <a16:creationId xmlns:a16="http://schemas.microsoft.com/office/drawing/2014/main" id="{844E5E36-7DAC-4B57-956C-46A837D0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9" y="15553872"/>
            <a:ext cx="4476750" cy="43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1A6BA4-65A1-41BE-8C1B-A6DC07F332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58028" y="5578888"/>
            <a:ext cx="6423425" cy="5530956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3C48BE9-7906-4ADE-BD57-8F1AD5185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22504"/>
              </p:ext>
            </p:extLst>
          </p:nvPr>
        </p:nvGraphicFramePr>
        <p:xfrm>
          <a:off x="15673024" y="16718670"/>
          <a:ext cx="69934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716">
                  <a:extLst>
                    <a:ext uri="{9D8B030D-6E8A-4147-A177-3AD203B41FA5}">
                      <a16:colId xmlns:a16="http://schemas.microsoft.com/office/drawing/2014/main" val="2478886477"/>
                    </a:ext>
                  </a:extLst>
                </a:gridCol>
                <a:gridCol w="3496716">
                  <a:extLst>
                    <a:ext uri="{9D8B030D-6E8A-4147-A177-3AD203B41FA5}">
                      <a16:colId xmlns:a16="http://schemas.microsoft.com/office/drawing/2014/main" val="4111307338"/>
                    </a:ext>
                  </a:extLst>
                </a:gridCol>
              </a:tblGrid>
              <a:tr h="298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버거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69674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최대 이동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0.22 m/s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12450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최대 회전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2.84 </a:t>
                      </a:r>
                      <a:r>
                        <a:rPr lang="en-US" altLang="ko-KR" sz="1800" dirty="0" err="1">
                          <a:latin typeface="+mj-ea"/>
                          <a:ea typeface="+mj-ea"/>
                        </a:rPr>
                        <a:t>rad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/s (162.72 deg/s)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5394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무게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(+SBC+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배터리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+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센서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1 kg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47888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SBC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라즈베리파이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99824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임베디드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OpenCR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 (32-bit ARM Cortex-M7)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77132"/>
                  </a:ext>
                </a:extLst>
              </a:tr>
              <a:tr h="5231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360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LiDAR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축 </a:t>
                      </a: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자이로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가속도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지자계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 센서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23389"/>
                  </a:ext>
                </a:extLst>
              </a:tr>
              <a:tr h="29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SLAM,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12571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E0A9FF15-3FD8-4D6D-BD59-E4AD55F9E4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92491" y="11100298"/>
            <a:ext cx="7174114" cy="5238750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77E22CD6-FD43-4E49-B56D-989F773F889C}"/>
              </a:ext>
            </a:extLst>
          </p:cNvPr>
          <p:cNvSpPr/>
          <p:nvPr/>
        </p:nvSpPr>
        <p:spPr>
          <a:xfrm>
            <a:off x="7091728" y="19983564"/>
            <a:ext cx="1129732" cy="14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4A33B20-EFF7-48D5-8DD6-826DFD2178F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18015" y="15553872"/>
            <a:ext cx="9353617" cy="29942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53E485-E183-4B89-858D-15D865CBE6D3}"/>
              </a:ext>
            </a:extLst>
          </p:cNvPr>
          <p:cNvSpPr txBox="1"/>
          <p:nvPr/>
        </p:nvSpPr>
        <p:spPr>
          <a:xfrm>
            <a:off x="5699008" y="15197357"/>
            <a:ext cx="1639808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Path Graph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F095971-25B0-4D1C-9358-42337DB4D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28063"/>
              </p:ext>
            </p:extLst>
          </p:nvPr>
        </p:nvGraphicFramePr>
        <p:xfrm>
          <a:off x="5699008" y="19114423"/>
          <a:ext cx="90490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82">
                  <a:extLst>
                    <a:ext uri="{9D8B030D-6E8A-4147-A177-3AD203B41FA5}">
                      <a16:colId xmlns:a16="http://schemas.microsoft.com/office/drawing/2014/main" val="770052186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2686414379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1270081878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1662878601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3615107299"/>
                    </a:ext>
                  </a:extLst>
                </a:gridCol>
                <a:gridCol w="1508182">
                  <a:extLst>
                    <a:ext uri="{9D8B030D-6E8A-4147-A177-3AD203B41FA5}">
                      <a16:colId xmlns:a16="http://schemas.microsoft.com/office/drawing/2014/main" val="1282122103"/>
                    </a:ext>
                  </a:extLst>
                </a:gridCol>
              </a:tblGrid>
              <a:tr h="32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(</a:t>
                      </a:r>
                      <a:r>
                        <a:rPr lang="ko-KR" altLang="en-US" sz="1800" dirty="0"/>
                        <a:t>출발</a:t>
                      </a:r>
                      <a:r>
                        <a:rPr lang="en-US" altLang="ko-KR" sz="1800" dirty="0"/>
                        <a:t>)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40483"/>
                  </a:ext>
                </a:extLst>
              </a:tr>
              <a:tr h="324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도착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0692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966FA15-DBE6-4121-B0F5-55FABA69E1AC}"/>
              </a:ext>
            </a:extLst>
          </p:cNvPr>
          <p:cNvSpPr txBox="1"/>
          <p:nvPr/>
        </p:nvSpPr>
        <p:spPr>
          <a:xfrm>
            <a:off x="5699008" y="18499748"/>
            <a:ext cx="195758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Optimal Path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AF0F0DB5-22AA-40F8-82AE-0A952F941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97" y="5750645"/>
            <a:ext cx="2339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60417064" descr="EMB00001b1c3b24">
            <a:extLst>
              <a:ext uri="{FF2B5EF4-FFF2-40B4-BE49-F238E27FC236}">
                <a16:creationId xmlns:a16="http://schemas.microsoft.com/office/drawing/2014/main" id="{C67CFCFE-B640-4B36-B41B-DA206DA1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9" y="9643741"/>
            <a:ext cx="4495594" cy="39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A624EEA-B1BE-48E4-B056-8E973F8B854D}"/>
              </a:ext>
            </a:extLst>
          </p:cNvPr>
          <p:cNvSpPr/>
          <p:nvPr/>
        </p:nvSpPr>
        <p:spPr>
          <a:xfrm>
            <a:off x="5016703" y="11320176"/>
            <a:ext cx="5279783" cy="1665662"/>
          </a:xfrm>
          <a:prstGeom prst="roundRect">
            <a:avLst>
              <a:gd name="adj" fmla="val 940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제약조건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b="1" dirty="0"/>
              <a:t>미로의 크기</a:t>
            </a:r>
            <a:r>
              <a:rPr lang="en-US" altLang="ko-KR" dirty="0"/>
              <a:t>, </a:t>
            </a:r>
            <a:r>
              <a:rPr lang="ko-KR" altLang="en-US" dirty="0"/>
              <a:t>장애물에 대한 </a:t>
            </a:r>
            <a:r>
              <a:rPr lang="ko-KR" altLang="en-US" b="1" dirty="0"/>
              <a:t>비용을</a:t>
            </a:r>
            <a:r>
              <a:rPr lang="ko-KR" altLang="en-US" dirty="0"/>
              <a:t> 모두 입력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로봇은 </a:t>
            </a:r>
            <a:r>
              <a:rPr lang="ko-KR" altLang="en-US" b="1" dirty="0"/>
              <a:t>위쪽 또는</a:t>
            </a:r>
            <a:r>
              <a:rPr lang="en-US" altLang="ko-KR" b="1" dirty="0"/>
              <a:t> </a:t>
            </a:r>
            <a:r>
              <a:rPr lang="ko-KR" altLang="en-US" b="1" dirty="0"/>
              <a:t>오른쪽</a:t>
            </a:r>
            <a:r>
              <a:rPr lang="ko-KR" altLang="en-US" dirty="0"/>
              <a:t>으로만 움직일 수 있다</a:t>
            </a:r>
            <a:r>
              <a:rPr lang="en-US" altLang="ko-KR" dirty="0"/>
              <a:t>.</a:t>
            </a:r>
          </a:p>
        </p:txBody>
      </p:sp>
      <p:sp>
        <p:nvSpPr>
          <p:cNvPr id="43" name="화살표: 위로 굽음 42">
            <a:extLst>
              <a:ext uri="{FF2B5EF4-FFF2-40B4-BE49-F238E27FC236}">
                <a16:creationId xmlns:a16="http://schemas.microsoft.com/office/drawing/2014/main" id="{BAD4AA41-BDB9-478C-B64F-276982B12829}"/>
              </a:ext>
            </a:extLst>
          </p:cNvPr>
          <p:cNvSpPr/>
          <p:nvPr/>
        </p:nvSpPr>
        <p:spPr>
          <a:xfrm>
            <a:off x="5019173" y="10181435"/>
            <a:ext cx="969616" cy="834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080540-5C78-42A4-9505-751CC15F8637}"/>
              </a:ext>
            </a:extLst>
          </p:cNvPr>
          <p:cNvSpPr txBox="1"/>
          <p:nvPr/>
        </p:nvSpPr>
        <p:spPr>
          <a:xfrm>
            <a:off x="10587164" y="8693012"/>
            <a:ext cx="261751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/>
              <a:t>Gazebo Simulation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B9BEF8-AF5C-44BA-A3AB-79F2DAE8D3A8}"/>
              </a:ext>
            </a:extLst>
          </p:cNvPr>
          <p:cNvSpPr/>
          <p:nvPr/>
        </p:nvSpPr>
        <p:spPr>
          <a:xfrm>
            <a:off x="5699008" y="16583973"/>
            <a:ext cx="3616441" cy="1477330"/>
          </a:xfrm>
          <a:prstGeom prst="roundRect">
            <a:avLst>
              <a:gd name="adj" fmla="val 940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개선점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상하좌우</a:t>
            </a:r>
            <a:r>
              <a:rPr lang="ko-KR" altLang="en-US" dirty="0"/>
              <a:t> 움직임이 가능하다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</a:t>
            </a:r>
            <a:r>
              <a:rPr lang="ko-KR" altLang="en-US" b="1" dirty="0"/>
              <a:t>실시간</a:t>
            </a:r>
            <a:r>
              <a:rPr lang="ko-KR" altLang="en-US" dirty="0"/>
              <a:t>은 </a:t>
            </a:r>
            <a:r>
              <a:rPr lang="ko-KR" altLang="en-US" b="1" dirty="0"/>
              <a:t>불가능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D86B46-43EE-444C-A3BD-D068974FE751}"/>
              </a:ext>
            </a:extLst>
          </p:cNvPr>
          <p:cNvSpPr/>
          <p:nvPr/>
        </p:nvSpPr>
        <p:spPr>
          <a:xfrm>
            <a:off x="10587162" y="9380328"/>
            <a:ext cx="4372065" cy="4165671"/>
          </a:xfrm>
          <a:prstGeom prst="roundRect">
            <a:avLst>
              <a:gd name="adj" fmla="val 8925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8EDC7F2E-2361-438E-8DCA-BBBE3E1C1CB8}"/>
              </a:ext>
            </a:extLst>
          </p:cNvPr>
          <p:cNvSpPr/>
          <p:nvPr/>
        </p:nvSpPr>
        <p:spPr>
          <a:xfrm rot="5400000">
            <a:off x="9376275" y="10268412"/>
            <a:ext cx="921914" cy="8340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1919B-B65C-467E-ACC3-704D0BFECF13}"/>
              </a:ext>
            </a:extLst>
          </p:cNvPr>
          <p:cNvSpPr txBox="1"/>
          <p:nvPr/>
        </p:nvSpPr>
        <p:spPr>
          <a:xfrm>
            <a:off x="733945" y="14840012"/>
            <a:ext cx="438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en-US" altLang="ko-KR" b="1" dirty="0"/>
              <a:t>Dynamic Programming</a:t>
            </a:r>
            <a:r>
              <a:rPr lang="ko-KR" altLang="en-US" dirty="0"/>
              <a:t>이 </a:t>
            </a:r>
            <a:r>
              <a:rPr lang="ko-KR" altLang="en-US" b="1" dirty="0"/>
              <a:t>확장</a:t>
            </a:r>
            <a:r>
              <a:rPr lang="ko-KR" altLang="en-US" dirty="0"/>
              <a:t>된 알고리즘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CC2202-92B7-40EC-9308-46F8A2622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2269"/>
              </p:ext>
            </p:extLst>
          </p:nvPr>
        </p:nvGraphicFramePr>
        <p:xfrm>
          <a:off x="718383" y="22720904"/>
          <a:ext cx="2667150" cy="2699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050">
                  <a:extLst>
                    <a:ext uri="{9D8B030D-6E8A-4147-A177-3AD203B41FA5}">
                      <a16:colId xmlns:a16="http://schemas.microsoft.com/office/drawing/2014/main" val="415685982"/>
                    </a:ext>
                  </a:extLst>
                </a:gridCol>
                <a:gridCol w="889050">
                  <a:extLst>
                    <a:ext uri="{9D8B030D-6E8A-4147-A177-3AD203B41FA5}">
                      <a16:colId xmlns:a16="http://schemas.microsoft.com/office/drawing/2014/main" val="531403643"/>
                    </a:ext>
                  </a:extLst>
                </a:gridCol>
                <a:gridCol w="889050">
                  <a:extLst>
                    <a:ext uri="{9D8B030D-6E8A-4147-A177-3AD203B41FA5}">
                      <a16:colId xmlns:a16="http://schemas.microsoft.com/office/drawing/2014/main" val="2620368599"/>
                    </a:ext>
                  </a:extLst>
                </a:gridCol>
              </a:tblGrid>
              <a:tr h="899805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/>
                </a:tc>
                <a:extLst>
                  <a:ext uri="{0D108BD9-81ED-4DB2-BD59-A6C34878D82A}">
                    <a16:rowId xmlns:a16="http://schemas.microsoft.com/office/drawing/2014/main" val="653683859"/>
                  </a:ext>
                </a:extLst>
              </a:tr>
              <a:tr h="899805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08685"/>
                  </a:ext>
                </a:extLst>
              </a:tr>
              <a:tr h="899805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41660" marR="41660" marT="20830" marB="208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41660" marR="41660" marT="20830" marB="20830"/>
                </a:tc>
                <a:extLst>
                  <a:ext uri="{0D108BD9-81ED-4DB2-BD59-A6C34878D82A}">
                    <a16:rowId xmlns:a16="http://schemas.microsoft.com/office/drawing/2014/main" val="1447279191"/>
                  </a:ext>
                </a:extLst>
              </a:tr>
            </a:tbl>
          </a:graphicData>
        </a:graphic>
      </p:graphicFrame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133FEEEA-532A-4F7F-8A5D-95CEAE490C2C}"/>
              </a:ext>
            </a:extLst>
          </p:cNvPr>
          <p:cNvSpPr/>
          <p:nvPr/>
        </p:nvSpPr>
        <p:spPr>
          <a:xfrm>
            <a:off x="7091728" y="13219791"/>
            <a:ext cx="1129732" cy="143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0D9F32-6CED-41B2-8BAC-237E30B88506}"/>
              </a:ext>
            </a:extLst>
          </p:cNvPr>
          <p:cNvSpPr txBox="1"/>
          <p:nvPr/>
        </p:nvSpPr>
        <p:spPr>
          <a:xfrm>
            <a:off x="602251" y="25598716"/>
            <a:ext cx="2997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초록색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위치한 노드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분홍색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탐색이 가능한 노드</a:t>
            </a:r>
            <a:endParaRPr lang="en-US" altLang="ko-KR" dirty="0"/>
          </a:p>
          <a:p>
            <a:r>
              <a:rPr lang="en-US" altLang="ko-KR" dirty="0"/>
              <a:t>(Closed list, </a:t>
            </a:r>
            <a:r>
              <a:rPr lang="ko-KR" altLang="en-US" dirty="0"/>
              <a:t>장애물 제외</a:t>
            </a:r>
            <a:r>
              <a:rPr lang="en-US" altLang="ko-KR" dirty="0"/>
              <a:t>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FB834F-B52C-4D0D-825C-48263515E228}"/>
              </a:ext>
            </a:extLst>
          </p:cNvPr>
          <p:cNvGrpSpPr/>
          <p:nvPr/>
        </p:nvGrpSpPr>
        <p:grpSpPr>
          <a:xfrm>
            <a:off x="1320586" y="23325190"/>
            <a:ext cx="1376212" cy="1442823"/>
            <a:chOff x="1320586" y="27838195"/>
            <a:chExt cx="1376212" cy="1442823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619B5DBA-BA02-48DD-A5D3-968EBD3D1BDB}"/>
                </a:ext>
              </a:extLst>
            </p:cNvPr>
            <p:cNvSpPr/>
            <p:nvPr/>
          </p:nvSpPr>
          <p:spPr>
            <a:xfrm>
              <a:off x="1896091" y="28877886"/>
              <a:ext cx="253091" cy="403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아래쪽 89">
              <a:extLst>
                <a:ext uri="{FF2B5EF4-FFF2-40B4-BE49-F238E27FC236}">
                  <a16:creationId xmlns:a16="http://schemas.microsoft.com/office/drawing/2014/main" id="{19C989AD-5443-495C-88AA-47EF2B38A1FC}"/>
                </a:ext>
              </a:extLst>
            </p:cNvPr>
            <p:cNvSpPr/>
            <p:nvPr/>
          </p:nvSpPr>
          <p:spPr>
            <a:xfrm rot="10800000">
              <a:off x="1896090" y="27838195"/>
              <a:ext cx="253091" cy="403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아래쪽 90">
              <a:extLst>
                <a:ext uri="{FF2B5EF4-FFF2-40B4-BE49-F238E27FC236}">
                  <a16:creationId xmlns:a16="http://schemas.microsoft.com/office/drawing/2014/main" id="{CBB8862E-E01C-4A64-A562-1C60955B1689}"/>
                </a:ext>
              </a:extLst>
            </p:cNvPr>
            <p:cNvSpPr/>
            <p:nvPr/>
          </p:nvSpPr>
          <p:spPr>
            <a:xfrm rot="5400000">
              <a:off x="1395606" y="28393951"/>
              <a:ext cx="253091" cy="403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아래쪽 91">
              <a:extLst>
                <a:ext uri="{FF2B5EF4-FFF2-40B4-BE49-F238E27FC236}">
                  <a16:creationId xmlns:a16="http://schemas.microsoft.com/office/drawing/2014/main" id="{5D335FB4-B417-493D-89C6-1FD3F28BD7F9}"/>
                </a:ext>
              </a:extLst>
            </p:cNvPr>
            <p:cNvSpPr/>
            <p:nvPr/>
          </p:nvSpPr>
          <p:spPr>
            <a:xfrm rot="16200000">
              <a:off x="2368686" y="28410027"/>
              <a:ext cx="253091" cy="4031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345EBAE-88E3-40A1-912D-44DDFD1EDE59}"/>
              </a:ext>
            </a:extLst>
          </p:cNvPr>
          <p:cNvSpPr/>
          <p:nvPr/>
        </p:nvSpPr>
        <p:spPr>
          <a:xfrm>
            <a:off x="10254272" y="4962956"/>
            <a:ext cx="4774748" cy="2017279"/>
          </a:xfrm>
          <a:prstGeom prst="roundRect">
            <a:avLst>
              <a:gd name="adj" fmla="val 940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500" b="1" dirty="0"/>
              <a:t>  MATLAB	  	       Gazebo</a:t>
            </a:r>
            <a:endParaRPr lang="ko-KR" altLang="en-US" sz="35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62F5B0-0C69-43FC-BEFD-7697BD49A390}"/>
              </a:ext>
            </a:extLst>
          </p:cNvPr>
          <p:cNvSpPr txBox="1"/>
          <p:nvPr/>
        </p:nvSpPr>
        <p:spPr>
          <a:xfrm>
            <a:off x="10546168" y="4812753"/>
            <a:ext cx="84776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ROS</a:t>
            </a:r>
            <a:endParaRPr lang="ko-KR" altLang="en-US" sz="30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65ABF9D-82B5-4DFC-909A-D174DBD8A4E6}"/>
              </a:ext>
            </a:extLst>
          </p:cNvPr>
          <p:cNvSpPr/>
          <p:nvPr/>
        </p:nvSpPr>
        <p:spPr>
          <a:xfrm>
            <a:off x="10896948" y="20878031"/>
            <a:ext cx="4132070" cy="1438760"/>
          </a:xfrm>
          <a:prstGeom prst="roundRect">
            <a:avLst>
              <a:gd name="adj" fmla="val 940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900" b="1" dirty="0"/>
              <a:t> MATLAB	      	 </a:t>
            </a:r>
            <a:r>
              <a:rPr lang="en-US" altLang="ko-KR" sz="2900" b="1" dirty="0" err="1"/>
              <a:t>Turtlebot</a:t>
            </a:r>
            <a:endParaRPr lang="ko-KR" altLang="en-US" sz="29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A990E6-4EFB-4AB4-92DE-D943C1AF9F14}"/>
              </a:ext>
            </a:extLst>
          </p:cNvPr>
          <p:cNvSpPr txBox="1"/>
          <p:nvPr/>
        </p:nvSpPr>
        <p:spPr>
          <a:xfrm>
            <a:off x="11165600" y="20679280"/>
            <a:ext cx="84776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ROS</a:t>
            </a:r>
            <a:endParaRPr lang="ko-KR" altLang="en-US" sz="3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C8213E-0DA0-41C0-A0A5-B805B67C78EE}"/>
              </a:ext>
            </a:extLst>
          </p:cNvPr>
          <p:cNvSpPr txBox="1"/>
          <p:nvPr/>
        </p:nvSpPr>
        <p:spPr>
          <a:xfrm>
            <a:off x="8429019" y="14324073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미로에 대한 전체적인 </a:t>
            </a:r>
            <a:r>
              <a:rPr lang="ko-KR" altLang="en-US" b="1" dirty="0"/>
              <a:t>경로</a:t>
            </a:r>
            <a:r>
              <a:rPr lang="ko-KR" altLang="en-US" dirty="0"/>
              <a:t>와 그에 따른 </a:t>
            </a:r>
            <a:r>
              <a:rPr lang="ko-KR" altLang="en-US" b="1" dirty="0"/>
              <a:t>비용</a:t>
            </a:r>
            <a:r>
              <a:rPr lang="ko-KR" altLang="en-US" dirty="0"/>
              <a:t>을 지정한다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방문한</a:t>
            </a:r>
            <a:r>
              <a:rPr lang="ko-KR" altLang="en-US" dirty="0"/>
              <a:t> 노드와 </a:t>
            </a:r>
            <a:r>
              <a:rPr lang="ko-KR" altLang="en-US" b="1" dirty="0"/>
              <a:t>그렇지 않은 </a:t>
            </a:r>
            <a:r>
              <a:rPr lang="ko-KR" altLang="en-US" dirty="0"/>
              <a:t>노드를 구분한다</a:t>
            </a:r>
            <a:r>
              <a:rPr lang="en-US" altLang="ko-KR" dirty="0"/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C31F13BD-D877-4424-A4FE-6CC4AC4532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6200" y="22514330"/>
            <a:ext cx="4284288" cy="405012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7288EB3-D68B-446D-B711-976F868939C3}"/>
              </a:ext>
            </a:extLst>
          </p:cNvPr>
          <p:cNvSpPr txBox="1"/>
          <p:nvPr/>
        </p:nvSpPr>
        <p:spPr>
          <a:xfrm>
            <a:off x="3603246" y="2486458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코드화 후</a:t>
            </a:r>
            <a:endParaRPr lang="en-US" altLang="ko-KR" dirty="0"/>
          </a:p>
          <a:p>
            <a:r>
              <a:rPr lang="ko-KR" altLang="en-US" dirty="0"/>
              <a:t>시뮬레이션</a:t>
            </a:r>
            <a:endParaRPr lang="en-US" altLang="ko-KR" dirty="0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680CA46B-0748-43C4-8C93-26230C6455FB}"/>
              </a:ext>
            </a:extLst>
          </p:cNvPr>
          <p:cNvSpPr/>
          <p:nvPr/>
        </p:nvSpPr>
        <p:spPr>
          <a:xfrm>
            <a:off x="9497340" y="24209058"/>
            <a:ext cx="799146" cy="55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306980-CAE5-4D7C-A8D2-C2E0466DED54}"/>
              </a:ext>
            </a:extLst>
          </p:cNvPr>
          <p:cNvSpPr txBox="1"/>
          <p:nvPr/>
        </p:nvSpPr>
        <p:spPr>
          <a:xfrm>
            <a:off x="9875806" y="26614513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터틀봇의</a:t>
            </a:r>
            <a:r>
              <a:rPr lang="ko-KR" altLang="en-US" dirty="0"/>
              <a:t> 크기를 고려해 </a:t>
            </a:r>
            <a:endParaRPr lang="en-US" altLang="ko-KR" dirty="0"/>
          </a:p>
          <a:p>
            <a:pPr algn="ctr"/>
            <a:r>
              <a:rPr lang="ko-KR" altLang="en-US" dirty="0"/>
              <a:t>장애물에 부딪히지 않도록</a:t>
            </a:r>
            <a:r>
              <a:rPr lang="en-US" altLang="ko-KR" dirty="0"/>
              <a:t> </a:t>
            </a:r>
            <a:r>
              <a:rPr lang="ko-KR" altLang="en-US" dirty="0"/>
              <a:t>장애물 인식</a:t>
            </a:r>
            <a:r>
              <a:rPr lang="en-US" altLang="ko-KR" dirty="0"/>
              <a:t> </a:t>
            </a:r>
            <a:r>
              <a:rPr lang="ko-KR" altLang="en-US" dirty="0"/>
              <a:t>범위 확장</a:t>
            </a:r>
            <a:endParaRPr lang="en-US" altLang="ko-KR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96959A-913B-4BBC-B682-D4E75565983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21124" y="22602010"/>
            <a:ext cx="4117224" cy="391556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A179455-20B5-47CA-8BA9-CD2BEC9A042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1893" y="27656965"/>
            <a:ext cx="8668614" cy="41690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53AF2-0B38-479C-84A7-23C8709009F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37175" y="9590944"/>
            <a:ext cx="4074251" cy="378188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37C4FAA-B20A-4E4C-9444-4EE7E8F5EB21}"/>
              </a:ext>
            </a:extLst>
          </p:cNvPr>
          <p:cNvSpPr txBox="1"/>
          <p:nvPr/>
        </p:nvSpPr>
        <p:spPr>
          <a:xfrm>
            <a:off x="752885" y="21726422"/>
            <a:ext cx="100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: Dijkstra Algorithm</a:t>
            </a:r>
            <a:r>
              <a:rPr lang="ko-KR" altLang="en-US" dirty="0"/>
              <a:t>이 </a:t>
            </a:r>
            <a:r>
              <a:rPr lang="ko-KR" altLang="en-US" b="1" dirty="0"/>
              <a:t>확장</a:t>
            </a:r>
            <a:r>
              <a:rPr lang="ko-KR" altLang="en-US" dirty="0"/>
              <a:t>된 알고리즘</a:t>
            </a:r>
            <a:endParaRPr lang="en-US" altLang="ko-KR" dirty="0"/>
          </a:p>
          <a:p>
            <a:r>
              <a:rPr lang="en-US" altLang="ko-KR" b="1" dirty="0"/>
              <a:t>: LIDAR</a:t>
            </a:r>
            <a:r>
              <a:rPr lang="ko-KR" altLang="en-US" dirty="0"/>
              <a:t>를 이용하면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ko-KR" altLang="en-US" b="1" dirty="0"/>
              <a:t>미로에 대한 정보</a:t>
            </a:r>
            <a:r>
              <a:rPr lang="ko-KR" altLang="en-US" dirty="0"/>
              <a:t>와 </a:t>
            </a:r>
            <a:r>
              <a:rPr lang="ko-KR" altLang="en-US" b="1" dirty="0"/>
              <a:t>비용</a:t>
            </a:r>
            <a:r>
              <a:rPr lang="ko-KR" altLang="en-US" dirty="0"/>
              <a:t>을 지정하지 </a:t>
            </a:r>
            <a:r>
              <a:rPr lang="ko-KR" altLang="en-US" b="1" dirty="0"/>
              <a:t>않고</a:t>
            </a:r>
            <a:r>
              <a:rPr lang="ko-KR" altLang="en-US" dirty="0"/>
              <a:t> </a:t>
            </a:r>
            <a:r>
              <a:rPr lang="ko-KR" altLang="en-US" b="1" dirty="0"/>
              <a:t>실시간</a:t>
            </a:r>
            <a:r>
              <a:rPr lang="ko-KR" altLang="en-US" dirty="0"/>
              <a:t>으로 계산이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1B672A-6809-4A1C-B825-4E6DE27E8368}"/>
              </a:ext>
            </a:extLst>
          </p:cNvPr>
          <p:cNvSpPr txBox="1"/>
          <p:nvPr/>
        </p:nvSpPr>
        <p:spPr>
          <a:xfrm>
            <a:off x="581228" y="31717844"/>
            <a:ext cx="85571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실시간 계산</a:t>
            </a:r>
            <a:r>
              <a:rPr lang="en-US" altLang="ko-KR" sz="2500" b="1" dirty="0"/>
              <a:t> </a:t>
            </a:r>
          </a:p>
          <a:p>
            <a:endParaRPr lang="en-US" altLang="ko-KR" sz="500" dirty="0"/>
          </a:p>
          <a:p>
            <a:r>
              <a:rPr lang="en-US" altLang="ko-KR" dirty="0"/>
              <a:t>: </a:t>
            </a:r>
            <a:r>
              <a:rPr lang="ko-KR" altLang="en-US" b="1" dirty="0"/>
              <a:t>노드 단위로 이동</a:t>
            </a:r>
            <a:r>
              <a:rPr lang="ko-KR" altLang="en-US" dirty="0"/>
              <a:t>을 하며 계산한다</a:t>
            </a:r>
            <a:r>
              <a:rPr lang="en-US" altLang="ko-KR" dirty="0"/>
              <a:t>. </a:t>
            </a:r>
            <a:r>
              <a:rPr lang="ko-KR" altLang="en-US" dirty="0"/>
              <a:t>한 개의 노드만큼 이동하면 현재 위치한 노드가</a:t>
            </a:r>
            <a:endParaRPr lang="en-US" altLang="ko-KR" dirty="0"/>
          </a:p>
          <a:p>
            <a:r>
              <a:rPr lang="ko-KR" altLang="en-US" dirty="0"/>
              <a:t>시작점이 되어 최단 경로 계산 후 다음 </a:t>
            </a:r>
            <a:r>
              <a:rPr lang="ko-KR" altLang="en-US" dirty="0" err="1"/>
              <a:t>노드로</a:t>
            </a:r>
            <a:r>
              <a:rPr lang="ko-KR" altLang="en-US" dirty="0"/>
              <a:t> 이동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55C7E6-BFEE-40C1-9197-CD57AA816802}"/>
              </a:ext>
            </a:extLst>
          </p:cNvPr>
          <p:cNvSpPr txBox="1"/>
          <p:nvPr/>
        </p:nvSpPr>
        <p:spPr>
          <a:xfrm>
            <a:off x="1839291" y="26861160"/>
            <a:ext cx="59715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Simulink </a:t>
            </a:r>
            <a:r>
              <a:rPr lang="ko-KR" altLang="en-US" sz="5000" b="1" dirty="0"/>
              <a:t>실시간 계산</a:t>
            </a:r>
            <a:endParaRPr lang="en-US" altLang="ko-KR" sz="5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39593C3-D452-44D7-9CA8-07A37D0260DD}"/>
              </a:ext>
            </a:extLst>
          </p:cNvPr>
          <p:cNvSpPr/>
          <p:nvPr/>
        </p:nvSpPr>
        <p:spPr>
          <a:xfrm>
            <a:off x="9840518" y="28119918"/>
            <a:ext cx="5118709" cy="4820087"/>
          </a:xfrm>
          <a:prstGeom prst="roundRect">
            <a:avLst>
              <a:gd name="adj" fmla="val 8925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D758CE-8349-4488-91DA-B269060A6178}"/>
              </a:ext>
            </a:extLst>
          </p:cNvPr>
          <p:cNvSpPr txBox="1"/>
          <p:nvPr/>
        </p:nvSpPr>
        <p:spPr>
          <a:xfrm>
            <a:off x="10728592" y="27380790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하드웨어 구현</a:t>
            </a:r>
            <a:endParaRPr lang="en-US" altLang="ko-KR" sz="4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4FDA41-1283-42E3-9FAE-034304D50A92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0154260" y="28142507"/>
            <a:ext cx="4533028" cy="48402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B0985FD-6337-45D2-904B-EC6DBAFAB45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632887" y="27728744"/>
            <a:ext cx="4130603" cy="3923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D5F7CD-C8A6-4F4E-931E-118550D435FE}"/>
              </a:ext>
            </a:extLst>
          </p:cNvPr>
          <p:cNvSpPr txBox="1"/>
          <p:nvPr/>
        </p:nvSpPr>
        <p:spPr>
          <a:xfrm>
            <a:off x="15673024" y="21665576"/>
            <a:ext cx="718658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LIDAR</a:t>
            </a:r>
            <a:r>
              <a:rPr lang="en-US" altLang="ko-KR" sz="2500" dirty="0"/>
              <a:t> (Light Detection and Ranging)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펄스 레이저를 목표물에 방출하고 빛이 돌아오기까지 걸리는 시간 및</a:t>
            </a:r>
            <a:endParaRPr lang="en-US" altLang="ko-KR" dirty="0"/>
          </a:p>
          <a:p>
            <a:r>
              <a:rPr lang="ko-KR" altLang="en-US" dirty="0"/>
              <a:t>강도를 측정해 </a:t>
            </a:r>
            <a:r>
              <a:rPr lang="ko-KR" altLang="en-US" b="1" dirty="0"/>
              <a:t>목표물까지의 거리와 방향 </a:t>
            </a:r>
            <a:r>
              <a:rPr lang="ko-KR" altLang="en-US" dirty="0"/>
              <a:t>정보를 탐지하는 장치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0C630E-6F8C-46B5-817E-FA2B21DCEBCA}"/>
              </a:ext>
            </a:extLst>
          </p:cNvPr>
          <p:cNvSpPr txBox="1"/>
          <p:nvPr/>
        </p:nvSpPr>
        <p:spPr>
          <a:xfrm>
            <a:off x="15706634" y="22668878"/>
            <a:ext cx="706635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SLAM</a:t>
            </a:r>
            <a:r>
              <a:rPr lang="en-US" altLang="ko-KR" sz="2500" dirty="0"/>
              <a:t> (Simultaneous Localization and Mapping)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알려지지 않은 환경에 대한 맵 정보를 실시간으로 그리는 것을 의미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519605-DBF5-473E-9591-F83488A814C8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81499" y="24195303"/>
            <a:ext cx="7407605" cy="3361139"/>
          </a:xfrm>
          <a:prstGeom prst="rect">
            <a:avLst/>
          </a:prstGeom>
        </p:spPr>
      </p:pic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DD49A308-D56A-4AB7-AEE0-C5588C938869}"/>
              </a:ext>
            </a:extLst>
          </p:cNvPr>
          <p:cNvSpPr/>
          <p:nvPr/>
        </p:nvSpPr>
        <p:spPr>
          <a:xfrm rot="5400000">
            <a:off x="20383482" y="26254156"/>
            <a:ext cx="1211311" cy="623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DB763-7995-4363-B6BE-BDA4AEDA50DE}"/>
              </a:ext>
            </a:extLst>
          </p:cNvPr>
          <p:cNvSpPr txBox="1"/>
          <p:nvPr/>
        </p:nvSpPr>
        <p:spPr>
          <a:xfrm>
            <a:off x="21345848" y="25930902"/>
            <a:ext cx="13681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LIDAR</a:t>
            </a:r>
            <a:r>
              <a:rPr lang="ko-KR" altLang="en-US" sz="2500" dirty="0"/>
              <a:t>를 </a:t>
            </a:r>
            <a:endParaRPr lang="en-US" altLang="ko-KR" sz="2500" dirty="0"/>
          </a:p>
          <a:p>
            <a:r>
              <a:rPr lang="ko-KR" altLang="en-US" sz="2500" dirty="0"/>
              <a:t>이용한</a:t>
            </a:r>
            <a:endParaRPr lang="en-US" altLang="ko-KR" sz="2500" dirty="0"/>
          </a:p>
          <a:p>
            <a:r>
              <a:rPr lang="en-US" altLang="ko-KR" sz="2500" b="1" dirty="0"/>
              <a:t>SLAM</a:t>
            </a:r>
            <a:endParaRPr lang="ko-KR" altLang="en-US" sz="25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66DDD-7C79-4C69-B71F-D18A9954B003}"/>
              </a:ext>
            </a:extLst>
          </p:cNvPr>
          <p:cNvSpPr txBox="1"/>
          <p:nvPr/>
        </p:nvSpPr>
        <p:spPr>
          <a:xfrm>
            <a:off x="15684699" y="3159251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개선점</a:t>
            </a:r>
            <a:endParaRPr lang="en-US" altLang="ko-KR" sz="3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6B4621-71A6-43B9-A4AD-852044572CB2}"/>
              </a:ext>
            </a:extLst>
          </p:cNvPr>
          <p:cNvSpPr txBox="1"/>
          <p:nvPr/>
        </p:nvSpPr>
        <p:spPr>
          <a:xfrm>
            <a:off x="15575286" y="32265083"/>
            <a:ext cx="717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SLAM </a:t>
            </a:r>
            <a:r>
              <a:rPr lang="ko-KR" altLang="en-US" dirty="0"/>
              <a:t>구현 중 많은 노이즈로 인해 </a:t>
            </a:r>
            <a:r>
              <a:rPr lang="en-US" altLang="ko-KR" dirty="0"/>
              <a:t>A* </a:t>
            </a:r>
            <a:r>
              <a:rPr lang="ko-KR" altLang="en-US" dirty="0"/>
              <a:t>알고리즘에 적용하기가 힘들다</a:t>
            </a:r>
            <a:r>
              <a:rPr lang="en-US" altLang="ko-KR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/>
              <a:t> 노이즈에 대한 필터링이 필요하다</a:t>
            </a:r>
            <a:r>
              <a:rPr lang="en-US" altLang="ko-KR" dirty="0"/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8F282DB-01CD-482F-ABB1-F6A006F33A0F}"/>
              </a:ext>
            </a:extLst>
          </p:cNvPr>
          <p:cNvSpPr/>
          <p:nvPr/>
        </p:nvSpPr>
        <p:spPr>
          <a:xfrm>
            <a:off x="19918858" y="28774206"/>
            <a:ext cx="1704596" cy="178228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17367B-4B5A-4714-87A4-F35754DA5B5A}"/>
              </a:ext>
            </a:extLst>
          </p:cNvPr>
          <p:cNvSpPr txBox="1"/>
          <p:nvPr/>
        </p:nvSpPr>
        <p:spPr>
          <a:xfrm>
            <a:off x="16992475" y="23558981"/>
            <a:ext cx="4496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SLAM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Simulink </a:t>
            </a:r>
            <a:r>
              <a:rPr lang="ko-KR" altLang="en-US" sz="4000" b="1" dirty="0"/>
              <a:t>구현</a:t>
            </a:r>
            <a:endParaRPr lang="en-US" altLang="ko-KR" sz="4000" b="1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D6A6A7E-95C1-42A1-92D1-5D8D27D207C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604997" y="27725026"/>
            <a:ext cx="2905062" cy="3004550"/>
          </a:xfrm>
          <a:prstGeom prst="rect">
            <a:avLst/>
          </a:prstGeom>
        </p:spPr>
      </p:pic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29940FAA-E1B6-4575-929E-959796885DC3}"/>
              </a:ext>
            </a:extLst>
          </p:cNvPr>
          <p:cNvSpPr/>
          <p:nvPr/>
        </p:nvSpPr>
        <p:spPr>
          <a:xfrm>
            <a:off x="3857390" y="24209057"/>
            <a:ext cx="799146" cy="55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D8F87125-4BE8-4A1D-8014-4A12BE9FBB8E}"/>
              </a:ext>
            </a:extLst>
          </p:cNvPr>
          <p:cNvSpPr/>
          <p:nvPr/>
        </p:nvSpPr>
        <p:spPr>
          <a:xfrm>
            <a:off x="8561745" y="30438499"/>
            <a:ext cx="799146" cy="558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50FC0-4218-431F-A24D-F9A09F42BEE1}"/>
              </a:ext>
            </a:extLst>
          </p:cNvPr>
          <p:cNvSpPr/>
          <p:nvPr/>
        </p:nvSpPr>
        <p:spPr>
          <a:xfrm>
            <a:off x="16832334" y="28479313"/>
            <a:ext cx="832546" cy="8704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7DFAED6-E57C-464C-8541-D1AC270DBF01}"/>
              </a:ext>
            </a:extLst>
          </p:cNvPr>
          <p:cNvSpPr/>
          <p:nvPr/>
        </p:nvSpPr>
        <p:spPr>
          <a:xfrm>
            <a:off x="16126893" y="29186521"/>
            <a:ext cx="832546" cy="87048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2537F53-546B-44D2-84BF-19F5629B1DFA}"/>
              </a:ext>
            </a:extLst>
          </p:cNvPr>
          <p:cNvCxnSpPr>
            <a:cxnSpLocks/>
          </p:cNvCxnSpPr>
          <p:nvPr/>
        </p:nvCxnSpPr>
        <p:spPr>
          <a:xfrm>
            <a:off x="16589776" y="30096899"/>
            <a:ext cx="242558" cy="687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93BF47-2542-4372-8778-AF39A59A6345}"/>
              </a:ext>
            </a:extLst>
          </p:cNvPr>
          <p:cNvCxnSpPr>
            <a:cxnSpLocks/>
          </p:cNvCxnSpPr>
          <p:nvPr/>
        </p:nvCxnSpPr>
        <p:spPr>
          <a:xfrm flipH="1">
            <a:off x="17150268" y="29391053"/>
            <a:ext cx="108863" cy="13929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50509-58AB-4609-9A53-457266C201EF}"/>
              </a:ext>
            </a:extLst>
          </p:cNvPr>
          <p:cNvSpPr txBox="1"/>
          <p:nvPr/>
        </p:nvSpPr>
        <p:spPr>
          <a:xfrm>
            <a:off x="15620271" y="30901279"/>
            <a:ext cx="280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발생하는 노이즈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CD583A8-5212-4679-8D42-7855D009CAB7}"/>
              </a:ext>
            </a:extLst>
          </p:cNvPr>
          <p:cNvCxnSpPr>
            <a:cxnSpLocks/>
          </p:cNvCxnSpPr>
          <p:nvPr/>
        </p:nvCxnSpPr>
        <p:spPr>
          <a:xfrm flipH="1" flipV="1">
            <a:off x="18237630" y="29186521"/>
            <a:ext cx="1681228" cy="487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화살표 77"/>
          <p:cNvSpPr/>
          <p:nvPr/>
        </p:nvSpPr>
        <p:spPr>
          <a:xfrm>
            <a:off x="12411997" y="5746887"/>
            <a:ext cx="70485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오른쪽 화살표 83"/>
          <p:cNvSpPr/>
          <p:nvPr/>
        </p:nvSpPr>
        <p:spPr>
          <a:xfrm>
            <a:off x="12598400" y="21426160"/>
            <a:ext cx="644375" cy="3395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324</Words>
  <Application>Microsoft Office PowerPoint</Application>
  <PresentationFormat>사용자 지정</PresentationFormat>
  <Paragraphs>83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HY견명조</vt:lpstr>
      <vt:lpstr>HY헤드라인M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149</cp:revision>
  <dcterms:created xsi:type="dcterms:W3CDTF">2019-06-22T04:57:10Z</dcterms:created>
  <dcterms:modified xsi:type="dcterms:W3CDTF">2019-06-26T04:48:16Z</dcterms:modified>
</cp:coreProperties>
</file>