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84" r:id="rId6"/>
    <p:sldId id="287" r:id="rId7"/>
    <p:sldId id="290" r:id="rId8"/>
    <p:sldId id="291" r:id="rId9"/>
    <p:sldId id="292" r:id="rId10"/>
    <p:sldId id="293" r:id="rId11"/>
    <p:sldId id="294" r:id="rId12"/>
    <p:sldId id="295" r:id="rId13"/>
    <p:sldId id="296" r:id="rId14"/>
    <p:sldId id="297" r:id="rId15"/>
    <p:sldId id="298" r:id="rId16"/>
    <p:sldId id="299" r:id="rId17"/>
    <p:sldId id="313" r:id="rId18"/>
    <p:sldId id="300" r:id="rId19"/>
    <p:sldId id="301" r:id="rId20"/>
    <p:sldId id="302" r:id="rId21"/>
    <p:sldId id="303" r:id="rId22"/>
    <p:sldId id="304" r:id="rId23"/>
    <p:sldId id="305" r:id="rId24"/>
    <p:sldId id="306" r:id="rId25"/>
    <p:sldId id="307" r:id="rId26"/>
    <p:sldId id="308" r:id="rId27"/>
    <p:sldId id="309" r:id="rId28"/>
    <p:sldId id="312" r:id="rId29"/>
    <p:sldId id="311" r:id="rId30"/>
    <p:sldId id="289" r:id="rId3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作者"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2" y="168"/>
      </p:cViewPr>
      <p:guideLst/>
    </p:cSldViewPr>
  </p:slideViewPr>
  <p:notesTextViewPr>
    <p:cViewPr>
      <p:scale>
        <a:sx n="1" d="1"/>
        <a:sy n="1" d="1"/>
      </p:scale>
      <p:origin x="0" y="0"/>
    </p:cViewPr>
  </p:notesTextViewPr>
  <p:notesViewPr>
    <p:cSldViewPr snapToGrid="0">
      <p:cViewPr varScale="1">
        <p:scale>
          <a:sx n="82" d="100"/>
          <a:sy n="82" d="100"/>
        </p:scale>
        <p:origin x="312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FA71973-F677-4AA6-A21F-D9B58687E93A}" type="datetime1">
              <a:rPr lang="zh-CN" altLang="en-US" smtClean="0">
                <a:latin typeface="Microsoft YaHei UI" panose="020B0503020204020204" pitchFamily="34" charset="-122"/>
                <a:ea typeface="Microsoft YaHei UI" panose="020B0503020204020204" pitchFamily="34" charset="-122"/>
              </a:rPr>
              <a:t>2023/10/22</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D863BD55-D0B0-4766-845B-9593566CF93C}" type="datetime1">
              <a:rPr lang="zh-CN" altLang="en-US" noProof="0" smtClean="0"/>
              <a:t>2023/10/22</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35BAF473-2665-42A7-89E3-C7BA7EB58D12}"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35BAF473-2665-42A7-89E3-C7BA7EB58D12}"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339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35BAF473-2665-42A7-89E3-C7BA7EB58D12}"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49104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35BAF473-2665-42A7-89E3-C7BA7EB58D12}"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0041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35BAF473-2665-42A7-89E3-C7BA7EB58D12}"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60868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35BAF473-2665-42A7-89E3-C7BA7EB58D12}"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784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rtlCol="0" anchor="b">
            <a:normAutofit/>
          </a:bodyPr>
          <a:lstStyle>
            <a:lvl1pPr algn="l">
              <a:defRPr sz="54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838200" y="5159827"/>
            <a:ext cx="5739882" cy="783773"/>
          </a:xfrm>
        </p:spPr>
        <p:txBody>
          <a:bodyPr rtlCol="0"/>
          <a:lstStyle>
            <a:lvl1pPr marL="0" indent="0" algn="l">
              <a:buNone/>
              <a:defRPr sz="24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组织结构图">
    <p:bg>
      <p:bgPr>
        <a:solidFill>
          <a:schemeClr val="accent5"/>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rtlCol="0"/>
          <a:lstStyle>
            <a:lvl1pPr algn="l">
              <a:defRPr b="1">
                <a:solidFill>
                  <a:schemeClr val="accent4"/>
                </a:solidFill>
              </a:defRPr>
            </a:lvl1pPr>
          </a:lstStyle>
          <a:p>
            <a:pPr rtl="0"/>
            <a:r>
              <a:rPr lang="zh-CN" altLang="en-US" noProof="0"/>
              <a:t>单击此处编辑母版标题样式</a:t>
            </a:r>
          </a:p>
        </p:txBody>
      </p:sp>
      <p:sp>
        <p:nvSpPr>
          <p:cNvPr id="9" name="文本占位符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zh-CN" altLang="en-US" noProof="0"/>
              <a:t>名称</a:t>
            </a:r>
          </a:p>
        </p:txBody>
      </p:sp>
      <p:sp>
        <p:nvSpPr>
          <p:cNvPr id="14" name="文本占位符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zh-CN" altLang="en-US" noProof="0"/>
              <a:t>标题</a:t>
            </a:r>
          </a:p>
        </p:txBody>
      </p:sp>
      <p:sp>
        <p:nvSpPr>
          <p:cNvPr id="16" name="文本占位符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zh-CN" altLang="en-US" noProof="0"/>
              <a:t>名称</a:t>
            </a:r>
          </a:p>
        </p:txBody>
      </p:sp>
      <p:sp>
        <p:nvSpPr>
          <p:cNvPr id="17" name="文本占位符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zh-CN" altLang="en-US" noProof="0"/>
              <a:t>标题</a:t>
            </a:r>
          </a:p>
        </p:txBody>
      </p:sp>
      <p:sp>
        <p:nvSpPr>
          <p:cNvPr id="18" name="文本占位符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zh-CN" altLang="en-US" noProof="0"/>
              <a:t>名称</a:t>
            </a:r>
          </a:p>
        </p:txBody>
      </p:sp>
      <p:sp>
        <p:nvSpPr>
          <p:cNvPr id="19" name="文本占位符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zh-CN" altLang="en-US" noProof="0"/>
              <a:t>标题</a:t>
            </a:r>
          </a:p>
        </p:txBody>
      </p:sp>
      <p:sp>
        <p:nvSpPr>
          <p:cNvPr id="20" name="文本占位符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zh-CN" altLang="en-US" noProof="0"/>
              <a:t>名称</a:t>
            </a:r>
          </a:p>
        </p:txBody>
      </p:sp>
      <p:sp>
        <p:nvSpPr>
          <p:cNvPr id="25" name="文本占位符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zh-CN" altLang="en-US" noProof="0"/>
              <a:t>标题</a:t>
            </a:r>
          </a:p>
        </p:txBody>
      </p:sp>
      <p:sp>
        <p:nvSpPr>
          <p:cNvPr id="26" name="文本占位符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zh-CN" altLang="en-US" noProof="0"/>
              <a:t>名称</a:t>
            </a:r>
          </a:p>
        </p:txBody>
      </p:sp>
      <p:sp>
        <p:nvSpPr>
          <p:cNvPr id="27" name="文本占位符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zh-CN" altLang="en-US" noProof="0"/>
              <a:t>标题</a:t>
            </a:r>
          </a:p>
        </p:txBody>
      </p:sp>
      <p:sp>
        <p:nvSpPr>
          <p:cNvPr id="28" name="文本占位符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zh-CN" altLang="en-US" noProof="0"/>
              <a:t>名称</a:t>
            </a:r>
          </a:p>
        </p:txBody>
      </p:sp>
      <p:sp>
        <p:nvSpPr>
          <p:cNvPr id="29" name="文本占位符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zh-CN" altLang="en-US" noProof="0"/>
              <a:t>标题</a:t>
            </a:r>
          </a:p>
        </p:txBody>
      </p:sp>
      <p:cxnSp>
        <p:nvCxnSpPr>
          <p:cNvPr id="5" name="直接连接符​​(S)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日期占位符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n-US" altLang="zh-CN" noProof="0"/>
              <a:t>20XX/7/29</a:t>
            </a:r>
            <a:endParaRPr lang="zh-CN" altLang="en-US" noProof="0"/>
          </a:p>
        </p:txBody>
      </p:sp>
      <p:sp>
        <p:nvSpPr>
          <p:cNvPr id="42" name="页脚占位符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zh-CN" altLang="en-US" noProof="0"/>
              <a:t>员工入职培训</a:t>
            </a:r>
          </a:p>
        </p:txBody>
      </p:sp>
      <p:sp>
        <p:nvSpPr>
          <p:cNvPr id="43" name="灯片编号占位符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n-US" altLang="zh-CN" noProof="0" smtClean="0"/>
              <a:pPr/>
              <a:t>‹#›</a:t>
            </a:fld>
            <a:endParaRPr lang="zh-CN" altLang="en-US" noProof="0"/>
          </a:p>
        </p:txBody>
      </p:sp>
      <p:cxnSp>
        <p:nvCxnSpPr>
          <p:cNvPr id="47" name="直接连接符​​(S)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直接连接符​​(S)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直接连接符​​(S)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直接连接符​​(S)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直接连接符​​(S)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靠右内容">
    <p:bg>
      <p:bgPr>
        <a:solidFill>
          <a:schemeClr val="accent4"/>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rtlCol="0" anchor="b"/>
          <a:lstStyle>
            <a:lvl1pPr>
              <a:defRPr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BF8F5A6A-E29E-401A-801A-8FD9CAABA7A5}"/>
              </a:ext>
            </a:extLst>
          </p:cNvPr>
          <p:cNvSpPr>
            <a:spLocks noGrp="1"/>
          </p:cNvSpPr>
          <p:nvPr>
            <p:ph idx="1"/>
          </p:nvPr>
        </p:nvSpPr>
        <p:spPr>
          <a:xfrm>
            <a:off x="5669280" y="4150042"/>
            <a:ext cx="5013960" cy="1961198"/>
          </a:xfrm>
        </p:spPr>
        <p:txBody>
          <a:bodyPr rtlCol="0">
            <a:normAutofit/>
          </a:bodyPr>
          <a:lstStyle>
            <a:lvl1pPr marL="0" indent="0">
              <a:lnSpc>
                <a:spcPct val="100000"/>
              </a:lnSpc>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9" name="长方形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 name="日期占位符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rtlCol="0"/>
          <a:lstStyle>
            <a:lvl1pPr>
              <a:defRPr sz="900">
                <a:solidFill>
                  <a:schemeClr val="accent3">
                    <a:lumMod val="75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8" name="页脚占位符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10" name="灯片编号占位符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结束语幻灯片">
    <p:bg>
      <p:bgPr>
        <a:solidFill>
          <a:schemeClr val="accent1"/>
        </a:solidFill>
        <a:effectLst/>
      </p:bgPr>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2313571"/>
            <a:ext cx="4419600" cy="1659716"/>
          </a:xfrm>
        </p:spPr>
        <p:txBody>
          <a:bodyPr rtlCol="0" anchor="ctr">
            <a:normAutofit/>
          </a:bodyPr>
          <a:lstStyle>
            <a:lvl1pPr algn="ctr">
              <a:defRPr sz="5400" b="1">
                <a:solidFill>
                  <a:schemeClr val="accent4"/>
                </a:solidFill>
                <a:latin typeface="Microsoft YaHei UI" panose="020B0503020204020204" pitchFamily="34" charset="-122"/>
                <a:ea typeface="Microsoft YaHei UI" panose="020B0503020204020204" pitchFamily="34" charset="-122"/>
              </a:defRPr>
            </a:lvl1pPr>
          </a:lstStyle>
          <a:p>
            <a:pPr rtl="0"/>
            <a:r>
              <a:rPr lang="zh-CN" altLang="en-US" noProof="0"/>
              <a:t>单击以编辑</a:t>
            </a:r>
          </a:p>
        </p:txBody>
      </p:sp>
      <p:sp>
        <p:nvSpPr>
          <p:cNvPr id="3" name="副标题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7772402" y="2348318"/>
            <a:ext cx="2743200" cy="1659715"/>
          </a:xfrm>
        </p:spPr>
        <p:txBody>
          <a:bodyPr rtlCol="0" anchor="ctr">
            <a:normAutofit/>
          </a:bodyPr>
          <a:lstStyle>
            <a:lvl1pPr marL="0" indent="0" algn="l">
              <a:buNone/>
              <a:defRPr sz="20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
        <p:nvSpPr>
          <p:cNvPr id="4" name="日期占位符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5" name="页脚占位符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rtlCol="0"/>
          <a:lstStyle>
            <a:lvl1pPr algn="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6" name="幻灯片编号占位符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lvl1pPr>
              <a:defRPr sz="900">
                <a:solidFill>
                  <a:schemeClr val="accent1">
                    <a:lumMod val="40000"/>
                    <a:lumOff val="60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accent5"/>
        </a:solidFill>
        <a:effectLst/>
      </p:bgPr>
    </p:bg>
    <p:spTree>
      <p:nvGrpSpPr>
        <p:cNvPr id="1" name=""/>
        <p:cNvGrpSpPr/>
        <p:nvPr/>
      </p:nvGrpSpPr>
      <p:grpSpPr>
        <a:xfrm>
          <a:off x="0" y="0"/>
          <a:ext cx="0" cy="0"/>
          <a:chOff x="0" y="0"/>
          <a:chExt cx="0" cy="0"/>
        </a:xfrm>
      </p:grpSpPr>
      <p:sp>
        <p:nvSpPr>
          <p:cNvPr id="8" name="长方形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长方形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rtlCol="0" anchor="ctr"/>
          <a:lstStyle>
            <a:lvl1pPr>
              <a:defRPr sz="6000"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团队幻灯片">
    <p:bg>
      <p:bgPr>
        <a:solidFill>
          <a:schemeClr val="accent5"/>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b="1">
                <a:solidFill>
                  <a:schemeClr val="accent4"/>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6" name="图片占位符 15">
            <a:extLst>
              <a:ext uri="{FF2B5EF4-FFF2-40B4-BE49-F238E27FC236}">
                <a16:creationId xmlns:a16="http://schemas.microsoft.com/office/drawing/2014/main" id="{A74BA5A7-7918-4C65-BAAB-14B3A1E2B4E4}"/>
              </a:ext>
            </a:extLst>
          </p:cNvPr>
          <p:cNvSpPr>
            <a:spLocks noGrp="1"/>
          </p:cNvSpPr>
          <p:nvPr>
            <p:ph type="pic" sz="quarter" idx="42" hasCustomPrompt="1"/>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marL="266700" lvl="0" indent="-266700" algn="ctr" rtl="0"/>
            <a:r>
              <a:rPr lang="zh-CN" altLang="en-US" noProof="0"/>
              <a:t>单击图标以添加图片</a:t>
            </a:r>
            <a:endParaRPr lang="zh-CN" altLang="en-ZA" noProof="0"/>
          </a:p>
        </p:txBody>
      </p:sp>
      <p:sp>
        <p:nvSpPr>
          <p:cNvPr id="7" name="图片占位符 15">
            <a:extLst>
              <a:ext uri="{FF2B5EF4-FFF2-40B4-BE49-F238E27FC236}">
                <a16:creationId xmlns:a16="http://schemas.microsoft.com/office/drawing/2014/main" id="{0C5DF728-AFC5-467F-86BF-45BBD7787257}"/>
              </a:ext>
            </a:extLst>
          </p:cNvPr>
          <p:cNvSpPr>
            <a:spLocks noGrp="1"/>
          </p:cNvSpPr>
          <p:nvPr>
            <p:ph type="pic" sz="quarter" idx="43" hasCustomPrompt="1"/>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marL="266700" lvl="0" indent="-266700" algn="ctr" rtl="0"/>
            <a:r>
              <a:rPr lang="zh-CN" altLang="en-US" noProof="0"/>
              <a:t>单击图标以添加图片</a:t>
            </a:r>
            <a:endParaRPr lang="zh-CN" altLang="en-ZA" noProof="0"/>
          </a:p>
        </p:txBody>
      </p:sp>
      <p:sp>
        <p:nvSpPr>
          <p:cNvPr id="8" name="图片占位符 15">
            <a:extLst>
              <a:ext uri="{FF2B5EF4-FFF2-40B4-BE49-F238E27FC236}">
                <a16:creationId xmlns:a16="http://schemas.microsoft.com/office/drawing/2014/main" id="{BBFE7B80-0990-424B-A099-BFECB5508302}"/>
              </a:ext>
            </a:extLst>
          </p:cNvPr>
          <p:cNvSpPr>
            <a:spLocks noGrp="1"/>
          </p:cNvSpPr>
          <p:nvPr>
            <p:ph type="pic" sz="quarter" idx="44" hasCustomPrompt="1"/>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marL="266700" lvl="0" indent="-266700" algn="ctr" rtl="0"/>
            <a:r>
              <a:rPr lang="zh-CN" altLang="en-US" noProof="0"/>
              <a:t>单击图标以添加图片</a:t>
            </a:r>
            <a:endParaRPr lang="zh-CN" altLang="en-ZA" noProof="0"/>
          </a:p>
        </p:txBody>
      </p:sp>
      <p:sp>
        <p:nvSpPr>
          <p:cNvPr id="9" name="图片占位符 15">
            <a:extLst>
              <a:ext uri="{FF2B5EF4-FFF2-40B4-BE49-F238E27FC236}">
                <a16:creationId xmlns:a16="http://schemas.microsoft.com/office/drawing/2014/main" id="{5B4A0F3D-F23F-4072-9FF5-6CFE888CE1E0}"/>
              </a:ext>
            </a:extLst>
          </p:cNvPr>
          <p:cNvSpPr>
            <a:spLocks noGrp="1"/>
          </p:cNvSpPr>
          <p:nvPr>
            <p:ph type="pic" sz="quarter" idx="45" hasCustomPrompt="1"/>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icrosoft YaHei UI" panose="020B0503020204020204" pitchFamily="34" charset="-122"/>
                <a:ea typeface="Microsoft YaHei UI" panose="020B0503020204020204" pitchFamily="34" charset="-122"/>
                <a:cs typeface="Times New Roman" panose="02020603050405020304" pitchFamily="18" charset="0"/>
              </a:defRPr>
            </a:lvl1pPr>
          </a:lstStyle>
          <a:p>
            <a:pPr marL="266700" lvl="0" indent="-266700" algn="ctr" rtl="0"/>
            <a:r>
              <a:rPr lang="zh-CN" altLang="en-US" noProof="0"/>
              <a:t>单击图标以添加图片</a:t>
            </a:r>
            <a:endParaRPr lang="zh-CN" altLang="en-ZA" noProof="0"/>
          </a:p>
        </p:txBody>
      </p:sp>
      <p:sp>
        <p:nvSpPr>
          <p:cNvPr id="11" name="文本占位符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rtlCol="0"/>
          <a:lstStyle>
            <a:lvl1pPr marL="0" indent="0" algn="ctr">
              <a:buFont typeface="Arial" panose="020B0604020202020204" pitchFamily="34" charset="0"/>
              <a:buNone/>
              <a:defRPr sz="1800" b="1">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名称</a:t>
            </a:r>
            <a:endParaRPr lang="zh-CN" altLang="en-ZA" noProof="0"/>
          </a:p>
        </p:txBody>
      </p:sp>
      <p:sp>
        <p:nvSpPr>
          <p:cNvPr id="12" name="文本占位符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ZA" noProof="0"/>
          </a:p>
        </p:txBody>
      </p:sp>
      <p:sp>
        <p:nvSpPr>
          <p:cNvPr id="16" name="文本占位符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rtlCol="0"/>
          <a:lstStyle>
            <a:lvl1pPr marL="0" indent="0" algn="ctr">
              <a:buFont typeface="Arial" panose="020B0604020202020204" pitchFamily="34" charset="0"/>
              <a:buNone/>
              <a:defRPr sz="1800" b="1">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名称</a:t>
            </a:r>
            <a:endParaRPr lang="zh-CN" altLang="en-ZA" noProof="0"/>
          </a:p>
        </p:txBody>
      </p:sp>
      <p:sp>
        <p:nvSpPr>
          <p:cNvPr id="17" name="文本占位符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ZA" noProof="0"/>
          </a:p>
        </p:txBody>
      </p:sp>
      <p:sp>
        <p:nvSpPr>
          <p:cNvPr id="19" name="文本占位符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rtlCol="0"/>
          <a:lstStyle>
            <a:lvl1pPr marL="0" indent="0" algn="ctr">
              <a:buFont typeface="Arial" panose="020B0604020202020204" pitchFamily="34" charset="0"/>
              <a:buNone/>
              <a:defRPr sz="1800" b="1">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名称</a:t>
            </a:r>
            <a:endParaRPr lang="zh-CN" altLang="en-ZA" noProof="0"/>
          </a:p>
        </p:txBody>
      </p:sp>
      <p:sp>
        <p:nvSpPr>
          <p:cNvPr id="20" name="文本占位符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ZA" noProof="0"/>
          </a:p>
        </p:txBody>
      </p:sp>
      <p:sp>
        <p:nvSpPr>
          <p:cNvPr id="22" name="文本占位符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rtlCol="0"/>
          <a:lstStyle>
            <a:lvl1pPr marL="0" indent="0" algn="ctr">
              <a:buFont typeface="Arial" panose="020B0604020202020204" pitchFamily="34" charset="0"/>
              <a:buNone/>
              <a:defRPr sz="1800" b="1">
                <a:solidFill>
                  <a:schemeClr val="accent1"/>
                </a:solidFill>
                <a:latin typeface="Microsoft YaHei UI" panose="020B0503020204020204" pitchFamily="34" charset="-122"/>
                <a:ea typeface="Microsoft YaHei UI" panose="020B0503020204020204" pitchFamily="34" charset="-122"/>
              </a:defRPr>
            </a:lvl1pPr>
          </a:lstStyle>
          <a:p>
            <a:pPr lvl="0" rtl="0"/>
            <a:r>
              <a:rPr lang="zh-CN" altLang="en-US" noProof="0"/>
              <a:t>名称</a:t>
            </a:r>
            <a:endParaRPr lang="zh-CN" altLang="en-ZA" noProof="0"/>
          </a:p>
        </p:txBody>
      </p:sp>
      <p:sp>
        <p:nvSpPr>
          <p:cNvPr id="23" name="文本占位符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icrosoft YaHei UI" panose="020B0503020204020204" pitchFamily="34" charset="-122"/>
                <a:ea typeface="Microsoft YaHei UI" panose="020B0503020204020204" pitchFamily="34" charset="-122"/>
              </a:defRPr>
            </a:lvl1pPr>
          </a:lstStyle>
          <a:p>
            <a:pPr lvl="0" rtl="0"/>
            <a:r>
              <a:rPr lang="zh-CN" altLang="en-US" noProof="0"/>
              <a:t>标题</a:t>
            </a:r>
            <a:endParaRPr lang="zh-CN" altLang="en-ZA" noProof="0"/>
          </a:p>
        </p:txBody>
      </p:sp>
      <p:sp>
        <p:nvSpPr>
          <p:cNvPr id="24" name="日期占位符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25" name="页脚占位符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26" name="灯片编号占位符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accent4"/>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rtlCol="0" anchor="b"/>
          <a:lstStyle>
            <a:lvl1pPr>
              <a:defRPr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BF8F5A6A-E29E-401A-801A-8FD9CAABA7A5}"/>
              </a:ext>
            </a:extLst>
          </p:cNvPr>
          <p:cNvSpPr>
            <a:spLocks noGrp="1"/>
          </p:cNvSpPr>
          <p:nvPr>
            <p:ph idx="1"/>
          </p:nvPr>
        </p:nvSpPr>
        <p:spPr>
          <a:xfrm>
            <a:off x="5669280" y="2595562"/>
            <a:ext cx="5684520" cy="3181034"/>
          </a:xfrm>
        </p:spPr>
        <p:txBody>
          <a:bodyPr rtlCol="0">
            <a:normAutofit/>
          </a:bodyPr>
          <a:lstStyle>
            <a:lvl1pPr marL="0" indent="0">
              <a:lnSpc>
                <a:spcPct val="100000"/>
              </a:lnSpc>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9" name="长方形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1" name="日期占位符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rtlCol="0"/>
          <a:lstStyle>
            <a:lvl1pPr>
              <a:defRPr sz="900">
                <a:solidFill>
                  <a:schemeClr val="accent2">
                    <a:lumMod val="75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22" name="页脚占位符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23" name="灯片编号占位符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两项内容">
    <p:bg>
      <p:bgPr>
        <a:solidFill>
          <a:schemeClr val="accent4"/>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rtlCol="0" anchor="b"/>
          <a:lstStyle>
            <a:lvl1pPr>
              <a:defRPr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rtlCol="0">
            <a:normAutofit/>
          </a:bodyPr>
          <a:lstStyle>
            <a:lvl1pPr marL="0" indent="0">
              <a:lnSpc>
                <a:spcPct val="100000"/>
              </a:lnSpc>
              <a:buNone/>
              <a:defRPr lang="en-US" sz="1800" b="1" kern="1200" dirty="0" smtClean="0">
                <a:solidFill>
                  <a:schemeClr val="accent2"/>
                </a:solidFill>
                <a:latin typeface="Microsoft YaHei UI" panose="020B0503020204020204" pitchFamily="34" charset="-122"/>
                <a:ea typeface="Microsoft YaHei UI" panose="020B0503020204020204" pitchFamily="34" charset="-122"/>
                <a:cs typeface="+mn-cs"/>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9" name="长方形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1" name="长方形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长方形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 name="内容占位符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rtlCol="0">
            <a:normAutofit/>
          </a:bodyPr>
          <a:lstStyle>
            <a:lvl1pPr marL="0" indent="0">
              <a:lnSpc>
                <a:spcPct val="100000"/>
              </a:lnSpc>
              <a:buNone/>
              <a:defRPr lang="en-US" sz="1800" b="1" kern="1200" dirty="0">
                <a:solidFill>
                  <a:schemeClr val="accent2"/>
                </a:solidFill>
                <a:latin typeface="Microsoft YaHei UI" panose="020B0503020204020204" pitchFamily="34" charset="-122"/>
                <a:ea typeface="Microsoft YaHei UI" panose="020B0503020204020204" pitchFamily="34" charset="-122"/>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zh-CN" altLang="en-US" noProof="0"/>
              <a:t>单击此处编辑母版文本样式</a:t>
            </a:r>
          </a:p>
        </p:txBody>
      </p:sp>
      <p:sp>
        <p:nvSpPr>
          <p:cNvPr id="8" name="内容占位符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0" name="内容占位符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4" name="日期占位符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15" name="页脚占位符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16" name="灯片编号占位符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rtlCol="0"/>
          <a:lstStyle>
            <a:lvl1pPr>
              <a:defRPr sz="900">
                <a:solidFill>
                  <a:schemeClr val="accent5"/>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四项内容">
    <p:bg>
      <p:bgPr>
        <a:solidFill>
          <a:schemeClr val="accent4"/>
        </a:solidFill>
        <a:effectLst/>
      </p:bgPr>
    </p:bg>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rtlCol="0" anchor="b"/>
          <a:lstStyle>
            <a:lvl1pPr>
              <a:defRPr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8" name="内容占位符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rtlCol="0">
            <a:normAutofit/>
          </a:bodyPr>
          <a:lstStyle>
            <a:lvl1pPr marL="0" indent="0">
              <a:lnSpc>
                <a:spcPct val="100000"/>
              </a:lnSpc>
              <a:buNone/>
              <a:defRPr sz="1800" b="1">
                <a:solidFill>
                  <a:schemeClr val="accent2"/>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0" name="长方形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内容占位符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rtlCol="0">
            <a:normAutofit/>
          </a:bodyPr>
          <a:lstStyle>
            <a:lvl1pPr marL="0" indent="0">
              <a:lnSpc>
                <a:spcPct val="100000"/>
              </a:lnSpc>
              <a:buNone/>
              <a:defRPr sz="1800" b="1">
                <a:solidFill>
                  <a:schemeClr val="accent2"/>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5" name="内容占位符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rtlCol="0">
            <a:normAutofit/>
          </a:bodyPr>
          <a:lstStyle>
            <a:lvl1pPr marL="0" indent="0">
              <a:lnSpc>
                <a:spcPct val="100000"/>
              </a:lnSpc>
              <a:buNone/>
              <a:defRPr sz="1800" b="1">
                <a:solidFill>
                  <a:schemeClr val="accent2"/>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6" name="内容占位符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rtlCol="0">
            <a:normAutofit/>
          </a:bodyPr>
          <a:lstStyle>
            <a:lvl1pPr marL="0" indent="0">
              <a:lnSpc>
                <a:spcPct val="100000"/>
              </a:lnSpc>
              <a:buNone/>
              <a:defRPr sz="1800" b="1">
                <a:solidFill>
                  <a:schemeClr val="accent2"/>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7" name="内容占位符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8" name="内容占位符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9" name="内容占位符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20" name="内容占位符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21" name="日期占位符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22" name="页脚占位符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23" name="灯片编号占位符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左侧内容">
    <p:bg>
      <p:bgPr>
        <a:solidFill>
          <a:schemeClr val="accent4"/>
        </a:solidFill>
        <a:effectLst/>
      </p:bgPr>
    </p:bg>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rtlCol="0" anchor="b"/>
          <a:lstStyle>
            <a:lvl1pPr>
              <a:defRPr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单击以编辑标题</a:t>
            </a:r>
          </a:p>
        </p:txBody>
      </p:sp>
      <p:sp>
        <p:nvSpPr>
          <p:cNvPr id="8" name="内容占位符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rtlCol="0">
            <a:normAutofit/>
          </a:bodyPr>
          <a:lstStyle>
            <a:lvl1pPr marL="0" indent="0">
              <a:lnSpc>
                <a:spcPct val="100000"/>
              </a:lnSpc>
              <a:buNone/>
              <a:defRPr sz="1600">
                <a:solidFill>
                  <a:schemeClr val="bg1"/>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10" name="长方形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长方形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日期占位符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9" name="长方形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页脚占位符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16" name="灯片编号占位符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rtlCol="0"/>
          <a:lstStyle>
            <a:lvl1pPr>
              <a:defRPr sz="900">
                <a:solidFill>
                  <a:schemeClr val="accent2">
                    <a:lumMod val="50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带有上边框的居中文本">
    <p:bg>
      <p:bgPr>
        <a:solidFill>
          <a:schemeClr val="accent5"/>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rtlCol="0" anchor="b"/>
          <a:lstStyle>
            <a:lvl1pPr algn="ctr">
              <a:defRPr b="1">
                <a:solidFill>
                  <a:schemeClr val="accent4"/>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rtlCol="0">
            <a:normAutofit/>
          </a:bodyPr>
          <a:lstStyle>
            <a:lvl1pPr marL="0" indent="0" algn="ctr">
              <a:lnSpc>
                <a:spcPct val="100000"/>
              </a:lnSpc>
              <a:buNone/>
              <a:defRPr sz="1600">
                <a:solidFill>
                  <a:schemeClr val="accent4"/>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4" name="长方形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 name="日期占位符 4">
            <a:extLst>
              <a:ext uri="{FF2B5EF4-FFF2-40B4-BE49-F238E27FC236}">
                <a16:creationId xmlns:a16="http://schemas.microsoft.com/office/drawing/2014/main" id="{4F525B7F-8292-4AE6-B9B3-F6C0621F1161}"/>
              </a:ext>
            </a:extLst>
          </p:cNvPr>
          <p:cNvSpPr>
            <a:spLocks noGrp="1"/>
          </p:cNvSpPr>
          <p:nvPr>
            <p:ph type="dt" sz="half" idx="10"/>
          </p:nvPr>
        </p:nvSpPr>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6" name="页脚占位符 5">
            <a:extLst>
              <a:ext uri="{FF2B5EF4-FFF2-40B4-BE49-F238E27FC236}">
                <a16:creationId xmlns:a16="http://schemas.microsoft.com/office/drawing/2014/main" id="{E3E86D52-9DFB-4D69-BF39-2C163B3946ED}"/>
              </a:ext>
            </a:extLst>
          </p:cNvPr>
          <p:cNvSpPr>
            <a:spLocks noGrp="1"/>
          </p:cNvSpPr>
          <p:nvPr>
            <p:ph type="ftr" sz="quarter" idx="11"/>
          </p:nvPr>
        </p:nvSpPr>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7" name="灯片编号占位符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居中文本">
    <p:bg>
      <p:bgPr>
        <a:solidFill>
          <a:schemeClr val="accent5"/>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rtlCol="0" anchor="b"/>
          <a:lstStyle>
            <a:lvl1pPr algn="ctr">
              <a:defRPr b="1">
                <a:solidFill>
                  <a:schemeClr val="accent4"/>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rtlCol="0">
            <a:normAutofit/>
          </a:bodyPr>
          <a:lstStyle>
            <a:lvl1pPr marL="0" indent="0" algn="ctr">
              <a:lnSpc>
                <a:spcPct val="100000"/>
              </a:lnSpc>
              <a:buNone/>
              <a:defRPr sz="1600">
                <a:solidFill>
                  <a:schemeClr val="accent4"/>
                </a:solidFill>
                <a:latin typeface="Microsoft YaHei UI" panose="020B0503020204020204" pitchFamily="34" charset="-122"/>
                <a:ea typeface="Microsoft YaHei UI"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rtl="0"/>
            <a:r>
              <a:rPr lang="zh-CN" altLang="en-US" noProof="0"/>
              <a:t>单击此处编辑母版文本样式</a:t>
            </a:r>
          </a:p>
        </p:txBody>
      </p:sp>
      <p:sp>
        <p:nvSpPr>
          <p:cNvPr id="5" name="长方形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 name="长方形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日期占位符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rtlCol="0"/>
          <a:lstStyle>
            <a:lvl1pPr>
              <a:defRPr sz="900">
                <a:solidFill>
                  <a:schemeClr val="accent5"/>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9" name="页脚占位符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10" name="灯片编号占位符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rtlCol="0"/>
          <a:lstStyle>
            <a:lvl1pPr>
              <a:defRPr sz="900">
                <a:solidFill>
                  <a:schemeClr val="accent5"/>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四栏内容">
    <p:bg>
      <p:bgPr>
        <a:solidFill>
          <a:schemeClr val="accent5"/>
        </a:solidFill>
        <a:effectLst/>
      </p:bgPr>
    </p:bg>
    <p:spTree>
      <p:nvGrpSpPr>
        <p:cNvPr id="1" name=""/>
        <p:cNvGrpSpPr/>
        <p:nvPr/>
      </p:nvGrpSpPr>
      <p:grpSpPr>
        <a:xfrm>
          <a:off x="0" y="0"/>
          <a:ext cx="0" cy="0"/>
          <a:chOff x="0" y="0"/>
          <a:chExt cx="0" cy="0"/>
        </a:xfrm>
      </p:grpSpPr>
      <p:sp>
        <p:nvSpPr>
          <p:cNvPr id="3" name="长方形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b="1">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9" name="文本占位符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rtlCol="0"/>
          <a:lstStyle>
            <a:lvl1pPr marL="0" indent="0" algn="ctr">
              <a:buFont typeface="Arial" panose="020B0604020202020204" pitchFamily="34" charset="0"/>
              <a:buNone/>
              <a:defRPr sz="1800">
                <a:solidFill>
                  <a:schemeClr val="accent4"/>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1</a:t>
            </a:r>
            <a:endParaRPr lang="zh-CN" altLang="en-US" noProof="0"/>
          </a:p>
        </p:txBody>
      </p:sp>
      <p:sp>
        <p:nvSpPr>
          <p:cNvPr id="11" name="文本占位符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rtlCol="0"/>
          <a:lstStyle>
            <a:lvl1pPr marL="0" indent="0" algn="ctr">
              <a:buFont typeface="Arial" panose="020B0604020202020204" pitchFamily="34" charset="0"/>
              <a:buNone/>
              <a:defRPr sz="1800">
                <a:solidFill>
                  <a:schemeClr val="accent4"/>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2</a:t>
            </a:r>
            <a:endParaRPr lang="zh-CN" altLang="en-US" noProof="0"/>
          </a:p>
        </p:txBody>
      </p:sp>
      <p:sp>
        <p:nvSpPr>
          <p:cNvPr id="13" name="文本占位符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rtlCol="0"/>
          <a:lstStyle>
            <a:lvl1pPr marL="0" indent="0" algn="ctr">
              <a:buFont typeface="Arial" panose="020B0604020202020204" pitchFamily="34" charset="0"/>
              <a:buNone/>
              <a:defRPr sz="1800">
                <a:solidFill>
                  <a:schemeClr val="accent4"/>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3</a:t>
            </a:r>
            <a:endParaRPr lang="zh-CN" altLang="en-US" noProof="0"/>
          </a:p>
        </p:txBody>
      </p:sp>
      <p:sp>
        <p:nvSpPr>
          <p:cNvPr id="15" name="文本占位符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rtlCol="0"/>
          <a:lstStyle>
            <a:lvl1pPr marL="0" indent="0" algn="ctr">
              <a:buFont typeface="Arial" panose="020B0604020202020204" pitchFamily="34" charset="0"/>
              <a:buNone/>
              <a:defRPr sz="1800">
                <a:solidFill>
                  <a:schemeClr val="accent4"/>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4</a:t>
            </a:r>
            <a:endParaRPr lang="zh-CN" altLang="en-US" noProof="0"/>
          </a:p>
        </p:txBody>
      </p:sp>
      <p:sp>
        <p:nvSpPr>
          <p:cNvPr id="21" name="联机图像占位符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rtlCol="0">
            <a:normAutofit/>
          </a:bodyPr>
          <a:lstStyle>
            <a:lvl1pPr>
              <a:defRPr sz="1600">
                <a:latin typeface="Microsoft YaHei UI" panose="020B0503020204020204" pitchFamily="34" charset="-122"/>
                <a:ea typeface="Microsoft YaHei UI" panose="020B0503020204020204" pitchFamily="34" charset="-122"/>
              </a:defRPr>
            </a:lvl1pPr>
          </a:lstStyle>
          <a:p>
            <a:pPr rtl="0"/>
            <a:r>
              <a:rPr lang="zh-CN" altLang="en-US" noProof="0"/>
              <a:t>单击图标添加联机映像</a:t>
            </a:r>
          </a:p>
        </p:txBody>
      </p:sp>
      <p:sp>
        <p:nvSpPr>
          <p:cNvPr id="22" name="联机图像占位符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rtlCol="0">
            <a:normAutofit/>
          </a:bodyPr>
          <a:lstStyle>
            <a:lvl1pPr>
              <a:defRPr sz="1600">
                <a:latin typeface="Microsoft YaHei UI" panose="020B0503020204020204" pitchFamily="34" charset="-122"/>
                <a:ea typeface="Microsoft YaHei UI" panose="020B0503020204020204" pitchFamily="34" charset="-122"/>
              </a:defRPr>
            </a:lvl1pPr>
          </a:lstStyle>
          <a:p>
            <a:pPr rtl="0"/>
            <a:r>
              <a:rPr lang="zh-CN" altLang="en-US" noProof="0"/>
              <a:t>单击图标添加联机映像</a:t>
            </a:r>
          </a:p>
        </p:txBody>
      </p:sp>
      <p:sp>
        <p:nvSpPr>
          <p:cNvPr id="23" name="联机图像占位符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rtlCol="0">
            <a:normAutofit/>
          </a:bodyPr>
          <a:lstStyle>
            <a:lvl1pPr>
              <a:defRPr sz="1600">
                <a:latin typeface="Microsoft YaHei UI" panose="020B0503020204020204" pitchFamily="34" charset="-122"/>
                <a:ea typeface="Microsoft YaHei UI" panose="020B0503020204020204" pitchFamily="34" charset="-122"/>
              </a:defRPr>
            </a:lvl1pPr>
          </a:lstStyle>
          <a:p>
            <a:pPr rtl="0"/>
            <a:r>
              <a:rPr lang="zh-CN" altLang="en-US" noProof="0"/>
              <a:t>单击图标添加联机映像</a:t>
            </a:r>
          </a:p>
        </p:txBody>
      </p:sp>
      <p:sp>
        <p:nvSpPr>
          <p:cNvPr id="24" name="联机图像占位符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rtlCol="0">
            <a:normAutofit/>
          </a:bodyPr>
          <a:lstStyle>
            <a:lvl1pPr>
              <a:defRPr sz="1600">
                <a:latin typeface="Microsoft YaHei UI" panose="020B0503020204020204" pitchFamily="34" charset="-122"/>
                <a:ea typeface="Microsoft YaHei UI" panose="020B0503020204020204" pitchFamily="34" charset="-122"/>
              </a:defRPr>
            </a:lvl1pPr>
          </a:lstStyle>
          <a:p>
            <a:pPr rtl="0"/>
            <a:r>
              <a:rPr lang="zh-CN" altLang="en-US" noProof="0"/>
              <a:t>单击图标添加联机映像</a:t>
            </a:r>
          </a:p>
        </p:txBody>
      </p:sp>
      <p:sp>
        <p:nvSpPr>
          <p:cNvPr id="25" name="日期占位符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26" name="页脚占位符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27" name="灯片编号占位符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内容和四张图像">
    <p:bg>
      <p:bgPr>
        <a:solidFill>
          <a:schemeClr val="accent4"/>
        </a:solidFill>
        <a:effectLst/>
      </p:bgPr>
    </p:bg>
    <p:spTree>
      <p:nvGrpSpPr>
        <p:cNvPr id="1" name=""/>
        <p:cNvGrpSpPr/>
        <p:nvPr/>
      </p:nvGrpSpPr>
      <p:grpSpPr>
        <a:xfrm>
          <a:off x="0" y="0"/>
          <a:ext cx="0" cy="0"/>
          <a:chOff x="0" y="0"/>
          <a:chExt cx="0" cy="0"/>
        </a:xfrm>
      </p:grpSpPr>
      <p:sp>
        <p:nvSpPr>
          <p:cNvPr id="8" name="长方形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长方形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rtlCol="0" anchor="b"/>
          <a:lstStyle>
            <a:lvl1pPr algn="l">
              <a:defRPr b="1">
                <a:solidFill>
                  <a:schemeClr val="accent4"/>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ZA" noProof="0"/>
          </a:p>
        </p:txBody>
      </p:sp>
      <p:sp>
        <p:nvSpPr>
          <p:cNvPr id="9" name="文本占位符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rtlCol="0"/>
          <a:lstStyle>
            <a:lvl1pPr marL="0" indent="0" algn="ctr">
              <a:buFont typeface="Arial" panose="020B0604020202020204" pitchFamily="34" charset="0"/>
              <a:buNone/>
              <a:defRPr sz="1800" b="1">
                <a:solidFill>
                  <a:schemeClr val="accent2"/>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1</a:t>
            </a:r>
            <a:endParaRPr lang="zh-CN" altLang="en-ZA" noProof="0"/>
          </a:p>
        </p:txBody>
      </p:sp>
      <p:sp>
        <p:nvSpPr>
          <p:cNvPr id="11" name="文本占位符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rtlCol="0"/>
          <a:lstStyle>
            <a:lvl1pPr marL="0" indent="0" algn="ctr">
              <a:buFont typeface="Arial" panose="020B0604020202020204" pitchFamily="34" charset="0"/>
              <a:buNone/>
              <a:defRPr sz="1800" b="1">
                <a:solidFill>
                  <a:schemeClr val="accent2"/>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2</a:t>
            </a:r>
            <a:endParaRPr lang="zh-CN" altLang="en-ZA" noProof="0"/>
          </a:p>
        </p:txBody>
      </p:sp>
      <p:sp>
        <p:nvSpPr>
          <p:cNvPr id="13" name="文本占位符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rtlCol="0"/>
          <a:lstStyle>
            <a:lvl1pPr marL="0" indent="0" algn="ctr">
              <a:buFont typeface="Arial" panose="020B0604020202020204" pitchFamily="34" charset="0"/>
              <a:buNone/>
              <a:defRPr sz="1800" b="1">
                <a:solidFill>
                  <a:schemeClr val="accent2"/>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3</a:t>
            </a:r>
            <a:endParaRPr lang="zh-CN" altLang="en-ZA" noProof="0"/>
          </a:p>
        </p:txBody>
      </p:sp>
      <p:sp>
        <p:nvSpPr>
          <p:cNvPr id="15" name="文本占位符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rtlCol="0"/>
          <a:lstStyle>
            <a:lvl1pPr marL="0" indent="0" algn="ctr">
              <a:buFont typeface="Arial" panose="020B0604020202020204" pitchFamily="34" charset="0"/>
              <a:buNone/>
              <a:defRPr sz="1800" b="1">
                <a:solidFill>
                  <a:schemeClr val="accent2"/>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4</a:t>
            </a:r>
            <a:endParaRPr lang="zh-CN" altLang="en-ZA" noProof="0"/>
          </a:p>
        </p:txBody>
      </p:sp>
      <p:sp>
        <p:nvSpPr>
          <p:cNvPr id="21" name="联机图像占位符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rtlCol="0">
            <a:normAutofit/>
          </a:bodyPr>
          <a:lstStyle>
            <a:lvl1pPr>
              <a:defRPr sz="1600">
                <a:latin typeface="Microsoft YaHei UI" panose="020B0503020204020204" pitchFamily="34" charset="-122"/>
                <a:ea typeface="Microsoft YaHei UI" panose="020B0503020204020204" pitchFamily="34" charset="-122"/>
              </a:defRPr>
            </a:lvl1pPr>
          </a:lstStyle>
          <a:p>
            <a:pPr rtl="0"/>
            <a:r>
              <a:rPr lang="zh-CN" altLang="en-US" noProof="0"/>
              <a:t>单击图标添加联机映像</a:t>
            </a:r>
          </a:p>
        </p:txBody>
      </p:sp>
      <p:sp>
        <p:nvSpPr>
          <p:cNvPr id="22" name="联机图像占位符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rtlCol="0">
            <a:normAutofit/>
          </a:bodyPr>
          <a:lstStyle>
            <a:lvl1pPr>
              <a:defRPr sz="1600">
                <a:latin typeface="Microsoft YaHei UI" panose="020B0503020204020204" pitchFamily="34" charset="-122"/>
                <a:ea typeface="Microsoft YaHei UI" panose="020B0503020204020204" pitchFamily="34" charset="-122"/>
              </a:defRPr>
            </a:lvl1pPr>
          </a:lstStyle>
          <a:p>
            <a:pPr rtl="0"/>
            <a:r>
              <a:rPr lang="zh-CN" altLang="en-US" noProof="0"/>
              <a:t>单击图标添加联机映像</a:t>
            </a:r>
          </a:p>
        </p:txBody>
      </p:sp>
      <p:sp>
        <p:nvSpPr>
          <p:cNvPr id="23" name="联机图像占位符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rtlCol="0">
            <a:normAutofit/>
          </a:bodyPr>
          <a:lstStyle>
            <a:lvl1pPr>
              <a:defRPr sz="1600">
                <a:latin typeface="Microsoft YaHei UI" panose="020B0503020204020204" pitchFamily="34" charset="-122"/>
                <a:ea typeface="Microsoft YaHei UI" panose="020B0503020204020204" pitchFamily="34" charset="-122"/>
              </a:defRPr>
            </a:lvl1pPr>
          </a:lstStyle>
          <a:p>
            <a:pPr rtl="0"/>
            <a:r>
              <a:rPr lang="zh-CN" altLang="en-US" noProof="0"/>
              <a:t>单击图标添加联机映像</a:t>
            </a:r>
          </a:p>
        </p:txBody>
      </p:sp>
      <p:sp>
        <p:nvSpPr>
          <p:cNvPr id="24" name="联机图像占位符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rtlCol="0">
            <a:normAutofit/>
          </a:bodyPr>
          <a:lstStyle>
            <a:lvl1pPr>
              <a:defRPr sz="1600">
                <a:latin typeface="Microsoft YaHei UI" panose="020B0503020204020204" pitchFamily="34" charset="-122"/>
                <a:ea typeface="Microsoft YaHei UI" panose="020B0503020204020204" pitchFamily="34" charset="-122"/>
              </a:defRPr>
            </a:lvl1pPr>
          </a:lstStyle>
          <a:p>
            <a:pPr rtl="0"/>
            <a:r>
              <a:rPr lang="zh-CN" altLang="en-US" noProof="0"/>
              <a:t>单击图标添加联机映像</a:t>
            </a:r>
          </a:p>
        </p:txBody>
      </p:sp>
      <p:sp>
        <p:nvSpPr>
          <p:cNvPr id="5" name="文本占位符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rtlCol="0" anchor="t">
            <a:normAutofit/>
          </a:bodyPr>
          <a:lstStyle>
            <a:lvl1pPr marL="0" indent="0" algn="l">
              <a:lnSpc>
                <a:spcPct val="100000"/>
              </a:lnSpc>
              <a:buNone/>
              <a:defRPr sz="16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16" name="文本占位符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rtlCol="0"/>
          <a:lstStyle>
            <a:lvl1pPr marL="0" indent="0" algn="ctr">
              <a:buFont typeface="Arial" panose="020B0604020202020204" pitchFamily="34" charset="0"/>
              <a:buNone/>
              <a:defRPr sz="18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1</a:t>
            </a:r>
            <a:endParaRPr lang="zh-CN" altLang="en-ZA" noProof="0"/>
          </a:p>
        </p:txBody>
      </p:sp>
      <p:sp>
        <p:nvSpPr>
          <p:cNvPr id="17" name="文本占位符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rtlCol="0"/>
          <a:lstStyle>
            <a:lvl1pPr marL="0" indent="0" algn="ctr">
              <a:buFont typeface="Arial" panose="020B0604020202020204" pitchFamily="34" charset="0"/>
              <a:buNone/>
              <a:defRPr sz="18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2</a:t>
            </a:r>
            <a:endParaRPr lang="zh-CN" altLang="en-ZA" noProof="0"/>
          </a:p>
        </p:txBody>
      </p:sp>
      <p:sp>
        <p:nvSpPr>
          <p:cNvPr id="18" name="文本占位符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rtlCol="0"/>
          <a:lstStyle>
            <a:lvl1pPr marL="0" indent="0" algn="ctr">
              <a:buFont typeface="Arial" panose="020B0604020202020204" pitchFamily="34" charset="0"/>
              <a:buNone/>
              <a:defRPr sz="18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3</a:t>
            </a:r>
            <a:endParaRPr lang="zh-CN" altLang="en-ZA" noProof="0"/>
          </a:p>
        </p:txBody>
      </p:sp>
      <p:sp>
        <p:nvSpPr>
          <p:cNvPr id="19" name="文本占位符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rtlCol="0"/>
          <a:lstStyle>
            <a:lvl1pPr marL="0" indent="0" algn="ctr">
              <a:buFont typeface="Arial" panose="020B0604020202020204" pitchFamily="34" charset="0"/>
              <a:buNone/>
              <a:defRPr sz="18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项目符号 </a:t>
            </a:r>
            <a:r>
              <a:rPr lang="en-US" altLang="zh-CN" noProof="0"/>
              <a:t>4</a:t>
            </a:r>
            <a:endParaRPr lang="zh-CN" altLang="en-ZA" noProof="0"/>
          </a:p>
        </p:txBody>
      </p:sp>
      <p:sp>
        <p:nvSpPr>
          <p:cNvPr id="28" name="文本占位符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rtlCol="0" anchor="t">
            <a:normAutofit/>
          </a:bodyPr>
          <a:lstStyle>
            <a:lvl1pPr marL="0" indent="0" algn="l">
              <a:lnSpc>
                <a:spcPct val="100000"/>
              </a:lnSpc>
              <a:buNone/>
              <a:defRPr sz="12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30" name="日期占位符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rtlCol="0"/>
          <a:lstStyle>
            <a:lvl1pPr>
              <a:defRPr sz="900">
                <a:solidFill>
                  <a:schemeClr val="accent1">
                    <a:lumMod val="40000"/>
                    <a:lumOff val="60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31" name="页脚占位符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32" name="灯片编号占位符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20XX/7/29</a:t>
            </a:r>
            <a:endParaRPr lang="zh-CN" altLang="en-US" noProof="0"/>
          </a:p>
        </p:txBody>
      </p:sp>
      <p:sp>
        <p:nvSpPr>
          <p:cNvPr id="5" name="页脚占位符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员工入职培训</a:t>
            </a:r>
          </a:p>
        </p:txBody>
      </p:sp>
      <p:sp>
        <p:nvSpPr>
          <p:cNvPr id="6" name="幻灯片编号占位符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815C6-3AD0-46E6-A74A-1967BD91AF50}"/>
              </a:ext>
            </a:extLst>
          </p:cNvPr>
          <p:cNvSpPr>
            <a:spLocks noGrp="1"/>
          </p:cNvSpPr>
          <p:nvPr>
            <p:ph type="ctrTitle"/>
          </p:nvPr>
        </p:nvSpPr>
        <p:spPr>
          <a:xfrm>
            <a:off x="838200" y="2465970"/>
            <a:ext cx="5739882" cy="2387600"/>
          </a:xfrm>
        </p:spPr>
        <p:txBody>
          <a:bodyPr rtlCol="0">
            <a:normAutofit/>
          </a:bodyPr>
          <a:lstStyle/>
          <a:p>
            <a:pPr rtl="0"/>
            <a:r>
              <a:rPr lang="en-US" altLang="zh-CN" sz="9600" dirty="0"/>
              <a:t>AI</a:t>
            </a:r>
            <a:endParaRPr lang="zh-CN" altLang="en-US" sz="9600" dirty="0"/>
          </a:p>
        </p:txBody>
      </p:sp>
      <p:sp>
        <p:nvSpPr>
          <p:cNvPr id="3" name="副标题 2">
            <a:extLst>
              <a:ext uri="{FF2B5EF4-FFF2-40B4-BE49-F238E27FC236}">
                <a16:creationId xmlns:a16="http://schemas.microsoft.com/office/drawing/2014/main" id="{1901B20D-4C28-4DA3-ABBD-718C22A5E58B}"/>
              </a:ext>
            </a:extLst>
          </p:cNvPr>
          <p:cNvSpPr>
            <a:spLocks noGrp="1"/>
          </p:cNvSpPr>
          <p:nvPr>
            <p:ph type="subTitle" idx="1"/>
          </p:nvPr>
        </p:nvSpPr>
        <p:spPr>
          <a:xfrm>
            <a:off x="838200" y="4853570"/>
            <a:ext cx="5739882" cy="783773"/>
          </a:xfrm>
        </p:spPr>
        <p:txBody>
          <a:bodyPr rtlCol="0">
            <a:normAutofit/>
          </a:bodyPr>
          <a:lstStyle/>
          <a:p>
            <a:pPr rtl="0"/>
            <a:r>
              <a:rPr lang="en-US" altLang="zh-CN" sz="4400" dirty="0"/>
              <a:t>Artificial Intelligence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r>
              <a:rPr lang="zh-CN" altLang="en-US" dirty="0"/>
              <a:t>包管理</a:t>
            </a:r>
          </a:p>
        </p:txBody>
      </p:sp>
      <p:sp>
        <p:nvSpPr>
          <p:cNvPr id="3" name="文本框 2">
            <a:extLst>
              <a:ext uri="{FF2B5EF4-FFF2-40B4-BE49-F238E27FC236}">
                <a16:creationId xmlns:a16="http://schemas.microsoft.com/office/drawing/2014/main" id="{D2C083E3-45E2-4EAC-BAC9-CA36483B2BB9}"/>
              </a:ext>
            </a:extLst>
          </p:cNvPr>
          <p:cNvSpPr txBox="1"/>
          <p:nvPr/>
        </p:nvSpPr>
        <p:spPr>
          <a:xfrm>
            <a:off x="1177086" y="2514600"/>
            <a:ext cx="9837827" cy="3046988"/>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寻常我们下载的</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，只有一个单独的</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环境，所有我们下载的</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库都储存在根目录下，这会导致一个问题：</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部分库对于</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的版本有特定要求，不同库对于</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的要求会产生冲突</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这就需要我们配置多个</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环境</a:t>
            </a:r>
            <a:endParaRPr lang="en-US" altLang="zh-CN"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0674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r>
              <a:rPr lang="zh-CN" altLang="en-US" dirty="0"/>
              <a:t>包管理</a:t>
            </a:r>
          </a:p>
        </p:txBody>
      </p:sp>
      <p:sp>
        <p:nvSpPr>
          <p:cNvPr id="3" name="文本框 2">
            <a:extLst>
              <a:ext uri="{FF2B5EF4-FFF2-40B4-BE49-F238E27FC236}">
                <a16:creationId xmlns:a16="http://schemas.microsoft.com/office/drawing/2014/main" id="{D2C083E3-45E2-4EAC-BAC9-CA36483B2BB9}"/>
              </a:ext>
            </a:extLst>
          </p:cNvPr>
          <p:cNvSpPr txBox="1"/>
          <p:nvPr/>
        </p:nvSpPr>
        <p:spPr>
          <a:xfrm>
            <a:off x="1177086" y="2514600"/>
            <a:ext cx="9837827" cy="1569660"/>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如果你是绝世狠人，你可以下载很多个不同版本的</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，然后精确手操包管理</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机枪手向前移动五米</a:t>
            </a:r>
            <a:endParaRPr lang="en-US" altLang="zh-CN"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1291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r>
              <a:rPr lang="zh-CN" altLang="en-US" dirty="0"/>
              <a:t>包管理</a:t>
            </a:r>
          </a:p>
        </p:txBody>
      </p:sp>
      <p:sp>
        <p:nvSpPr>
          <p:cNvPr id="3" name="文本框 2">
            <a:extLst>
              <a:ext uri="{FF2B5EF4-FFF2-40B4-BE49-F238E27FC236}">
                <a16:creationId xmlns:a16="http://schemas.microsoft.com/office/drawing/2014/main" id="{D2C083E3-45E2-4EAC-BAC9-CA36483B2BB9}"/>
              </a:ext>
            </a:extLst>
          </p:cNvPr>
          <p:cNvSpPr txBox="1"/>
          <p:nvPr/>
        </p:nvSpPr>
        <p:spPr>
          <a:xfrm>
            <a:off x="1177086" y="2514600"/>
            <a:ext cx="9837827" cy="4031873"/>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除此之外，我们可以使用强大的包管理工具：</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Anaconda / </a:t>
            </a:r>
            <a:r>
              <a:rPr lang="en-US" altLang="zh-CN" sz="3200" dirty="0" err="1">
                <a:latin typeface="黑体" panose="02010609060101010101" pitchFamily="49" charset="-122"/>
                <a:ea typeface="黑体" panose="02010609060101010101" pitchFamily="49" charset="-122"/>
              </a:rPr>
              <a:t>Miniconda</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我们可以用</a:t>
            </a:r>
            <a:r>
              <a:rPr lang="en-US" altLang="zh-CN" sz="3200" dirty="0">
                <a:latin typeface="黑体" panose="02010609060101010101" pitchFamily="49" charset="-122"/>
                <a:ea typeface="黑体" panose="02010609060101010101" pitchFamily="49" charset="-122"/>
              </a:rPr>
              <a:t>anaconda</a:t>
            </a:r>
            <a:r>
              <a:rPr lang="zh-CN" altLang="en-US" sz="3200" dirty="0">
                <a:latin typeface="黑体" panose="02010609060101010101" pitchFamily="49" charset="-122"/>
                <a:ea typeface="黑体" panose="02010609060101010101" pitchFamily="49" charset="-122"/>
              </a:rPr>
              <a:t>自由创建使用不同的</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环境</a:t>
            </a:r>
            <a:endParaRPr lang="en-US" altLang="zh-CN" sz="3200" dirty="0">
              <a:latin typeface="黑体" panose="02010609060101010101" pitchFamily="49" charset="-122"/>
              <a:ea typeface="黑体" panose="02010609060101010101" pitchFamily="49" charset="-122"/>
            </a:endParaRPr>
          </a:p>
          <a:p>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a:t>
            </a:r>
            <a:r>
              <a:rPr lang="en-US" altLang="zh-CN" sz="3200" dirty="0" err="1">
                <a:latin typeface="黑体" panose="02010609060101010101" pitchFamily="49" charset="-122"/>
                <a:ea typeface="黑体" panose="02010609060101010101" pitchFamily="49" charset="-122"/>
              </a:rPr>
              <a:t>Miniconda</a:t>
            </a:r>
            <a:r>
              <a:rPr lang="zh-CN" altLang="en-US" sz="3200" dirty="0">
                <a:latin typeface="黑体" panose="02010609060101010101" pitchFamily="49" charset="-122"/>
                <a:ea typeface="黑体" panose="02010609060101010101" pitchFamily="49" charset="-122"/>
              </a:rPr>
              <a:t>是</a:t>
            </a:r>
            <a:r>
              <a:rPr lang="en-US" altLang="zh-CN" sz="3200" dirty="0">
                <a:latin typeface="黑体" panose="02010609060101010101" pitchFamily="49" charset="-122"/>
                <a:ea typeface="黑体" panose="02010609060101010101" pitchFamily="49" charset="-122"/>
              </a:rPr>
              <a:t>Anaconda</a:t>
            </a:r>
            <a:r>
              <a:rPr lang="zh-CN" altLang="en-US" sz="3200" dirty="0">
                <a:latin typeface="黑体" panose="02010609060101010101" pitchFamily="49" charset="-122"/>
                <a:ea typeface="黑体" panose="02010609060101010101" pitchFamily="49" charset="-122"/>
              </a:rPr>
              <a:t>的简化版本，</a:t>
            </a:r>
            <a:r>
              <a:rPr lang="en-US" altLang="zh-CN" sz="3200" dirty="0">
                <a:latin typeface="黑体" panose="02010609060101010101" pitchFamily="49" charset="-122"/>
                <a:ea typeface="黑体" panose="02010609060101010101" pitchFamily="49" charset="-122"/>
              </a:rPr>
              <a:t>Anaconda</a:t>
            </a:r>
            <a:r>
              <a:rPr lang="zh-CN" altLang="en-US" sz="3200" dirty="0">
                <a:latin typeface="黑体" panose="02010609060101010101" pitchFamily="49" charset="-122"/>
                <a:ea typeface="黑体" panose="02010609060101010101" pitchFamily="49" charset="-122"/>
              </a:rPr>
              <a:t>会自带一个装好了一些关于数据处理的</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库，因此大小较大，而</a:t>
            </a:r>
            <a:r>
              <a:rPr lang="en-US" altLang="zh-CN" sz="3200" dirty="0" err="1">
                <a:latin typeface="黑体" panose="02010609060101010101" pitchFamily="49" charset="-122"/>
                <a:ea typeface="黑体" panose="02010609060101010101" pitchFamily="49" charset="-122"/>
              </a:rPr>
              <a:t>Miniconda</a:t>
            </a:r>
            <a:r>
              <a:rPr lang="zh-CN" altLang="en-US" sz="3200" dirty="0">
                <a:latin typeface="黑体" panose="02010609060101010101" pitchFamily="49" charset="-122"/>
                <a:ea typeface="黑体" panose="02010609060101010101" pitchFamily="49" charset="-122"/>
              </a:rPr>
              <a:t>只会带一个最基础的</a:t>
            </a:r>
            <a:r>
              <a:rPr lang="en-US" altLang="zh-CN" sz="3200" dirty="0">
                <a:latin typeface="黑体" panose="02010609060101010101" pitchFamily="49" charset="-122"/>
                <a:ea typeface="黑体" panose="02010609060101010101" pitchFamily="49" charset="-122"/>
              </a:rPr>
              <a:t>Python</a:t>
            </a:r>
          </a:p>
          <a:p>
            <a:endParaRPr lang="en-US" altLang="zh-CN"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316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Anaconda</a:t>
            </a:r>
            <a:r>
              <a:rPr lang="zh-CN" altLang="en-US" dirty="0"/>
              <a:t>用法</a:t>
            </a:r>
          </a:p>
        </p:txBody>
      </p:sp>
      <p:sp>
        <p:nvSpPr>
          <p:cNvPr id="3" name="文本框 2">
            <a:extLst>
              <a:ext uri="{FF2B5EF4-FFF2-40B4-BE49-F238E27FC236}">
                <a16:creationId xmlns:a16="http://schemas.microsoft.com/office/drawing/2014/main" id="{8B4516E0-A0B2-472D-9798-6C0B2ACE0E6C}"/>
              </a:ext>
            </a:extLst>
          </p:cNvPr>
          <p:cNvSpPr txBox="1"/>
          <p:nvPr/>
        </p:nvSpPr>
        <p:spPr>
          <a:xfrm>
            <a:off x="1576873" y="2360645"/>
            <a:ext cx="8434874" cy="2677656"/>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一些常用的</a:t>
            </a:r>
            <a:r>
              <a:rPr lang="en-US" altLang="zh-CN" sz="2800" dirty="0" err="1">
                <a:latin typeface="黑体" panose="02010609060101010101" pitchFamily="49" charset="-122"/>
                <a:ea typeface="黑体" panose="02010609060101010101" pitchFamily="49" charset="-122"/>
              </a:rPr>
              <a:t>conda</a:t>
            </a:r>
            <a:r>
              <a:rPr lang="zh-CN" altLang="en-US" sz="2800" dirty="0">
                <a:latin typeface="黑体" panose="02010609060101010101" pitchFamily="49" charset="-122"/>
                <a:ea typeface="黑体" panose="02010609060101010101" pitchFamily="49" charset="-122"/>
              </a:rPr>
              <a:t>命令：</a:t>
            </a:r>
            <a:endParaRPr lang="en-US" altLang="zh-CN" sz="2800" dirty="0">
              <a:latin typeface="黑体" panose="02010609060101010101" pitchFamily="49" charset="-122"/>
              <a:ea typeface="黑体" panose="02010609060101010101" pitchFamily="49" charset="-122"/>
            </a:endParaRPr>
          </a:p>
          <a:p>
            <a:pPr marL="457200" indent="-457200">
              <a:buFont typeface="Arial" panose="020B0604020202020204" pitchFamily="34" charset="0"/>
              <a:buChar char="•"/>
            </a:pPr>
            <a:r>
              <a:rPr lang="en-US" altLang="zh-CN" sz="2800" dirty="0">
                <a:latin typeface="黑体" panose="02010609060101010101" pitchFamily="49" charset="-122"/>
                <a:ea typeface="黑体" panose="02010609060101010101" pitchFamily="49" charset="-122"/>
              </a:rPr>
              <a:t>Activate [env]</a:t>
            </a:r>
          </a:p>
          <a:p>
            <a:pPr marL="457200" indent="-457200">
              <a:buFont typeface="Arial" panose="020B0604020202020204" pitchFamily="34" charset="0"/>
              <a:buChar char="•"/>
            </a:pPr>
            <a:r>
              <a:rPr lang="en-US" altLang="zh-CN" sz="2800" dirty="0" err="1">
                <a:latin typeface="黑体" panose="02010609060101010101" pitchFamily="49" charset="-122"/>
                <a:ea typeface="黑体" panose="02010609060101010101" pitchFamily="49" charset="-122"/>
              </a:rPr>
              <a:t>Conda</a:t>
            </a:r>
            <a:r>
              <a:rPr lang="en-US" altLang="zh-CN" sz="2800" dirty="0">
                <a:latin typeface="黑体" panose="02010609060101010101" pitchFamily="49" charset="-122"/>
                <a:ea typeface="黑体" panose="02010609060101010101" pitchFamily="49" charset="-122"/>
              </a:rPr>
              <a:t> create –n [env] python==xx</a:t>
            </a:r>
          </a:p>
          <a:p>
            <a:pPr marL="457200" indent="-457200">
              <a:buFont typeface="Arial" panose="020B0604020202020204" pitchFamily="34" charset="0"/>
              <a:buChar char="•"/>
            </a:pPr>
            <a:r>
              <a:rPr lang="en-US" altLang="zh-CN" sz="2800" dirty="0" err="1">
                <a:latin typeface="黑体" panose="02010609060101010101" pitchFamily="49" charset="-122"/>
                <a:ea typeface="黑体" panose="02010609060101010101" pitchFamily="49" charset="-122"/>
              </a:rPr>
              <a:t>Conda</a:t>
            </a:r>
            <a:r>
              <a:rPr lang="en-US" altLang="zh-CN" sz="2800" dirty="0">
                <a:latin typeface="黑体" panose="02010609060101010101" pitchFamily="49" charset="-122"/>
                <a:ea typeface="黑体" panose="02010609060101010101" pitchFamily="49" charset="-122"/>
              </a:rPr>
              <a:t> list</a:t>
            </a:r>
          </a:p>
          <a:p>
            <a:pPr marL="457200" indent="-457200">
              <a:buFont typeface="Arial" panose="020B0604020202020204" pitchFamily="34" charset="0"/>
              <a:buChar char="•"/>
            </a:pPr>
            <a:r>
              <a:rPr lang="en-US" altLang="zh-CN" sz="2800" dirty="0" err="1">
                <a:latin typeface="黑体" panose="02010609060101010101" pitchFamily="49" charset="-122"/>
                <a:ea typeface="黑体" panose="02010609060101010101" pitchFamily="49" charset="-122"/>
              </a:rPr>
              <a:t>Conda</a:t>
            </a:r>
            <a:r>
              <a:rPr lang="en-US" altLang="zh-CN" sz="2800" dirty="0">
                <a:latin typeface="黑体" panose="02010609060101010101" pitchFamily="49" charset="-122"/>
                <a:ea typeface="黑体" panose="02010609060101010101" pitchFamily="49" charset="-122"/>
              </a:rPr>
              <a:t> env list</a:t>
            </a:r>
          </a:p>
          <a:p>
            <a:pPr marL="457200" indent="-457200">
              <a:buFont typeface="Arial" panose="020B0604020202020204" pitchFamily="34" charset="0"/>
              <a:buChar char="•"/>
            </a:pPr>
            <a:r>
              <a:rPr lang="en-US" altLang="zh-CN" sz="2800" dirty="0" err="1">
                <a:latin typeface="黑体" panose="02010609060101010101" pitchFamily="49" charset="-122"/>
                <a:ea typeface="黑体" panose="02010609060101010101" pitchFamily="49" charset="-122"/>
              </a:rPr>
              <a:t>Conda</a:t>
            </a:r>
            <a:r>
              <a:rPr lang="en-US" altLang="zh-CN" sz="2800" dirty="0">
                <a:latin typeface="黑体" panose="02010609060101010101" pitchFamily="49" charset="-122"/>
                <a:ea typeface="黑体" panose="02010609060101010101" pitchFamily="49" charset="-122"/>
              </a:rPr>
              <a:t> install(</a:t>
            </a:r>
            <a:r>
              <a:rPr lang="zh-CN" altLang="en-US" sz="2800" dirty="0">
                <a:latin typeface="黑体" panose="02010609060101010101" pitchFamily="49" charset="-122"/>
                <a:ea typeface="黑体" panose="02010609060101010101" pitchFamily="49" charset="-122"/>
              </a:rPr>
              <a:t>或者使用</a:t>
            </a:r>
            <a:r>
              <a:rPr lang="en-US" altLang="zh-CN" sz="2800" dirty="0">
                <a:latin typeface="黑体" panose="02010609060101010101" pitchFamily="49" charset="-122"/>
                <a:ea typeface="黑体" panose="02010609060101010101" pitchFamily="49" charset="-122"/>
              </a:rPr>
              <a:t>pip install)</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216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Anaconda</a:t>
            </a:r>
            <a:r>
              <a:rPr lang="zh-CN" altLang="en-US" dirty="0"/>
              <a:t>用法</a:t>
            </a:r>
          </a:p>
        </p:txBody>
      </p:sp>
      <p:sp>
        <p:nvSpPr>
          <p:cNvPr id="3" name="文本框 2">
            <a:extLst>
              <a:ext uri="{FF2B5EF4-FFF2-40B4-BE49-F238E27FC236}">
                <a16:creationId xmlns:a16="http://schemas.microsoft.com/office/drawing/2014/main" id="{8B4516E0-A0B2-472D-9798-6C0B2ACE0E6C}"/>
              </a:ext>
            </a:extLst>
          </p:cNvPr>
          <p:cNvSpPr txBox="1"/>
          <p:nvPr/>
        </p:nvSpPr>
        <p:spPr>
          <a:xfrm>
            <a:off x="1554013" y="2368265"/>
            <a:ext cx="8434874" cy="2246769"/>
          </a:xfrm>
          <a:prstGeom prst="rect">
            <a:avLst/>
          </a:prstGeom>
          <a:noFill/>
        </p:spPr>
        <p:txBody>
          <a:bodyPr wrap="square" rtlCol="0">
            <a:spAutoFit/>
          </a:bodyPr>
          <a:lstStyle/>
          <a:p>
            <a:r>
              <a:rPr lang="zh-CN" altLang="en-US" sz="2800" b="0" dirty="0">
                <a:solidFill>
                  <a:srgbClr val="859900"/>
                </a:solidFill>
                <a:effectLst/>
                <a:latin typeface="Consolas" panose="020B0609020204030204" pitchFamily="49" charset="0"/>
              </a:rPr>
              <a:t>由于直接下载</a:t>
            </a:r>
            <a:r>
              <a:rPr lang="en-US" altLang="zh-CN" sz="2800" b="0" dirty="0">
                <a:solidFill>
                  <a:srgbClr val="859900"/>
                </a:solidFill>
                <a:effectLst/>
                <a:latin typeface="Consolas" panose="020B0609020204030204" pitchFamily="49" charset="0"/>
              </a:rPr>
              <a:t>Python</a:t>
            </a:r>
            <a:r>
              <a:rPr lang="zh-CN" altLang="en-US" sz="2800" b="0" dirty="0">
                <a:solidFill>
                  <a:srgbClr val="859900"/>
                </a:solidFill>
                <a:effectLst/>
                <a:latin typeface="Consolas" panose="020B0609020204030204" pitchFamily="49" charset="0"/>
              </a:rPr>
              <a:t>库速度较慢（真的很慢），所以我们一般会更换下载的渠道，即更换镜像源  </a:t>
            </a:r>
            <a:endParaRPr lang="zh-CN" altLang="en-US" sz="2800" b="0" dirty="0">
              <a:solidFill>
                <a:srgbClr val="657B83"/>
              </a:solidFill>
              <a:effectLst/>
              <a:latin typeface="Consolas" panose="020B0609020204030204" pitchFamily="49" charset="0"/>
            </a:endParaRPr>
          </a:p>
          <a:p>
            <a:r>
              <a:rPr lang="en-US" altLang="zh-CN" sz="2800" b="0" dirty="0">
                <a:solidFill>
                  <a:srgbClr val="2AA198"/>
                </a:solidFill>
                <a:effectLst/>
                <a:latin typeface="Consolas" panose="020B0609020204030204" pitchFamily="49" charset="0"/>
              </a:rPr>
              <a:t>pip config set </a:t>
            </a:r>
            <a:r>
              <a:rPr lang="en-US" altLang="zh-CN" sz="2800" b="0" dirty="0" err="1">
                <a:solidFill>
                  <a:srgbClr val="2AA198"/>
                </a:solidFill>
                <a:effectLst/>
                <a:latin typeface="Consolas" panose="020B0609020204030204" pitchFamily="49" charset="0"/>
              </a:rPr>
              <a:t>global.index-url</a:t>
            </a:r>
            <a:r>
              <a:rPr lang="en-US" altLang="zh-CN" sz="2800" b="0" dirty="0">
                <a:solidFill>
                  <a:srgbClr val="2AA198"/>
                </a:solidFill>
                <a:effectLst/>
                <a:latin typeface="Consolas" panose="020B0609020204030204" pitchFamily="49" charset="0"/>
              </a:rPr>
              <a:t> https://pypi.tuna.tsinghua.edu.cn/simple/</a:t>
            </a:r>
            <a:r>
              <a:rPr lang="en-US" altLang="zh-CN" sz="2800" b="0" dirty="0">
                <a:solidFill>
                  <a:srgbClr val="859900"/>
                </a:solidFill>
                <a:effectLst/>
                <a:latin typeface="Consolas" panose="020B0609020204030204" pitchFamily="49" charset="0"/>
              </a:rPr>
              <a:t>  </a:t>
            </a:r>
            <a:r>
              <a:rPr lang="zh-CN" altLang="en-US" sz="2800" b="0" dirty="0">
                <a:solidFill>
                  <a:srgbClr val="859900"/>
                </a:solidFill>
                <a:effectLst/>
                <a:latin typeface="Consolas" panose="020B0609020204030204" pitchFamily="49" charset="0"/>
              </a:rPr>
              <a:t>我们一般更换清华源就可以</a:t>
            </a:r>
            <a:endParaRPr lang="zh-CN" altLang="en-US" sz="2800" b="0" dirty="0">
              <a:solidFill>
                <a:srgbClr val="657B83"/>
              </a:solidFill>
              <a:effectLst/>
              <a:latin typeface="Consolas" panose="020B0609020204030204" pitchFamily="49" charset="0"/>
            </a:endParaRPr>
          </a:p>
        </p:txBody>
      </p:sp>
    </p:spTree>
    <p:extLst>
      <p:ext uri="{BB962C8B-B14F-4D97-AF65-F5344CB8AC3E}">
        <p14:creationId xmlns:p14="http://schemas.microsoft.com/office/powerpoint/2010/main" val="1878833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9F29B-F233-48AF-8261-F33A4E079E3E}"/>
              </a:ext>
            </a:extLst>
          </p:cNvPr>
          <p:cNvSpPr>
            <a:spLocks noGrp="1"/>
          </p:cNvSpPr>
          <p:nvPr>
            <p:ph type="title"/>
          </p:nvPr>
        </p:nvSpPr>
        <p:spPr>
          <a:xfrm>
            <a:off x="5669280" y="2376805"/>
            <a:ext cx="5013960" cy="1325563"/>
          </a:xfrm>
        </p:spPr>
        <p:txBody>
          <a:bodyPr rtlCol="0">
            <a:normAutofit/>
          </a:bodyPr>
          <a:lstStyle/>
          <a:p>
            <a:pPr rtl="0"/>
            <a:r>
              <a:rPr lang="zh-CN" altLang="en-US" dirty="0"/>
              <a:t>梯度下降</a:t>
            </a:r>
            <a:endParaRPr lang="zh-CN" altLang="en-ZA" dirty="0"/>
          </a:p>
        </p:txBody>
      </p:sp>
      <p:sp>
        <p:nvSpPr>
          <p:cNvPr id="3" name="副标题 2">
            <a:extLst>
              <a:ext uri="{FF2B5EF4-FFF2-40B4-BE49-F238E27FC236}">
                <a16:creationId xmlns:a16="http://schemas.microsoft.com/office/drawing/2014/main" id="{35E3EA69-4E0E-41BD-8095-A124225A2647}"/>
              </a:ext>
            </a:extLst>
          </p:cNvPr>
          <p:cNvSpPr>
            <a:spLocks noGrp="1"/>
          </p:cNvSpPr>
          <p:nvPr>
            <p:ph idx="1"/>
          </p:nvPr>
        </p:nvSpPr>
        <p:spPr>
          <a:xfrm>
            <a:off x="5669280" y="4150042"/>
            <a:ext cx="5013960" cy="1961198"/>
          </a:xfrm>
        </p:spPr>
        <p:txBody>
          <a:bodyPr vert="horz" lIns="91440" tIns="45720" rIns="91440" bIns="45720" rtlCol="0" anchor="t">
            <a:normAutofit/>
          </a:bodyPr>
          <a:lstStyle/>
          <a:p>
            <a:pPr rtl="0"/>
            <a:endParaRPr lang="zh-CN" altLang="en-US" dirty="0"/>
          </a:p>
        </p:txBody>
      </p:sp>
    </p:spTree>
    <p:extLst>
      <p:ext uri="{BB962C8B-B14F-4D97-AF65-F5344CB8AC3E}">
        <p14:creationId xmlns:p14="http://schemas.microsoft.com/office/powerpoint/2010/main" val="166233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机器学习</a:t>
            </a:r>
          </a:p>
        </p:txBody>
      </p:sp>
      <p:sp>
        <p:nvSpPr>
          <p:cNvPr id="3" name="文本框 2">
            <a:extLst>
              <a:ext uri="{FF2B5EF4-FFF2-40B4-BE49-F238E27FC236}">
                <a16:creationId xmlns:a16="http://schemas.microsoft.com/office/drawing/2014/main" id="{8B4516E0-A0B2-472D-9798-6C0B2ACE0E6C}"/>
              </a:ext>
            </a:extLst>
          </p:cNvPr>
          <p:cNvSpPr txBox="1"/>
          <p:nvPr/>
        </p:nvSpPr>
        <p:spPr>
          <a:xfrm>
            <a:off x="1952793" y="2421605"/>
            <a:ext cx="8434874" cy="1754326"/>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学习人工智能，要从机器学习开始了解</a:t>
            </a:r>
            <a:endParaRPr lang="en-US" altLang="zh-CN" sz="3600" dirty="0">
              <a:latin typeface="黑体" panose="02010609060101010101" pitchFamily="49" charset="-122"/>
              <a:ea typeface="黑体" panose="02010609060101010101" pitchFamily="49" charset="-122"/>
            </a:endParaRPr>
          </a:p>
          <a:p>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机器学习是什么</a:t>
            </a:r>
          </a:p>
        </p:txBody>
      </p:sp>
    </p:spTree>
    <p:extLst>
      <p:ext uri="{BB962C8B-B14F-4D97-AF65-F5344CB8AC3E}">
        <p14:creationId xmlns:p14="http://schemas.microsoft.com/office/powerpoint/2010/main" val="1673617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机器学习</a:t>
            </a:r>
          </a:p>
        </p:txBody>
      </p:sp>
      <p:pic>
        <p:nvPicPr>
          <p:cNvPr id="4" name="图片 3">
            <a:extLst>
              <a:ext uri="{FF2B5EF4-FFF2-40B4-BE49-F238E27FC236}">
                <a16:creationId xmlns:a16="http://schemas.microsoft.com/office/drawing/2014/main" id="{38E13129-1442-4B58-84F7-12DEA325AD73}"/>
              </a:ext>
            </a:extLst>
          </p:cNvPr>
          <p:cNvPicPr>
            <a:picLocks noChangeAspect="1"/>
          </p:cNvPicPr>
          <p:nvPr/>
        </p:nvPicPr>
        <p:blipFill>
          <a:blip r:embed="rId2"/>
          <a:stretch>
            <a:fillRect/>
          </a:stretch>
        </p:blipFill>
        <p:spPr>
          <a:xfrm>
            <a:off x="3255097" y="2125171"/>
            <a:ext cx="5681805" cy="4344910"/>
          </a:xfrm>
          <a:prstGeom prst="rect">
            <a:avLst/>
          </a:prstGeom>
        </p:spPr>
      </p:pic>
    </p:spTree>
    <p:extLst>
      <p:ext uri="{BB962C8B-B14F-4D97-AF65-F5344CB8AC3E}">
        <p14:creationId xmlns:p14="http://schemas.microsoft.com/office/powerpoint/2010/main" val="46870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机器学习</a:t>
            </a:r>
          </a:p>
        </p:txBody>
      </p:sp>
      <p:sp>
        <p:nvSpPr>
          <p:cNvPr id="5" name="矩形: 圆角 4">
            <a:extLst>
              <a:ext uri="{FF2B5EF4-FFF2-40B4-BE49-F238E27FC236}">
                <a16:creationId xmlns:a16="http://schemas.microsoft.com/office/drawing/2014/main" id="{AA3B4358-8B9E-4ACC-983E-57ED77077C6E}"/>
              </a:ext>
            </a:extLst>
          </p:cNvPr>
          <p:cNvSpPr/>
          <p:nvPr/>
        </p:nvSpPr>
        <p:spPr>
          <a:xfrm>
            <a:off x="4343400" y="2529840"/>
            <a:ext cx="3505200" cy="2326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schemeClr val="bg1"/>
                </a:solidFill>
                <a:latin typeface="黑体" panose="02010609060101010101" pitchFamily="49" charset="-122"/>
                <a:ea typeface="黑体" panose="02010609060101010101" pitchFamily="49" charset="-122"/>
              </a:rPr>
              <a:t>Function</a:t>
            </a:r>
            <a:endParaRPr lang="zh-CN" altLang="en-US" sz="5400" b="1" dirty="0">
              <a:solidFill>
                <a:schemeClr val="bg1"/>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825607F-E660-4F1A-8710-A6E102BEA60E}"/>
              </a:ext>
            </a:extLst>
          </p:cNvPr>
          <p:cNvSpPr txBox="1"/>
          <p:nvPr/>
        </p:nvSpPr>
        <p:spPr>
          <a:xfrm>
            <a:off x="2133600" y="2908330"/>
            <a:ext cx="1351280" cy="1569660"/>
          </a:xfrm>
          <a:prstGeom prst="rect">
            <a:avLst/>
          </a:prstGeom>
          <a:noFill/>
        </p:spPr>
        <p:txBody>
          <a:bodyPr wrap="square" rtlCol="0">
            <a:spAutoFit/>
          </a:bodyPr>
          <a:lstStyle/>
          <a:p>
            <a:r>
              <a:rPr lang="en-US" altLang="zh-CN" sz="9600" b="1" dirty="0">
                <a:latin typeface="黑体" panose="02010609060101010101" pitchFamily="49" charset="-122"/>
                <a:ea typeface="黑体" panose="02010609060101010101" pitchFamily="49" charset="-122"/>
              </a:rPr>
              <a:t>X</a:t>
            </a:r>
            <a:endParaRPr lang="zh-CN" altLang="en-US" sz="9600" b="1"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B2CC256D-2D0A-476E-81CC-5B5C7FE1FEB7}"/>
              </a:ext>
            </a:extLst>
          </p:cNvPr>
          <p:cNvSpPr txBox="1"/>
          <p:nvPr/>
        </p:nvSpPr>
        <p:spPr>
          <a:xfrm>
            <a:off x="9253371" y="2908330"/>
            <a:ext cx="805029" cy="1569660"/>
          </a:xfrm>
          <a:prstGeom prst="rect">
            <a:avLst/>
          </a:prstGeom>
          <a:noFill/>
        </p:spPr>
        <p:txBody>
          <a:bodyPr wrap="none" rtlCol="0">
            <a:spAutoFit/>
          </a:bodyPr>
          <a:lstStyle/>
          <a:p>
            <a:r>
              <a:rPr lang="en-US" altLang="zh-CN" sz="9600" b="1" dirty="0">
                <a:latin typeface="黑体" panose="02010609060101010101" pitchFamily="49" charset="-122"/>
                <a:ea typeface="黑体" panose="02010609060101010101" pitchFamily="49" charset="-122"/>
              </a:rPr>
              <a:t>Y</a:t>
            </a:r>
            <a:endParaRPr lang="zh-CN" altLang="en-US" sz="9600" b="1" dirty="0">
              <a:latin typeface="黑体" panose="02010609060101010101" pitchFamily="49" charset="-122"/>
              <a:ea typeface="黑体" panose="02010609060101010101" pitchFamily="49" charset="-122"/>
            </a:endParaRPr>
          </a:p>
        </p:txBody>
      </p:sp>
      <p:cxnSp>
        <p:nvCxnSpPr>
          <p:cNvPr id="9" name="直接箭头连接符 8">
            <a:extLst>
              <a:ext uri="{FF2B5EF4-FFF2-40B4-BE49-F238E27FC236}">
                <a16:creationId xmlns:a16="http://schemas.microsoft.com/office/drawing/2014/main" id="{C210AC45-1B8D-4407-8EFA-6E27EAE14A11}"/>
              </a:ext>
            </a:extLst>
          </p:cNvPr>
          <p:cNvCxnSpPr>
            <a:cxnSpLocks/>
          </p:cNvCxnSpPr>
          <p:nvPr/>
        </p:nvCxnSpPr>
        <p:spPr>
          <a:xfrm>
            <a:off x="3037840" y="3693160"/>
            <a:ext cx="112776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AED4D7E-B132-4BE7-A3C7-BCF46F19C799}"/>
              </a:ext>
            </a:extLst>
          </p:cNvPr>
          <p:cNvCxnSpPr>
            <a:cxnSpLocks/>
          </p:cNvCxnSpPr>
          <p:nvPr/>
        </p:nvCxnSpPr>
        <p:spPr>
          <a:xfrm>
            <a:off x="8125611" y="3698240"/>
            <a:ext cx="112776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1846691-75A9-4C5E-A570-946ED06628A0}"/>
              </a:ext>
            </a:extLst>
          </p:cNvPr>
          <p:cNvSpPr txBox="1"/>
          <p:nvPr/>
        </p:nvSpPr>
        <p:spPr>
          <a:xfrm>
            <a:off x="4165600" y="5138558"/>
            <a:ext cx="3288080" cy="1015663"/>
          </a:xfrm>
          <a:prstGeom prst="rect">
            <a:avLst/>
          </a:prstGeom>
          <a:noFill/>
        </p:spPr>
        <p:txBody>
          <a:bodyPr wrap="none" rtlCol="0">
            <a:spAutoFit/>
          </a:bodyPr>
          <a:lstStyle/>
          <a:p>
            <a:r>
              <a:rPr lang="en-US" altLang="zh-CN" sz="6000" b="1" dirty="0">
                <a:latin typeface="黑体" panose="02010609060101010101" pitchFamily="49" charset="-122"/>
                <a:ea typeface="黑体" panose="02010609060101010101" pitchFamily="49" charset="-122"/>
              </a:rPr>
              <a:t>^Y=w*</a:t>
            </a:r>
            <a:r>
              <a:rPr lang="en-US" altLang="zh-CN" sz="6000" b="1" dirty="0" err="1">
                <a:latin typeface="黑体" panose="02010609060101010101" pitchFamily="49" charset="-122"/>
                <a:ea typeface="黑体" panose="02010609060101010101" pitchFamily="49" charset="-122"/>
              </a:rPr>
              <a:t>X+b</a:t>
            </a:r>
            <a:endParaRPr lang="zh-CN" altLang="en-US" sz="6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984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损失函数</a:t>
            </a:r>
          </a:p>
        </p:txBody>
      </p:sp>
      <p:sp>
        <p:nvSpPr>
          <p:cNvPr id="3" name="文本框 2">
            <a:extLst>
              <a:ext uri="{FF2B5EF4-FFF2-40B4-BE49-F238E27FC236}">
                <a16:creationId xmlns:a16="http://schemas.microsoft.com/office/drawing/2014/main" id="{8B4516E0-A0B2-472D-9798-6C0B2ACE0E6C}"/>
              </a:ext>
            </a:extLst>
          </p:cNvPr>
          <p:cNvSpPr txBox="1"/>
          <p:nvPr/>
        </p:nvSpPr>
        <p:spPr>
          <a:xfrm>
            <a:off x="1576873" y="2360645"/>
            <a:ext cx="8434874" cy="2862322"/>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如果要使函数预测得尽可能准，首先我们需要给“预测得准”做一个定义</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给出另一个函数对于这个预测函数进行计算，用得出结果的大小来量化评估</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即损失函数</a:t>
            </a:r>
          </a:p>
        </p:txBody>
      </p:sp>
    </p:spTree>
    <p:extLst>
      <p:ext uri="{BB962C8B-B14F-4D97-AF65-F5344CB8AC3E}">
        <p14:creationId xmlns:p14="http://schemas.microsoft.com/office/powerpoint/2010/main" val="366831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B90E9-5CEE-4E4F-90F9-2CE3D9135EAA}"/>
              </a:ext>
            </a:extLst>
          </p:cNvPr>
          <p:cNvSpPr>
            <a:spLocks noGrp="1"/>
          </p:cNvSpPr>
          <p:nvPr>
            <p:ph type="title"/>
          </p:nvPr>
        </p:nvSpPr>
        <p:spPr>
          <a:xfrm>
            <a:off x="5669280" y="822325"/>
            <a:ext cx="5684520" cy="1325563"/>
          </a:xfrm>
        </p:spPr>
        <p:txBody>
          <a:bodyPr rtlCol="0"/>
          <a:lstStyle/>
          <a:p>
            <a:pPr rtl="0"/>
            <a:r>
              <a:rPr lang="zh-CN" altLang="en-US" dirty="0"/>
              <a:t>第一次上课内容</a:t>
            </a:r>
          </a:p>
        </p:txBody>
      </p:sp>
      <p:sp>
        <p:nvSpPr>
          <p:cNvPr id="3" name="内容占位符 2">
            <a:extLst>
              <a:ext uri="{FF2B5EF4-FFF2-40B4-BE49-F238E27FC236}">
                <a16:creationId xmlns:a16="http://schemas.microsoft.com/office/drawing/2014/main" id="{65DF4BB2-624B-43EE-8846-5659141CC9CE}"/>
              </a:ext>
            </a:extLst>
          </p:cNvPr>
          <p:cNvSpPr>
            <a:spLocks noGrp="1"/>
          </p:cNvSpPr>
          <p:nvPr>
            <p:ph idx="1"/>
          </p:nvPr>
        </p:nvSpPr>
        <p:spPr>
          <a:xfrm>
            <a:off x="5669280" y="2854641"/>
            <a:ext cx="5684520" cy="3181034"/>
          </a:xfrm>
        </p:spPr>
        <p:txBody>
          <a:bodyPr vert="horz" lIns="91440" tIns="45720" rIns="91440" bIns="45720" rtlCol="0" anchor="t">
            <a:normAutofit/>
          </a:bodyPr>
          <a:lstStyle/>
          <a:p>
            <a:pPr marL="285750" indent="-285750" rtl="0">
              <a:buFont typeface="Arial" panose="020B0604020202020204" pitchFamily="34" charset="0"/>
              <a:buChar char="•"/>
            </a:pPr>
            <a:r>
              <a:rPr lang="en-US" altLang="zh-CN" sz="2800" dirty="0"/>
              <a:t>Python</a:t>
            </a:r>
            <a:r>
              <a:rPr lang="zh-CN" altLang="en-US" sz="2800" dirty="0"/>
              <a:t>基础与包管理</a:t>
            </a:r>
            <a:endParaRPr lang="en-US" altLang="zh-CN" sz="2800" dirty="0"/>
          </a:p>
          <a:p>
            <a:pPr marL="285750" indent="-285750" rtl="0">
              <a:buFont typeface="Arial" panose="020B0604020202020204" pitchFamily="34" charset="0"/>
              <a:buChar char="•"/>
            </a:pPr>
            <a:endParaRPr lang="en-US" altLang="zh-CN" sz="2800" dirty="0"/>
          </a:p>
          <a:p>
            <a:pPr marL="285750" indent="-285750" rtl="0">
              <a:buFont typeface="Arial" panose="020B0604020202020204" pitchFamily="34" charset="0"/>
              <a:buChar char="•"/>
            </a:pPr>
            <a:r>
              <a:rPr lang="zh-CN" altLang="en-US" sz="2800" dirty="0"/>
              <a:t>机器学习的数学基础与梯度下降</a:t>
            </a:r>
          </a:p>
        </p:txBody>
      </p:sp>
    </p:spTree>
    <p:extLst>
      <p:ext uri="{BB962C8B-B14F-4D97-AF65-F5344CB8AC3E}">
        <p14:creationId xmlns:p14="http://schemas.microsoft.com/office/powerpoint/2010/main" val="417675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损失函数</a:t>
            </a:r>
          </a:p>
        </p:txBody>
      </p:sp>
      <p:pic>
        <p:nvPicPr>
          <p:cNvPr id="5" name="图片 4" descr="手表上有字&#10;&#10;中度可信度描述已自动生成">
            <a:extLst>
              <a:ext uri="{FF2B5EF4-FFF2-40B4-BE49-F238E27FC236}">
                <a16:creationId xmlns:a16="http://schemas.microsoft.com/office/drawing/2014/main" id="{9004BAFD-11C5-42F2-87BD-FE5F73E8AA74}"/>
              </a:ext>
            </a:extLst>
          </p:cNvPr>
          <p:cNvPicPr>
            <a:picLocks noChangeAspect="1"/>
          </p:cNvPicPr>
          <p:nvPr/>
        </p:nvPicPr>
        <p:blipFill>
          <a:blip r:embed="rId2"/>
          <a:stretch>
            <a:fillRect/>
          </a:stretch>
        </p:blipFill>
        <p:spPr>
          <a:xfrm>
            <a:off x="1341052" y="2504621"/>
            <a:ext cx="9363761" cy="2321379"/>
          </a:xfrm>
          <a:prstGeom prst="rect">
            <a:avLst/>
          </a:prstGeom>
        </p:spPr>
      </p:pic>
    </p:spTree>
    <p:extLst>
      <p:ext uri="{BB962C8B-B14F-4D97-AF65-F5344CB8AC3E}">
        <p14:creationId xmlns:p14="http://schemas.microsoft.com/office/powerpoint/2010/main" val="1483194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梯度下降</a:t>
            </a:r>
          </a:p>
        </p:txBody>
      </p:sp>
      <p:sp>
        <p:nvSpPr>
          <p:cNvPr id="3" name="文本框 2">
            <a:extLst>
              <a:ext uri="{FF2B5EF4-FFF2-40B4-BE49-F238E27FC236}">
                <a16:creationId xmlns:a16="http://schemas.microsoft.com/office/drawing/2014/main" id="{8B4516E0-A0B2-472D-9798-6C0B2ACE0E6C}"/>
              </a:ext>
            </a:extLst>
          </p:cNvPr>
          <p:cNvSpPr txBox="1"/>
          <p:nvPr/>
        </p:nvSpPr>
        <p:spPr>
          <a:xfrm>
            <a:off x="1952793" y="2421605"/>
            <a:ext cx="8434874" cy="2308324"/>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在准备好样本、损失函数之后，我们便可以尝试得到一个较好的预测函数</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为了得到较好的预测函数，我们需要</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梯度下降法</a:t>
            </a:r>
          </a:p>
        </p:txBody>
      </p:sp>
    </p:spTree>
    <p:extLst>
      <p:ext uri="{BB962C8B-B14F-4D97-AF65-F5344CB8AC3E}">
        <p14:creationId xmlns:p14="http://schemas.microsoft.com/office/powerpoint/2010/main" val="335055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梯度下降</a:t>
            </a:r>
          </a:p>
        </p:txBody>
      </p:sp>
      <p:sp>
        <p:nvSpPr>
          <p:cNvPr id="3" name="文本框 2">
            <a:extLst>
              <a:ext uri="{FF2B5EF4-FFF2-40B4-BE49-F238E27FC236}">
                <a16:creationId xmlns:a16="http://schemas.microsoft.com/office/drawing/2014/main" id="{8B4516E0-A0B2-472D-9798-6C0B2ACE0E6C}"/>
              </a:ext>
            </a:extLst>
          </p:cNvPr>
          <p:cNvSpPr txBox="1"/>
          <p:nvPr/>
        </p:nvSpPr>
        <p:spPr>
          <a:xfrm>
            <a:off x="1952793" y="2421605"/>
            <a:ext cx="8434874" cy="2308324"/>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了解梯度下降法前，我们需要一些基本的高数知识</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高数下册的知识</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偏导数以及梯度</a:t>
            </a:r>
          </a:p>
        </p:txBody>
      </p:sp>
    </p:spTree>
    <p:extLst>
      <p:ext uri="{BB962C8B-B14F-4D97-AF65-F5344CB8AC3E}">
        <p14:creationId xmlns:p14="http://schemas.microsoft.com/office/powerpoint/2010/main" val="3406097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偏导数</a:t>
            </a:r>
          </a:p>
        </p:txBody>
      </p:sp>
      <p:sp>
        <p:nvSpPr>
          <p:cNvPr id="3" name="文本框 2">
            <a:extLst>
              <a:ext uri="{FF2B5EF4-FFF2-40B4-BE49-F238E27FC236}">
                <a16:creationId xmlns:a16="http://schemas.microsoft.com/office/drawing/2014/main" id="{8B4516E0-A0B2-472D-9798-6C0B2ACE0E6C}"/>
              </a:ext>
            </a:extLst>
          </p:cNvPr>
          <p:cNvSpPr txBox="1"/>
          <p:nvPr/>
        </p:nvSpPr>
        <p:spPr>
          <a:xfrm>
            <a:off x="1952793" y="2421605"/>
            <a:ext cx="8434874" cy="1200329"/>
          </a:xfrm>
          <a:prstGeom prst="rect">
            <a:avLst/>
          </a:prstGeom>
          <a:noFill/>
        </p:spPr>
        <p:txBody>
          <a:bodyPr wrap="square" rtlCol="0">
            <a:spAutoFit/>
          </a:bodyPr>
          <a:lstStyle/>
          <a:p>
            <a:r>
              <a:rPr lang="zh-CN" altLang="en-US" sz="3600" dirty="0">
                <a:latin typeface="黑体" panose="02010609060101010101" pitchFamily="49" charset="-122"/>
                <a:ea typeface="黑体" panose="02010609060101010101" pitchFamily="49" charset="-122"/>
              </a:rPr>
              <a:t>什么是偏导数</a:t>
            </a:r>
            <a:endParaRPr lang="en-US" altLang="zh-CN" sz="3600" dirty="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高中时期我们接触过导数的概念</a:t>
            </a:r>
            <a:endParaRPr lang="en-US" altLang="zh-CN"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46666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梯度</a:t>
            </a:r>
          </a:p>
        </p:txBody>
      </p:sp>
      <p:sp>
        <p:nvSpPr>
          <p:cNvPr id="3" name="文本框 2">
            <a:extLst>
              <a:ext uri="{FF2B5EF4-FFF2-40B4-BE49-F238E27FC236}">
                <a16:creationId xmlns:a16="http://schemas.microsoft.com/office/drawing/2014/main" id="{8B4516E0-A0B2-472D-9798-6C0B2ACE0E6C}"/>
              </a:ext>
            </a:extLst>
          </p:cNvPr>
          <p:cNvSpPr txBox="1"/>
          <p:nvPr/>
        </p:nvSpPr>
        <p:spPr>
          <a:xfrm>
            <a:off x="1952793" y="2421605"/>
            <a:ext cx="8434874" cy="2308324"/>
          </a:xfrm>
          <a:prstGeom prst="rect">
            <a:avLst/>
          </a:prstGeom>
          <a:noFill/>
        </p:spPr>
        <p:txBody>
          <a:bodyPr wrap="square" rtlCol="0">
            <a:spAutoFit/>
          </a:bodyPr>
          <a:lstStyle/>
          <a:p>
            <a:r>
              <a:rPr lang="zh-CN" altLang="en-US" sz="3600" b="0" i="0" dirty="0">
                <a:solidFill>
                  <a:srgbClr val="333333"/>
                </a:solidFill>
                <a:effectLst/>
                <a:latin typeface="Helvetica Neue"/>
              </a:rPr>
              <a:t>梯度是一个向量，表示某一函数在该点处的方向导数沿着该方向取得最大值</a:t>
            </a:r>
            <a:endParaRPr lang="en-US" altLang="zh-CN" sz="3600" b="0" i="0" dirty="0">
              <a:solidFill>
                <a:srgbClr val="333333"/>
              </a:solidFill>
              <a:effectLst/>
              <a:latin typeface="Helvetica Neue"/>
            </a:endParaRPr>
          </a:p>
          <a:p>
            <a:r>
              <a:rPr lang="zh-CN" altLang="en-US" sz="3600" b="0" i="0" dirty="0">
                <a:solidFill>
                  <a:srgbClr val="333333"/>
                </a:solidFill>
                <a:effectLst/>
                <a:latin typeface="Helvetica Neue"/>
              </a:rPr>
              <a:t>即函数在该点处沿着该方向变化最快，变化率最大</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8860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梯度下降</a:t>
            </a:r>
          </a:p>
        </p:txBody>
      </p:sp>
      <p:pic>
        <p:nvPicPr>
          <p:cNvPr id="4" name="图片 3">
            <a:extLst>
              <a:ext uri="{FF2B5EF4-FFF2-40B4-BE49-F238E27FC236}">
                <a16:creationId xmlns:a16="http://schemas.microsoft.com/office/drawing/2014/main" id="{C2163779-6F49-403C-B281-FF82107D543B}"/>
              </a:ext>
            </a:extLst>
          </p:cNvPr>
          <p:cNvPicPr>
            <a:picLocks noChangeAspect="1"/>
          </p:cNvPicPr>
          <p:nvPr/>
        </p:nvPicPr>
        <p:blipFill>
          <a:blip r:embed="rId2"/>
          <a:stretch>
            <a:fillRect/>
          </a:stretch>
        </p:blipFill>
        <p:spPr>
          <a:xfrm>
            <a:off x="1247625" y="2323197"/>
            <a:ext cx="9696749" cy="3985453"/>
          </a:xfrm>
          <a:prstGeom prst="rect">
            <a:avLst/>
          </a:prstGeom>
        </p:spPr>
      </p:pic>
    </p:spTree>
    <p:extLst>
      <p:ext uri="{BB962C8B-B14F-4D97-AF65-F5344CB8AC3E}">
        <p14:creationId xmlns:p14="http://schemas.microsoft.com/office/powerpoint/2010/main" val="1849812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zh-CN" altLang="en-US" dirty="0"/>
              <a:t>梯度下降</a:t>
            </a:r>
          </a:p>
        </p:txBody>
      </p:sp>
      <p:pic>
        <p:nvPicPr>
          <p:cNvPr id="7" name="图片 6">
            <a:extLst>
              <a:ext uri="{FF2B5EF4-FFF2-40B4-BE49-F238E27FC236}">
                <a16:creationId xmlns:a16="http://schemas.microsoft.com/office/drawing/2014/main" id="{9CD8BC39-245A-4A7F-A135-B389C03F1DD4}"/>
              </a:ext>
            </a:extLst>
          </p:cNvPr>
          <p:cNvPicPr>
            <a:picLocks noChangeAspect="1"/>
          </p:cNvPicPr>
          <p:nvPr/>
        </p:nvPicPr>
        <p:blipFill>
          <a:blip r:embed="rId2"/>
          <a:stretch>
            <a:fillRect/>
          </a:stretch>
        </p:blipFill>
        <p:spPr>
          <a:xfrm>
            <a:off x="2012346" y="2141248"/>
            <a:ext cx="8167307" cy="3960734"/>
          </a:xfrm>
          <a:prstGeom prst="rect">
            <a:avLst/>
          </a:prstGeom>
        </p:spPr>
      </p:pic>
    </p:spTree>
    <p:extLst>
      <p:ext uri="{BB962C8B-B14F-4D97-AF65-F5344CB8AC3E}">
        <p14:creationId xmlns:p14="http://schemas.microsoft.com/office/powerpoint/2010/main" val="927890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AEE93-8585-46D4-A7EC-F184E317CB2E}"/>
              </a:ext>
            </a:extLst>
          </p:cNvPr>
          <p:cNvSpPr>
            <a:spLocks noGrp="1"/>
          </p:cNvSpPr>
          <p:nvPr>
            <p:ph type="ctrTitle"/>
          </p:nvPr>
        </p:nvSpPr>
        <p:spPr>
          <a:xfrm>
            <a:off x="838200" y="2313571"/>
            <a:ext cx="4419600" cy="1659716"/>
          </a:xfrm>
        </p:spPr>
        <p:txBody>
          <a:bodyPr rtlCol="0"/>
          <a:lstStyle/>
          <a:p>
            <a:pPr rtl="0"/>
            <a:r>
              <a:rPr lang="zh-CN" altLang="en-US" dirty="0"/>
              <a:t>谢谢</a:t>
            </a:r>
          </a:p>
        </p:txBody>
      </p:sp>
      <p:sp>
        <p:nvSpPr>
          <p:cNvPr id="3" name="内容占位符 2">
            <a:extLst>
              <a:ext uri="{FF2B5EF4-FFF2-40B4-BE49-F238E27FC236}">
                <a16:creationId xmlns:a16="http://schemas.microsoft.com/office/drawing/2014/main" id="{24AFFC60-19C3-4901-93F7-7AAF4C09F8C6}"/>
              </a:ext>
            </a:extLst>
          </p:cNvPr>
          <p:cNvSpPr>
            <a:spLocks noGrp="1"/>
          </p:cNvSpPr>
          <p:nvPr>
            <p:ph type="subTitle" idx="1"/>
          </p:nvPr>
        </p:nvSpPr>
        <p:spPr>
          <a:xfrm>
            <a:off x="7772402" y="2348318"/>
            <a:ext cx="2743200" cy="1659715"/>
          </a:xfrm>
        </p:spPr>
        <p:txBody>
          <a:bodyPr rtlCol="0">
            <a:normAutofit/>
          </a:bodyPr>
          <a:lstStyle/>
          <a:p>
            <a:pPr rtl="0"/>
            <a:endParaRPr lang="zh-CN" altLang="en-US" dirty="0"/>
          </a:p>
        </p:txBody>
      </p:sp>
    </p:spTree>
    <p:extLst>
      <p:ext uri="{BB962C8B-B14F-4D97-AF65-F5344CB8AC3E}">
        <p14:creationId xmlns:p14="http://schemas.microsoft.com/office/powerpoint/2010/main" val="324299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9F29B-F233-48AF-8261-F33A4E079E3E}"/>
              </a:ext>
            </a:extLst>
          </p:cNvPr>
          <p:cNvSpPr>
            <a:spLocks noGrp="1"/>
          </p:cNvSpPr>
          <p:nvPr>
            <p:ph type="title"/>
          </p:nvPr>
        </p:nvSpPr>
        <p:spPr>
          <a:xfrm>
            <a:off x="5669280" y="2376805"/>
            <a:ext cx="5013960" cy="1325563"/>
          </a:xfrm>
        </p:spPr>
        <p:txBody>
          <a:bodyPr rtlCol="0">
            <a:normAutofit/>
          </a:bodyPr>
          <a:lstStyle/>
          <a:p>
            <a:pPr rtl="0"/>
            <a:r>
              <a:rPr lang="en-US" altLang="zh-CN" dirty="0"/>
              <a:t>Python</a:t>
            </a:r>
            <a:r>
              <a:rPr lang="zh-CN" altLang="en-US" dirty="0"/>
              <a:t>基础</a:t>
            </a:r>
            <a:br>
              <a:rPr lang="en-US" altLang="zh-CN" dirty="0"/>
            </a:br>
            <a:r>
              <a:rPr lang="en-US" altLang="zh-CN" dirty="0"/>
              <a:t>		&amp;</a:t>
            </a:r>
            <a:r>
              <a:rPr lang="zh-CN" altLang="en-US" dirty="0"/>
              <a:t>包管理</a:t>
            </a:r>
            <a:endParaRPr lang="zh-CN" altLang="en-ZA" dirty="0"/>
          </a:p>
        </p:txBody>
      </p:sp>
    </p:spTree>
    <p:extLst>
      <p:ext uri="{BB962C8B-B14F-4D97-AF65-F5344CB8AC3E}">
        <p14:creationId xmlns:p14="http://schemas.microsoft.com/office/powerpoint/2010/main" val="398087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endParaRPr lang="zh-CN" altLang="en-US" dirty="0"/>
          </a:p>
        </p:txBody>
      </p:sp>
      <p:sp>
        <p:nvSpPr>
          <p:cNvPr id="15" name="文本框 14">
            <a:extLst>
              <a:ext uri="{FF2B5EF4-FFF2-40B4-BE49-F238E27FC236}">
                <a16:creationId xmlns:a16="http://schemas.microsoft.com/office/drawing/2014/main" id="{F1930927-5E36-4A4B-B361-C145AD0DE71D}"/>
              </a:ext>
            </a:extLst>
          </p:cNvPr>
          <p:cNvSpPr txBox="1"/>
          <p:nvPr/>
        </p:nvSpPr>
        <p:spPr>
          <a:xfrm>
            <a:off x="838200" y="2367915"/>
            <a:ext cx="10515600" cy="1384995"/>
          </a:xfrm>
          <a:prstGeom prst="rect">
            <a:avLst/>
          </a:prstGeom>
          <a:noFill/>
        </p:spPr>
        <p:txBody>
          <a:bodyPr wrap="square" rtlCol="0">
            <a:spAutoFit/>
          </a:bodyPr>
          <a:lstStyle/>
          <a:p>
            <a:r>
              <a:rPr lang="en-US" altLang="zh-CN" sz="2800" dirty="0">
                <a:latin typeface="黑体" panose="02010609060101010101" pitchFamily="49" charset="-122"/>
                <a:ea typeface="黑体" panose="02010609060101010101" pitchFamily="49" charset="-122"/>
              </a:rPr>
              <a:t>Python</a:t>
            </a:r>
            <a:r>
              <a:rPr lang="zh-CN" altLang="en-US" sz="2800" dirty="0">
                <a:latin typeface="黑体" panose="02010609060101010101" pitchFamily="49" charset="-122"/>
                <a:ea typeface="黑体" panose="02010609060101010101" pitchFamily="49" charset="-122"/>
              </a:rPr>
              <a:t>不是一门强调语法的语言，完全没有接触过</a:t>
            </a:r>
            <a:r>
              <a:rPr lang="en-US" altLang="zh-CN" sz="2800" dirty="0">
                <a:latin typeface="黑体" panose="02010609060101010101" pitchFamily="49" charset="-122"/>
                <a:ea typeface="黑体" panose="02010609060101010101" pitchFamily="49" charset="-122"/>
              </a:rPr>
              <a:t>Python</a:t>
            </a:r>
            <a:r>
              <a:rPr lang="zh-CN" altLang="en-US" sz="2800" dirty="0">
                <a:latin typeface="黑体" panose="02010609060101010101" pitchFamily="49" charset="-122"/>
                <a:ea typeface="黑体" panose="02010609060101010101" pitchFamily="49" charset="-122"/>
              </a:rPr>
              <a:t>的同学也不用专门去听网课或者查阅文档，懂得一些最基础的语法其实就可以了，更高级的用法可以用到再查</a:t>
            </a:r>
          </a:p>
        </p:txBody>
      </p:sp>
    </p:spTree>
    <p:extLst>
      <p:ext uri="{BB962C8B-B14F-4D97-AF65-F5344CB8AC3E}">
        <p14:creationId xmlns:p14="http://schemas.microsoft.com/office/powerpoint/2010/main" val="374906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r>
              <a:rPr lang="zh-CN" altLang="en-US" dirty="0"/>
              <a:t>的优缺点</a:t>
            </a:r>
          </a:p>
        </p:txBody>
      </p:sp>
      <p:sp>
        <p:nvSpPr>
          <p:cNvPr id="3" name="文本框 2">
            <a:extLst>
              <a:ext uri="{FF2B5EF4-FFF2-40B4-BE49-F238E27FC236}">
                <a16:creationId xmlns:a16="http://schemas.microsoft.com/office/drawing/2014/main" id="{D2C083E3-45E2-4EAC-BAC9-CA36483B2BB9}"/>
              </a:ext>
            </a:extLst>
          </p:cNvPr>
          <p:cNvSpPr txBox="1"/>
          <p:nvPr/>
        </p:nvSpPr>
        <p:spPr>
          <a:xfrm>
            <a:off x="1284426" y="3429000"/>
            <a:ext cx="9623147" cy="1077218"/>
          </a:xfrm>
          <a:prstGeom prst="rect">
            <a:avLst/>
          </a:prstGeom>
          <a:noFill/>
        </p:spPr>
        <p:txBody>
          <a:bodyPr wrap="none" rtlCol="0">
            <a:spAutoFit/>
          </a:bodyPr>
          <a:lstStyle/>
          <a:p>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的缺点很明显，那就是慢，而且不是一般的慢</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所以我们一般不会用</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去写数据结构</a:t>
            </a:r>
          </a:p>
        </p:txBody>
      </p:sp>
    </p:spTree>
    <p:extLst>
      <p:ext uri="{BB962C8B-B14F-4D97-AF65-F5344CB8AC3E}">
        <p14:creationId xmlns:p14="http://schemas.microsoft.com/office/powerpoint/2010/main" val="234273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r>
              <a:rPr lang="zh-CN" altLang="en-US" dirty="0"/>
              <a:t>的优缺点</a:t>
            </a:r>
          </a:p>
        </p:txBody>
      </p:sp>
      <p:pic>
        <p:nvPicPr>
          <p:cNvPr id="5" name="图片 4" descr="图表, 条形图&#10;&#10;描述已自动生成">
            <a:extLst>
              <a:ext uri="{FF2B5EF4-FFF2-40B4-BE49-F238E27FC236}">
                <a16:creationId xmlns:a16="http://schemas.microsoft.com/office/drawing/2014/main" id="{4D71CAD5-F818-4635-9666-852DD7C851F7}"/>
              </a:ext>
            </a:extLst>
          </p:cNvPr>
          <p:cNvPicPr>
            <a:picLocks noChangeAspect="1"/>
          </p:cNvPicPr>
          <p:nvPr/>
        </p:nvPicPr>
        <p:blipFill>
          <a:blip r:embed="rId2"/>
          <a:stretch>
            <a:fillRect/>
          </a:stretch>
        </p:blipFill>
        <p:spPr>
          <a:xfrm>
            <a:off x="3339353" y="0"/>
            <a:ext cx="5513294" cy="6858000"/>
          </a:xfrm>
          <a:prstGeom prst="rect">
            <a:avLst/>
          </a:prstGeom>
        </p:spPr>
      </p:pic>
    </p:spTree>
    <p:extLst>
      <p:ext uri="{BB962C8B-B14F-4D97-AF65-F5344CB8AC3E}">
        <p14:creationId xmlns:p14="http://schemas.microsoft.com/office/powerpoint/2010/main" val="113850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r>
              <a:rPr lang="zh-CN" altLang="en-US" dirty="0"/>
              <a:t>的优缺点</a:t>
            </a:r>
          </a:p>
        </p:txBody>
      </p:sp>
      <p:sp>
        <p:nvSpPr>
          <p:cNvPr id="3" name="文本框 2">
            <a:extLst>
              <a:ext uri="{FF2B5EF4-FFF2-40B4-BE49-F238E27FC236}">
                <a16:creationId xmlns:a16="http://schemas.microsoft.com/office/drawing/2014/main" id="{D2C083E3-45E2-4EAC-BAC9-CA36483B2BB9}"/>
              </a:ext>
            </a:extLst>
          </p:cNvPr>
          <p:cNvSpPr txBox="1"/>
          <p:nvPr/>
        </p:nvSpPr>
        <p:spPr>
          <a:xfrm>
            <a:off x="1284426" y="3429000"/>
            <a:ext cx="10033516" cy="1569660"/>
          </a:xfrm>
          <a:prstGeom prst="rect">
            <a:avLst/>
          </a:prstGeom>
          <a:noFill/>
        </p:spPr>
        <p:txBody>
          <a:bodyPr wrap="none" rtlCol="0">
            <a:spAutoFit/>
          </a:bodyPr>
          <a:lstStyle/>
          <a:p>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的缺点虽然显著，但仍然有那么多人喜欢</a:t>
            </a:r>
            <a:r>
              <a:rPr lang="en-US" altLang="zh-CN" sz="3200" dirty="0">
                <a:latin typeface="黑体" panose="02010609060101010101" pitchFamily="49" charset="-122"/>
                <a:ea typeface="黑体" panose="02010609060101010101" pitchFamily="49" charset="-122"/>
              </a:rPr>
              <a:t>Python</a:t>
            </a:r>
          </a:p>
          <a:p>
            <a:r>
              <a:rPr lang="zh-CN" altLang="en-US" sz="3200" dirty="0">
                <a:latin typeface="黑体" panose="02010609060101010101" pitchFamily="49" charset="-122"/>
                <a:ea typeface="黑体" panose="02010609060101010101" pitchFamily="49" charset="-122"/>
              </a:rPr>
              <a:t>为什么？</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这得益于</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简单的语法与强大的库</a:t>
            </a:r>
          </a:p>
        </p:txBody>
      </p:sp>
    </p:spTree>
    <p:extLst>
      <p:ext uri="{BB962C8B-B14F-4D97-AF65-F5344CB8AC3E}">
        <p14:creationId xmlns:p14="http://schemas.microsoft.com/office/powerpoint/2010/main" val="277266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r>
              <a:rPr lang="zh-CN" altLang="en-US" dirty="0"/>
              <a:t>库</a:t>
            </a:r>
          </a:p>
        </p:txBody>
      </p:sp>
      <p:sp>
        <p:nvSpPr>
          <p:cNvPr id="3" name="文本框 2">
            <a:extLst>
              <a:ext uri="{FF2B5EF4-FFF2-40B4-BE49-F238E27FC236}">
                <a16:creationId xmlns:a16="http://schemas.microsoft.com/office/drawing/2014/main" id="{D2C083E3-45E2-4EAC-BAC9-CA36483B2BB9}"/>
              </a:ext>
            </a:extLst>
          </p:cNvPr>
          <p:cNvSpPr txBox="1"/>
          <p:nvPr/>
        </p:nvSpPr>
        <p:spPr>
          <a:xfrm>
            <a:off x="1256893" y="2606040"/>
            <a:ext cx="9678214" cy="3046988"/>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库是一些由其他人编写好的</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文件，内部包含了许多有用的函数，所以使用</a:t>
            </a:r>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，我们不必重复造轮子的苦活</a:t>
            </a:r>
            <a:endParaRPr lang="en-US" altLang="zh-CN" sz="3200" dirty="0">
              <a:latin typeface="黑体" panose="02010609060101010101" pitchFamily="49" charset="-122"/>
              <a:ea typeface="黑体" panose="02010609060101010101" pitchFamily="49" charset="-122"/>
            </a:endParaRPr>
          </a:p>
          <a:p>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相对于其他语言最幸福的一点就是，我们只用导入库后添加一两行代码就能完成其他语言几百行才能完成的工作</a:t>
            </a:r>
            <a:endParaRPr lang="en-US" altLang="zh-CN"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84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B325F-55B8-4F9E-8592-A8CBEE65049F}"/>
              </a:ext>
            </a:extLst>
          </p:cNvPr>
          <p:cNvSpPr>
            <a:spLocks noGrp="1"/>
          </p:cNvSpPr>
          <p:nvPr>
            <p:ph type="title"/>
          </p:nvPr>
        </p:nvSpPr>
        <p:spPr/>
        <p:txBody>
          <a:bodyPr/>
          <a:lstStyle/>
          <a:p>
            <a:r>
              <a:rPr lang="en-US" altLang="zh-CN" dirty="0"/>
              <a:t>Python</a:t>
            </a:r>
            <a:r>
              <a:rPr lang="zh-CN" altLang="en-US" dirty="0"/>
              <a:t>库</a:t>
            </a:r>
          </a:p>
        </p:txBody>
      </p:sp>
      <p:sp>
        <p:nvSpPr>
          <p:cNvPr id="3" name="文本框 2">
            <a:extLst>
              <a:ext uri="{FF2B5EF4-FFF2-40B4-BE49-F238E27FC236}">
                <a16:creationId xmlns:a16="http://schemas.microsoft.com/office/drawing/2014/main" id="{D2C083E3-45E2-4EAC-BAC9-CA36483B2BB9}"/>
              </a:ext>
            </a:extLst>
          </p:cNvPr>
          <p:cNvSpPr txBox="1"/>
          <p:nvPr/>
        </p:nvSpPr>
        <p:spPr>
          <a:xfrm>
            <a:off x="1177086" y="2514600"/>
            <a:ext cx="9837827" cy="1569660"/>
          </a:xfrm>
          <a:prstGeom prst="rect">
            <a:avLst/>
          </a:prstGeom>
          <a:noFill/>
        </p:spPr>
        <p:txBody>
          <a:bodyPr wrap="square" rtlCol="0">
            <a:spAutoFit/>
          </a:bodyPr>
          <a:lstStyle/>
          <a:p>
            <a:r>
              <a:rPr lang="en-US" altLang="zh-CN" sz="3200" dirty="0">
                <a:latin typeface="黑体" panose="02010609060101010101" pitchFamily="49" charset="-122"/>
                <a:ea typeface="黑体" panose="02010609060101010101" pitchFamily="49" charset="-122"/>
              </a:rPr>
              <a:t>Python</a:t>
            </a:r>
            <a:r>
              <a:rPr lang="zh-CN" altLang="en-US" sz="3200" dirty="0">
                <a:latin typeface="黑体" panose="02010609060101010101" pitchFamily="49" charset="-122"/>
                <a:ea typeface="黑体" panose="02010609060101010101" pitchFamily="49" charset="-122"/>
              </a:rPr>
              <a:t>适用于人工智能的开发，很大程度得益于庞大而完善的人工智能库</a:t>
            </a:r>
            <a:endParaRPr lang="en-US" altLang="zh-CN"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常用的库</a:t>
            </a:r>
            <a:endParaRPr lang="en-US" altLang="zh-CN"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32028887"/>
      </p:ext>
    </p:extLst>
  </p:cSld>
  <p:clrMapOvr>
    <a:masterClrMapping/>
  </p:clrMapOvr>
</p:sld>
</file>

<file path=ppt/theme/theme1.xml><?xml version="1.0" encoding="utf-8"?>
<a:theme xmlns:a="http://schemas.openxmlformats.org/drawingml/2006/main" name="自定义">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396183_TF03460514_Win32.potx" id="{9A2976D9-D6A2-4C72-AA54-D6D4585DC826}" vid="{E979CFFE-0E1D-4C6F-8738-47AC19B539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{C4161705-9D4B-4AC8-A3EC-039F47DD8AB0}tf03460514_win32</Template>
  <TotalTime>144</TotalTime>
  <Words>653</Words>
  <Application>Microsoft Office PowerPoint</Application>
  <PresentationFormat>宽屏</PresentationFormat>
  <Paragraphs>84</Paragraphs>
  <Slides>27</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Helvetica Neue</vt:lpstr>
      <vt:lpstr>Microsoft YaHei UI</vt:lpstr>
      <vt:lpstr>黑体</vt:lpstr>
      <vt:lpstr>Arial</vt:lpstr>
      <vt:lpstr>Consolas</vt:lpstr>
      <vt:lpstr>Skeena</vt:lpstr>
      <vt:lpstr>自定义</vt:lpstr>
      <vt:lpstr>AI</vt:lpstr>
      <vt:lpstr>第一次上课内容</vt:lpstr>
      <vt:lpstr>Python基础   &amp;包管理</vt:lpstr>
      <vt:lpstr>Python</vt:lpstr>
      <vt:lpstr>Python的优缺点</vt:lpstr>
      <vt:lpstr>Python的优缺点</vt:lpstr>
      <vt:lpstr>Python的优缺点</vt:lpstr>
      <vt:lpstr>Python库</vt:lpstr>
      <vt:lpstr>Python库</vt:lpstr>
      <vt:lpstr>Python包管理</vt:lpstr>
      <vt:lpstr>Python包管理</vt:lpstr>
      <vt:lpstr>Python包管理</vt:lpstr>
      <vt:lpstr>Anaconda用法</vt:lpstr>
      <vt:lpstr>Anaconda用法</vt:lpstr>
      <vt:lpstr>梯度下降</vt:lpstr>
      <vt:lpstr>机器学习</vt:lpstr>
      <vt:lpstr>机器学习</vt:lpstr>
      <vt:lpstr>机器学习</vt:lpstr>
      <vt:lpstr>损失函数</vt:lpstr>
      <vt:lpstr>损失函数</vt:lpstr>
      <vt:lpstr>梯度下降</vt:lpstr>
      <vt:lpstr>梯度下降</vt:lpstr>
      <vt:lpstr>偏导数</vt:lpstr>
      <vt:lpstr>梯度</vt:lpstr>
      <vt:lpstr>梯度下降</vt:lpstr>
      <vt:lpstr>梯度下降</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Narcissus Field</dc:creator>
  <cp:lastModifiedBy>Narcissus Field</cp:lastModifiedBy>
  <cp:revision>13</cp:revision>
  <dcterms:created xsi:type="dcterms:W3CDTF">2023-10-21T13:30:49Z</dcterms:created>
  <dcterms:modified xsi:type="dcterms:W3CDTF">2023-10-22T08:27:56Z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