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61" r:id="rId3"/>
    <p:sldId id="257" r:id="rId4"/>
    <p:sldId id="281" r:id="rId5"/>
    <p:sldId id="260" r:id="rId6"/>
    <p:sldId id="270" r:id="rId7"/>
    <p:sldId id="300" r:id="rId8"/>
    <p:sldId id="301" r:id="rId9"/>
    <p:sldId id="302" r:id="rId10"/>
    <p:sldId id="274" r:id="rId11"/>
  </p:sldIdLst>
  <p:sldSz cx="9144000" cy="5143500" type="screen16x9"/>
  <p:notesSz cx="6858000" cy="9144000"/>
  <p:embeddedFontLst>
    <p:embeddedFont>
      <p:font typeface="Paytone One" panose="020B0604020202020204" charset="0"/>
      <p:regular r:id="rId13"/>
    </p:embeddedFont>
    <p:embeddedFont>
      <p:font typeface="Questrial" pitchFamily="2" charset="0"/>
      <p:regular r:id="rId14"/>
    </p:embeddedFont>
    <p:embeddedFont>
      <p:font typeface="Roboto Slab Light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B4EC8-F7AF-4CB1-BCD5-74071EF937B3}">
  <a:tblStyle styleId="{A8CB4EC8-F7AF-4CB1-BCD5-74071EF937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b8ad8aa3d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b8ad8aa3d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8ad8aa3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b8ad8aa3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b8ad8aa3d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b8ad8aa3d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b8ad8aa3d3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b8ad8aa3d3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b8ad8aa3d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b8ad8aa3d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b8ad8aa3d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b8ad8aa3d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25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924c6c1c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924c6c1c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64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924c6c1c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924c6c1c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13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24"/>
          <p:cNvSpPr txBox="1">
            <a:spLocks noGrp="1"/>
          </p:cNvSpPr>
          <p:nvPr>
            <p:ph type="title" idx="2"/>
          </p:nvPr>
        </p:nvSpPr>
        <p:spPr>
          <a:xfrm>
            <a:off x="7200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5" name="Google Shape;705;p24"/>
          <p:cNvSpPr txBox="1">
            <a:spLocks noGrp="1"/>
          </p:cNvSpPr>
          <p:nvPr>
            <p:ph type="subTitle" idx="1"/>
          </p:nvPr>
        </p:nvSpPr>
        <p:spPr>
          <a:xfrm>
            <a:off x="720000" y="3534450"/>
            <a:ext cx="23364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4"/>
          <p:cNvSpPr txBox="1">
            <a:spLocks noGrp="1"/>
          </p:cNvSpPr>
          <p:nvPr>
            <p:ph type="title" idx="3"/>
          </p:nvPr>
        </p:nvSpPr>
        <p:spPr>
          <a:xfrm>
            <a:off x="34038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4"/>
          </p:nvPr>
        </p:nvSpPr>
        <p:spPr>
          <a:xfrm>
            <a:off x="3403800" y="3534450"/>
            <a:ext cx="23364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title" idx="5"/>
          </p:nvPr>
        </p:nvSpPr>
        <p:spPr>
          <a:xfrm>
            <a:off x="60876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6"/>
          </p:nvPr>
        </p:nvSpPr>
        <p:spPr>
          <a:xfrm>
            <a:off x="6087600" y="3534450"/>
            <a:ext cx="23364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0" name="Google Shape;710;p24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11" name="Google Shape;711;p2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05" name="Google Shape;805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2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32" name="Google Shape;832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57" name="Google Shape;857;p26"/>
          <p:cNvSpPr txBox="1">
            <a:spLocks noGrp="1"/>
          </p:cNvSpPr>
          <p:nvPr>
            <p:ph type="title" hasCustomPrompt="1"/>
          </p:nvPr>
        </p:nvSpPr>
        <p:spPr>
          <a:xfrm>
            <a:off x="2642625" y="540000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6"/>
          <p:cNvSpPr txBox="1">
            <a:spLocks noGrp="1"/>
          </p:cNvSpPr>
          <p:nvPr>
            <p:ph type="subTitle" idx="1"/>
          </p:nvPr>
        </p:nvSpPr>
        <p:spPr>
          <a:xfrm>
            <a:off x="2642625" y="1246025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6"/>
          <p:cNvSpPr txBox="1">
            <a:spLocks noGrp="1"/>
          </p:cNvSpPr>
          <p:nvPr>
            <p:ph type="title" idx="2" hasCustomPrompt="1"/>
          </p:nvPr>
        </p:nvSpPr>
        <p:spPr>
          <a:xfrm>
            <a:off x="2642625" y="2036332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6"/>
          <p:cNvSpPr txBox="1">
            <a:spLocks noGrp="1"/>
          </p:cNvSpPr>
          <p:nvPr>
            <p:ph type="subTitle" idx="3"/>
          </p:nvPr>
        </p:nvSpPr>
        <p:spPr>
          <a:xfrm>
            <a:off x="2642625" y="2742358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 idx="4" hasCustomPrompt="1"/>
          </p:nvPr>
        </p:nvSpPr>
        <p:spPr>
          <a:xfrm>
            <a:off x="2642625" y="3539364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5"/>
          </p:nvPr>
        </p:nvSpPr>
        <p:spPr>
          <a:xfrm>
            <a:off x="2642625" y="4245389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0" y="807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 rot="-5400000">
            <a:off x="7669066" y="296839"/>
            <a:ext cx="1129770" cy="1173854"/>
            <a:chOff x="11" y="583339"/>
            <a:chExt cx="1129770" cy="1173854"/>
          </a:xfrm>
        </p:grpSpPr>
        <p:sp>
          <p:nvSpPr>
            <p:cNvPr id="99" name="Google Shape;99;p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144413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1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>
            <a:spLocks noGrp="1"/>
          </p:cNvSpPr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 idx="2"/>
          </p:nvPr>
        </p:nvSpPr>
        <p:spPr>
          <a:xfrm>
            <a:off x="2620769" y="1735175"/>
            <a:ext cx="5785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subTitle" idx="1"/>
          </p:nvPr>
        </p:nvSpPr>
        <p:spPr>
          <a:xfrm>
            <a:off x="2618225" y="2260475"/>
            <a:ext cx="57855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1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49" name="Google Shape;449;p1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717150" y="11637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body" idx="1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478" name="Google Shape;478;p1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2" name="Google Shape;532;p1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33" name="Google Shape;533;p1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3"/>
          <p:cNvSpPr txBox="1">
            <a:spLocks noGrp="1"/>
          </p:cNvSpPr>
          <p:nvPr>
            <p:ph type="title"/>
          </p:nvPr>
        </p:nvSpPr>
        <p:spPr>
          <a:xfrm>
            <a:off x="2391900" y="3044542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4" name="Google Shape;674;p23"/>
          <p:cNvSpPr txBox="1">
            <a:spLocks noGrp="1"/>
          </p:cNvSpPr>
          <p:nvPr>
            <p:ph type="subTitle" idx="1"/>
          </p:nvPr>
        </p:nvSpPr>
        <p:spPr>
          <a:xfrm>
            <a:off x="1996200" y="1567050"/>
            <a:ext cx="51516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23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2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77" name="Google Shape;677;p2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2" r:id="rId5"/>
    <p:sldLayoutId id="2147483663" r:id="rId6"/>
    <p:sldLayoutId id="2147483664" r:id="rId7"/>
    <p:sldLayoutId id="2147483666" r:id="rId8"/>
    <p:sldLayoutId id="2147483669" r:id="rId9"/>
    <p:sldLayoutId id="2147483670" r:id="rId10"/>
    <p:sldLayoutId id="2147483672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odel_selection.GridSearchCV.html" TargetMode="External"/><Relationship Id="rId3" Type="http://schemas.openxmlformats.org/officeDocument/2006/relationships/hyperlink" Target="https://github.com/ki-ki13/Rakamin_VIX" TargetMode="External"/><Relationship Id="rId7" Type="http://schemas.openxmlformats.org/officeDocument/2006/relationships/hyperlink" Target="https://scikit-learn.org/stable/modules/generated/sklearn.linear_model.LogisticRegress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code/willkoehrsen/start-here-a-gentle-introduction/notebook" TargetMode="External"/><Relationship Id="rId5" Type="http://schemas.openxmlformats.org/officeDocument/2006/relationships/hyperlink" Target="https://medium.com/@praveenkotha/home-credit-default-risk-end-to-end-machine-learning-project-1871f52e3ef2" TargetMode="External"/><Relationship Id="rId4" Type="http://schemas.openxmlformats.org/officeDocument/2006/relationships/hyperlink" Target="https://medium.com/analytics-vidhya/home-credit-loan-default-risk-7d660ce22942" TargetMode="External"/><Relationship Id="rId9" Type="http://schemas.openxmlformats.org/officeDocument/2006/relationships/hyperlink" Target="https://scikit-learn.org/stable/modules/generated/sklearn.ensemble.GradientBoostingClassifie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Credit Default Risk</a:t>
            </a:r>
            <a:endParaRPr dirty="0"/>
          </a:p>
        </p:txBody>
      </p:sp>
      <p:sp>
        <p:nvSpPr>
          <p:cNvPr id="983" name="Google Shape;983;p3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Rakamin Virtual Internship Home Credit</a:t>
            </a:r>
            <a:endParaRPr dirty="0"/>
          </a:p>
        </p:txBody>
      </p:sp>
      <p:sp>
        <p:nvSpPr>
          <p:cNvPr id="2" name="Google Shape;983;p32">
            <a:extLst>
              <a:ext uri="{FF2B5EF4-FFF2-40B4-BE49-F238E27FC236}">
                <a16:creationId xmlns:a16="http://schemas.microsoft.com/office/drawing/2014/main" id="{72933429-53CB-4E9E-DAEF-CE0B42F106C9}"/>
              </a:ext>
            </a:extLst>
          </p:cNvPr>
          <p:cNvSpPr txBox="1">
            <a:spLocks/>
          </p:cNvSpPr>
          <p:nvPr/>
        </p:nvSpPr>
        <p:spPr>
          <a:xfrm>
            <a:off x="0" y="4592198"/>
            <a:ext cx="61962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dirty="0"/>
              <a:t>Rizki Mahjati PH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dan </a:t>
            </a:r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1269" name="Google Shape;1269;p50"/>
          <p:cNvSpPr txBox="1">
            <a:spLocks noGrp="1"/>
          </p:cNvSpPr>
          <p:nvPr>
            <p:ph type="body" idx="1"/>
          </p:nvPr>
        </p:nvSpPr>
        <p:spPr>
          <a:xfrm>
            <a:off x="1315843" y="1507824"/>
            <a:ext cx="6988098" cy="2573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>
                <a:solidFill>
                  <a:schemeClr val="accent2"/>
                </a:solidFill>
              </a:rPr>
              <a:t>Link </a:t>
            </a:r>
            <a:r>
              <a:rPr lang="en-US" dirty="0" err="1">
                <a:solidFill>
                  <a:schemeClr val="accent2"/>
                </a:solidFill>
              </a:rPr>
              <a:t>Github</a:t>
            </a:r>
            <a:r>
              <a:rPr lang="en-US" dirty="0">
                <a:solidFill>
                  <a:schemeClr val="accent2"/>
                </a:solidFill>
              </a:rPr>
              <a:t> 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Link : Notebook Home Credit Default Risk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 err="1"/>
              <a:t>Referensi</a:t>
            </a:r>
            <a:r>
              <a:rPr lang="en-US" dirty="0"/>
              <a:t> 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>
                <a:hlinkClick r:id="rId4"/>
              </a:rPr>
              <a:t>Home Credit Loan Default Risk - Analytics Vidya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>
                <a:hlinkClick r:id="rId5"/>
              </a:rPr>
              <a:t>Home Credit Default Risk- End to End Machine learning project.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 err="1">
                <a:hlinkClick r:id="rId6"/>
              </a:rPr>
              <a:t>willkoehrsen</a:t>
            </a:r>
            <a:r>
              <a:rPr lang="en-US" dirty="0">
                <a:hlinkClick r:id="rId6"/>
              </a:rPr>
              <a:t>: start-here-a-gentle-introduction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 err="1">
                <a:hlinkClick r:id="rId7"/>
              </a:rPr>
              <a:t>sklearn.linear_model</a:t>
            </a:r>
            <a:r>
              <a:rPr lang="en-US" dirty="0">
                <a:hlinkClick r:id="rId7"/>
              </a:rPr>
              <a:t> : </a:t>
            </a:r>
            <a:r>
              <a:rPr lang="en-US" dirty="0" err="1">
                <a:hlinkClick r:id="rId7"/>
              </a:rPr>
              <a:t>LogisticRegression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 err="1">
                <a:hlinkClick r:id="rId8"/>
              </a:rPr>
              <a:t>sklearn.model_selection</a:t>
            </a:r>
            <a:r>
              <a:rPr lang="en-US" dirty="0">
                <a:hlinkClick r:id="rId8"/>
              </a:rPr>
              <a:t> : </a:t>
            </a:r>
            <a:r>
              <a:rPr lang="en-US" dirty="0" err="1">
                <a:hlinkClick r:id="rId8"/>
              </a:rPr>
              <a:t>GridSearchCV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 err="1">
                <a:hlinkClick r:id="rId9"/>
              </a:rPr>
              <a:t>sklearn.ensemble</a:t>
            </a:r>
            <a:r>
              <a:rPr lang="en-US" dirty="0">
                <a:hlinkClick r:id="rId9"/>
              </a:rPr>
              <a:t> : </a:t>
            </a:r>
            <a:r>
              <a:rPr lang="en-US" dirty="0" err="1">
                <a:hlinkClick r:id="rId9"/>
              </a:rPr>
              <a:t>GradientBoostingClassifier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DD2A8A-2EA4-63EE-D981-8C800901E9EF}"/>
              </a:ext>
            </a:extLst>
          </p:cNvPr>
          <p:cNvSpPr txBox="1"/>
          <p:nvPr/>
        </p:nvSpPr>
        <p:spPr>
          <a:xfrm>
            <a:off x="2055673" y="2883984"/>
            <a:ext cx="63820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Analisa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skor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kredit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secara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manual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akan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membutuhkan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waktu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yang lama dan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tenaga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yang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besar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apalagi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jika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data yang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masuk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cukup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banyak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.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Maka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dari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itu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dibutuhkan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solusi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agar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pemberian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skor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kredit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lebih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efisien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. Solusi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untuk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mengatasi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hal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tersebut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prediksi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skor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kredit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dapat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diselesaikan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menggunakan</a:t>
            </a:r>
            <a:r>
              <a:rPr lang="en-US" sz="16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machine learning.</a:t>
            </a:r>
          </a:p>
        </p:txBody>
      </p:sp>
      <p:sp>
        <p:nvSpPr>
          <p:cNvPr id="8" name="Google Shape;1025;p36">
            <a:extLst>
              <a:ext uri="{FF2B5EF4-FFF2-40B4-BE49-F238E27FC236}">
                <a16:creationId xmlns:a16="http://schemas.microsoft.com/office/drawing/2014/main" id="{4B82F74E-87CF-0FD3-3381-671F47E855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6335" y="1062647"/>
            <a:ext cx="638142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pemberian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customer home credit,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skor</a:t>
            </a:r>
            <a:r>
              <a:rPr lang="en-US" sz="1600" dirty="0"/>
              <a:t> </a:t>
            </a:r>
            <a:r>
              <a:rPr lang="en-US" sz="1600" dirty="0" err="1"/>
              <a:t>kredit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skor</a:t>
            </a:r>
            <a:r>
              <a:rPr lang="en-US" sz="1600" dirty="0"/>
              <a:t> </a:t>
            </a:r>
            <a:r>
              <a:rPr lang="en-US" sz="1600" dirty="0" err="1"/>
              <a:t>kredit</a:t>
            </a:r>
            <a:r>
              <a:rPr lang="en-US" sz="1600" dirty="0"/>
              <a:t>. Hasil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skor</a:t>
            </a:r>
            <a:r>
              <a:rPr lang="en-US" sz="1600" dirty="0"/>
              <a:t> </a:t>
            </a:r>
            <a:r>
              <a:rPr lang="en-US" sz="1600" dirty="0" err="1"/>
              <a:t>kredit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potensi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penulanasan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ditolak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mengajukan</a:t>
            </a:r>
            <a:r>
              <a:rPr lang="en-US" sz="1600" dirty="0"/>
              <a:t> </a:t>
            </a:r>
            <a:r>
              <a:rPr lang="en-US" sz="1600" dirty="0" err="1"/>
              <a:t>kredit</a:t>
            </a:r>
            <a:r>
              <a:rPr lang="en-US" sz="1600" dirty="0"/>
              <a:t>. </a:t>
            </a:r>
          </a:p>
        </p:txBody>
      </p:sp>
      <p:sp>
        <p:nvSpPr>
          <p:cNvPr id="9" name="Google Shape;1018;p35">
            <a:extLst>
              <a:ext uri="{FF2B5EF4-FFF2-40B4-BE49-F238E27FC236}">
                <a16:creationId xmlns:a16="http://schemas.microsoft.com/office/drawing/2014/main" id="{F88958D3-C9DA-DB90-7DF5-E3E5D8E19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5673" y="519035"/>
            <a:ext cx="5940425" cy="54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3"/>
          <p:cNvSpPr txBox="1">
            <a:spLocks noGrp="1"/>
          </p:cNvSpPr>
          <p:nvPr>
            <p:ph type="title"/>
          </p:nvPr>
        </p:nvSpPr>
        <p:spPr>
          <a:xfrm>
            <a:off x="720000" y="4882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aytone One" panose="020B060402020202020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Pada </a:t>
            </a:r>
            <a:r>
              <a:rPr lang="en-US" sz="2400" dirty="0" err="1">
                <a:latin typeface="Paytone One" panose="020B060402020202020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kasus</a:t>
            </a:r>
            <a:r>
              <a:rPr lang="en-US" sz="2400" dirty="0">
                <a:latin typeface="Paytone One" panose="020B060402020202020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Paytone One" panose="020B060402020202020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ini</a:t>
            </a:r>
            <a:r>
              <a:rPr lang="en-US" sz="2400" dirty="0">
                <a:latin typeface="Paytone One" panose="020B060402020202020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Paytone One" panose="020B060402020202020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akan</a:t>
            </a:r>
            <a:r>
              <a:rPr lang="en-US" sz="2400" dirty="0">
                <a:latin typeface="Paytone One" panose="020B060402020202020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400" dirty="0" err="1">
                <a:latin typeface="Paytone One" panose="020B060402020202020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dilakukan</a:t>
            </a:r>
            <a:endParaRPr sz="2400" dirty="0">
              <a:latin typeface="Paytone One" panose="020B060402020202020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89" name="Google Shape;989;p33"/>
          <p:cNvSpPr txBox="1">
            <a:spLocks noGrp="1"/>
          </p:cNvSpPr>
          <p:nvPr>
            <p:ph type="body" idx="1"/>
          </p:nvPr>
        </p:nvSpPr>
        <p:spPr>
          <a:xfrm>
            <a:off x="178420" y="1575594"/>
            <a:ext cx="40813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Analisa </a:t>
            </a:r>
            <a:r>
              <a:rPr lang="en-US" sz="1400" b="1" dirty="0" err="1"/>
              <a:t>mengenai</a:t>
            </a:r>
            <a:r>
              <a:rPr lang="en-US" sz="1400" b="1" dirty="0"/>
              <a:t> </a:t>
            </a:r>
            <a:r>
              <a:rPr lang="en-US" sz="1400" b="1" dirty="0" err="1"/>
              <a:t>pelanggan</a:t>
            </a:r>
            <a:r>
              <a:rPr lang="en-US" sz="1400" b="1" dirty="0"/>
              <a:t> yang </a:t>
            </a:r>
            <a:r>
              <a:rPr lang="en-US" sz="1400" b="1" dirty="0" err="1"/>
              <a:t>bisa</a:t>
            </a:r>
            <a:r>
              <a:rPr lang="en-US" sz="1400" b="1" dirty="0"/>
              <a:t> </a:t>
            </a:r>
            <a:r>
              <a:rPr lang="en-US" sz="1400" b="1" dirty="0" err="1"/>
              <a:t>melakukan</a:t>
            </a:r>
            <a:r>
              <a:rPr lang="en-US" sz="1400" b="1" dirty="0"/>
              <a:t> </a:t>
            </a:r>
            <a:r>
              <a:rPr lang="en-US" sz="1400" b="1" dirty="0" err="1"/>
              <a:t>pelunasan</a:t>
            </a:r>
            <a:r>
              <a:rPr lang="en-US" sz="1400" b="1" dirty="0"/>
              <a:t> dan yang </a:t>
            </a:r>
            <a:r>
              <a:rPr lang="en-US" sz="1400" b="1" dirty="0" err="1"/>
              <a:t>tidak</a:t>
            </a:r>
            <a:r>
              <a:rPr lang="en-US" sz="1400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DF191-AA10-4488-D204-B61A4D68BF91}"/>
              </a:ext>
            </a:extLst>
          </p:cNvPr>
          <p:cNvSpPr txBox="1"/>
          <p:nvPr/>
        </p:nvSpPr>
        <p:spPr>
          <a:xfrm>
            <a:off x="559420" y="2571750"/>
            <a:ext cx="3319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Analisa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meliputi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jumlah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pelanggan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yang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melakukan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pelunansan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atau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tidak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,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faktor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yang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mempengaruhi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dalam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melakukan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pelunasan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, dan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solusi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bagaimana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sebaiknya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home credit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memberikan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pinjaman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kepada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pelanggan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berdasarkan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visualisasi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data.</a:t>
            </a:r>
          </a:p>
        </p:txBody>
      </p:sp>
      <p:sp>
        <p:nvSpPr>
          <p:cNvPr id="4" name="Google Shape;989;p33">
            <a:extLst>
              <a:ext uri="{FF2B5EF4-FFF2-40B4-BE49-F238E27FC236}">
                <a16:creationId xmlns:a16="http://schemas.microsoft.com/office/drawing/2014/main" id="{4BF67560-85AB-3391-88CD-74750ED45D9D}"/>
              </a:ext>
            </a:extLst>
          </p:cNvPr>
          <p:cNvSpPr txBox="1">
            <a:spLocks/>
          </p:cNvSpPr>
          <p:nvPr/>
        </p:nvSpPr>
        <p:spPr>
          <a:xfrm>
            <a:off x="4797440" y="1575594"/>
            <a:ext cx="4081346" cy="7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arabicPeriod"/>
              <a:defRPr sz="13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Pembuatan</a:t>
            </a:r>
            <a:r>
              <a:rPr lang="en-US" sz="1400" b="1" dirty="0"/>
              <a:t> model </a:t>
            </a:r>
            <a:r>
              <a:rPr lang="en-US" sz="1400" b="1" dirty="0" err="1"/>
              <a:t>klasifikasi</a:t>
            </a:r>
            <a:r>
              <a:rPr lang="en-US" sz="1400" b="1" dirty="0"/>
              <a:t> </a:t>
            </a:r>
            <a:r>
              <a:rPr lang="en-US" sz="1400" b="1" dirty="0" err="1"/>
              <a:t>sehingga</a:t>
            </a:r>
            <a:r>
              <a:rPr lang="en-US" sz="1400" b="1" dirty="0"/>
              <a:t> home credit </a:t>
            </a:r>
            <a:r>
              <a:rPr lang="en-US" sz="1400" b="1" dirty="0" err="1"/>
              <a:t>dapat</a:t>
            </a:r>
            <a:r>
              <a:rPr lang="en-US" sz="1400" b="1" dirty="0"/>
              <a:t> </a:t>
            </a:r>
            <a:r>
              <a:rPr lang="en-US" sz="1400" b="1" dirty="0" err="1"/>
              <a:t>memprediksi</a:t>
            </a:r>
            <a:r>
              <a:rPr lang="en-US" sz="1400" b="1" dirty="0"/>
              <a:t> </a:t>
            </a:r>
            <a:r>
              <a:rPr lang="en-US" sz="1400" b="1" dirty="0" err="1"/>
              <a:t>skor</a:t>
            </a:r>
            <a:r>
              <a:rPr lang="en-US" sz="1400" b="1" dirty="0"/>
              <a:t> </a:t>
            </a:r>
            <a:r>
              <a:rPr lang="en-US" sz="1400" b="1" dirty="0" err="1"/>
              <a:t>kredit</a:t>
            </a:r>
            <a:r>
              <a:rPr lang="en-US" sz="1400" b="1" dirty="0"/>
              <a:t> customer.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A8730-C87B-2B3A-4481-619D2BC2EF38}"/>
              </a:ext>
            </a:extLst>
          </p:cNvPr>
          <p:cNvSpPr txBox="1"/>
          <p:nvPr/>
        </p:nvSpPr>
        <p:spPr>
          <a:xfrm>
            <a:off x="5091646" y="2512874"/>
            <a:ext cx="34929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Algoritma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yang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digunakan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adalah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algoritma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yang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termasuk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dalam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supervised learning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dimana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terdapat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label pada data training. Skor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kredit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terdiri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atas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1 dan 0. Skor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kredit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1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menunjukkan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bahwa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customer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memiliki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kesulitan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dalam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pelunasan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.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Sedangkat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0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menunjukkan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bahwa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customer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tidak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memililki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kesulitan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dalam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pelunasan</a:t>
            </a:r>
            <a:r>
              <a:rPr lang="en-US" sz="12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378926" y="288909"/>
            <a:ext cx="4848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357" name="Google Shape;1357;p57"/>
          <p:cNvSpPr txBox="1">
            <a:spLocks noGrp="1"/>
          </p:cNvSpPr>
          <p:nvPr>
            <p:ph type="subTitle" idx="1"/>
          </p:nvPr>
        </p:nvSpPr>
        <p:spPr>
          <a:xfrm>
            <a:off x="2187045" y="1017725"/>
            <a:ext cx="6414262" cy="3925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dirty="0">
                <a:solidFill>
                  <a:schemeClr val="accent6"/>
                </a:solidFill>
              </a:rPr>
              <a:t>Dataset yang </a:t>
            </a:r>
            <a:r>
              <a:rPr lang="en-US" dirty="0" err="1">
                <a:solidFill>
                  <a:schemeClr val="accent6"/>
                </a:solidFill>
              </a:rPr>
              <a:t>digunakan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terdiri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dari</a:t>
            </a:r>
            <a:r>
              <a:rPr lang="en-US" dirty="0">
                <a:solidFill>
                  <a:schemeClr val="accent6"/>
                </a:solidFill>
              </a:rPr>
              <a:t> 7 </a:t>
            </a:r>
            <a:r>
              <a:rPr lang="en-US" dirty="0" err="1">
                <a:solidFill>
                  <a:schemeClr val="accent6"/>
                </a:solidFill>
              </a:rPr>
              <a:t>tabel</a:t>
            </a:r>
            <a:r>
              <a:rPr lang="en-US" dirty="0">
                <a:solidFill>
                  <a:schemeClr val="accent6"/>
                </a:solidFill>
              </a:rPr>
              <a:t> yang </a:t>
            </a:r>
            <a:r>
              <a:rPr lang="en-US" dirty="0" err="1">
                <a:solidFill>
                  <a:schemeClr val="accent6"/>
                </a:solidFill>
              </a:rPr>
              <a:t>berelasi</a:t>
            </a:r>
            <a:r>
              <a:rPr lang="en-US" dirty="0">
                <a:solidFill>
                  <a:schemeClr val="accent6"/>
                </a:solidFill>
              </a:rPr>
              <a:t>. Dataset </a:t>
            </a:r>
            <a:r>
              <a:rPr lang="en-US" dirty="0" err="1">
                <a:solidFill>
                  <a:schemeClr val="accent6"/>
                </a:solidFill>
              </a:rPr>
              <a:t>tersebut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mengenai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informasi-informasi</a:t>
            </a:r>
            <a:r>
              <a:rPr lang="en-US" dirty="0">
                <a:solidFill>
                  <a:schemeClr val="accent6"/>
                </a:solidFill>
              </a:rPr>
              <a:t> customer yang </a:t>
            </a:r>
            <a:r>
              <a:rPr lang="en-US" dirty="0" err="1">
                <a:solidFill>
                  <a:schemeClr val="accent6"/>
                </a:solidFill>
              </a:rPr>
              <a:t>mendaftar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untuk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peminjaman</a:t>
            </a:r>
            <a:r>
              <a:rPr lang="en-US" dirty="0">
                <a:solidFill>
                  <a:schemeClr val="accent6"/>
                </a:solidFill>
              </a:rPr>
              <a:t> di Home Credit. </a:t>
            </a:r>
            <a:r>
              <a:rPr lang="en-US" dirty="0" err="1">
                <a:solidFill>
                  <a:schemeClr val="accent6"/>
                </a:solidFill>
              </a:rPr>
              <a:t>Tujuh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tabel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tersebut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antara</a:t>
            </a:r>
            <a:r>
              <a:rPr lang="en-US" dirty="0">
                <a:solidFill>
                  <a:schemeClr val="accent6"/>
                </a:solidFill>
              </a:rPr>
              <a:t> lain :</a:t>
            </a:r>
          </a:p>
          <a:p>
            <a:pPr marL="425450" indent="-285750">
              <a:buClr>
                <a:schemeClr val="accent2"/>
              </a:buClr>
            </a:pPr>
            <a:r>
              <a:rPr lang="en-US" b="1" dirty="0" err="1">
                <a:solidFill>
                  <a:schemeClr val="accent6"/>
                </a:solidFill>
              </a:rPr>
              <a:t>Tabel</a:t>
            </a:r>
            <a:r>
              <a:rPr lang="en-US" b="1" dirty="0">
                <a:solidFill>
                  <a:schemeClr val="accent6"/>
                </a:solidFill>
              </a:rPr>
              <a:t> application_{</a:t>
            </a:r>
            <a:r>
              <a:rPr lang="en-US" b="1" dirty="0" err="1">
                <a:solidFill>
                  <a:schemeClr val="accent6"/>
                </a:solidFill>
              </a:rPr>
              <a:t>train|test</a:t>
            </a:r>
            <a:r>
              <a:rPr lang="en-US" b="1" dirty="0">
                <a:solidFill>
                  <a:schemeClr val="accent6"/>
                </a:solidFill>
              </a:rPr>
              <a:t>} </a:t>
            </a:r>
            <a:r>
              <a:rPr lang="en-US" dirty="0" err="1">
                <a:solidFill>
                  <a:schemeClr val="accent6"/>
                </a:solidFill>
              </a:rPr>
              <a:t>berisi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tentang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pinjaman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saat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waktu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pengajuan</a:t>
            </a:r>
            <a:endParaRPr lang="en-US" dirty="0">
              <a:solidFill>
                <a:schemeClr val="accent6"/>
              </a:solidFill>
            </a:endParaRPr>
          </a:p>
          <a:p>
            <a:pPr marL="425450" indent="-285750">
              <a:buClr>
                <a:schemeClr val="accent2"/>
              </a:buClr>
            </a:pPr>
            <a:r>
              <a:rPr lang="en-US" b="1" dirty="0" err="1">
                <a:solidFill>
                  <a:schemeClr val="accent6"/>
                </a:solidFill>
              </a:rPr>
              <a:t>Tabel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previous_application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berisi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tentang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informasi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peminjaman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sebelumnya</a:t>
            </a:r>
            <a:endParaRPr lang="en-US" b="1" dirty="0">
              <a:solidFill>
                <a:schemeClr val="accent6"/>
              </a:solidFill>
            </a:endParaRPr>
          </a:p>
          <a:p>
            <a:pPr marL="425450" indent="-285750">
              <a:buClr>
                <a:schemeClr val="accent2"/>
              </a:buClr>
            </a:pPr>
            <a:r>
              <a:rPr lang="en-US" b="1" dirty="0" err="1">
                <a:solidFill>
                  <a:schemeClr val="accent6"/>
                </a:solidFill>
              </a:rPr>
              <a:t>Tabel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POS_CASH_balance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berisi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tentang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informasi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saldo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bulanan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pinjaman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sebelumnya</a:t>
            </a:r>
            <a:endParaRPr lang="en-US" b="1" dirty="0">
              <a:solidFill>
                <a:schemeClr val="accent6"/>
              </a:solidFill>
            </a:endParaRPr>
          </a:p>
          <a:p>
            <a:pPr marL="425450" indent="-285750">
              <a:buClr>
                <a:schemeClr val="accent2"/>
              </a:buClr>
            </a:pPr>
            <a:r>
              <a:rPr lang="en-US" b="1" dirty="0" err="1">
                <a:solidFill>
                  <a:schemeClr val="accent6"/>
                </a:solidFill>
              </a:rPr>
              <a:t>Tabel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instalments_payments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berisi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tentang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transaksi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berkaitan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dengan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peminjaman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sebelumnya</a:t>
            </a:r>
            <a:endParaRPr lang="en-US" dirty="0">
              <a:solidFill>
                <a:schemeClr val="accent6"/>
              </a:solidFill>
            </a:endParaRPr>
          </a:p>
          <a:p>
            <a:pPr marL="425450" indent="-285750">
              <a:buClr>
                <a:schemeClr val="accent2"/>
              </a:buClr>
            </a:pPr>
            <a:r>
              <a:rPr lang="en-US" b="1" dirty="0" err="1">
                <a:solidFill>
                  <a:schemeClr val="accent6"/>
                </a:solidFill>
              </a:rPr>
              <a:t>Tabel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credit_card_balance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berisi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tentang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informasi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saldo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bulanan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kartu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kredit</a:t>
            </a:r>
            <a:r>
              <a:rPr lang="en-US" dirty="0">
                <a:solidFill>
                  <a:schemeClr val="accent6"/>
                </a:solidFill>
              </a:rPr>
              <a:t> pada </a:t>
            </a:r>
            <a:r>
              <a:rPr lang="en-US" dirty="0" err="1">
                <a:solidFill>
                  <a:schemeClr val="accent6"/>
                </a:solidFill>
              </a:rPr>
              <a:t>peminjaman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sebelumnya</a:t>
            </a:r>
            <a:endParaRPr lang="en-US" b="1" dirty="0">
              <a:solidFill>
                <a:schemeClr val="accent6"/>
              </a:solidFill>
            </a:endParaRPr>
          </a:p>
          <a:p>
            <a:pPr marL="425450" indent="-285750">
              <a:buClr>
                <a:schemeClr val="accent2"/>
              </a:buClr>
            </a:pPr>
            <a:r>
              <a:rPr lang="en-US" b="1" dirty="0" err="1">
                <a:solidFill>
                  <a:schemeClr val="accent6"/>
                </a:solidFill>
              </a:rPr>
              <a:t>Tabel</a:t>
            </a:r>
            <a:r>
              <a:rPr lang="en-US" b="1" dirty="0">
                <a:solidFill>
                  <a:schemeClr val="accent6"/>
                </a:solidFill>
              </a:rPr>
              <a:t> bureau </a:t>
            </a:r>
            <a:r>
              <a:rPr lang="it-IT" dirty="0">
                <a:solidFill>
                  <a:schemeClr val="accent6"/>
                </a:solidFill>
              </a:rPr>
              <a:t>berisi tentang data peminjaman dari institusi lain</a:t>
            </a:r>
            <a:endParaRPr lang="en-US" b="1" dirty="0">
              <a:solidFill>
                <a:schemeClr val="accent6"/>
              </a:solidFill>
            </a:endParaRPr>
          </a:p>
          <a:p>
            <a:pPr marL="425450" indent="-285750">
              <a:buClr>
                <a:schemeClr val="accent2"/>
              </a:buClr>
            </a:pPr>
            <a:r>
              <a:rPr lang="en-US" b="1" dirty="0" err="1">
                <a:solidFill>
                  <a:schemeClr val="accent6"/>
                </a:solidFill>
              </a:rPr>
              <a:t>Tabel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bureau_balance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berisi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tentang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saldo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bulanan</a:t>
            </a:r>
            <a:r>
              <a:rPr lang="en-US" dirty="0">
                <a:solidFill>
                  <a:schemeClr val="accent6"/>
                </a:solidFill>
              </a:rPr>
              <a:t> pada </a:t>
            </a:r>
            <a:r>
              <a:rPr lang="en-US" dirty="0" err="1">
                <a:solidFill>
                  <a:schemeClr val="accent6"/>
                </a:solidFill>
              </a:rPr>
              <a:t>kredit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sebelumnya</a:t>
            </a:r>
            <a:r>
              <a:rPr lang="en-US" dirty="0">
                <a:solidFill>
                  <a:schemeClr val="accent6"/>
                </a:solidFill>
              </a:rPr>
              <a:t> di </a:t>
            </a:r>
            <a:r>
              <a:rPr lang="en-US" dirty="0" err="1">
                <a:solidFill>
                  <a:schemeClr val="accent6"/>
                </a:solidFill>
              </a:rPr>
              <a:t>institusi</a:t>
            </a:r>
            <a:r>
              <a:rPr lang="en-US" dirty="0">
                <a:solidFill>
                  <a:schemeClr val="accent6"/>
                </a:solidFill>
              </a:rPr>
              <a:t> lain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6"/>
          <p:cNvSpPr txBox="1">
            <a:spLocks noGrp="1"/>
          </p:cNvSpPr>
          <p:nvPr>
            <p:ph type="subTitle" idx="1"/>
          </p:nvPr>
        </p:nvSpPr>
        <p:spPr>
          <a:xfrm>
            <a:off x="808658" y="1235686"/>
            <a:ext cx="3451108" cy="1872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</a:t>
            </a:r>
            <a:r>
              <a:rPr lang="en-US" sz="1200" dirty="0" err="1"/>
              <a:t>peminjaman</a:t>
            </a:r>
            <a:r>
              <a:rPr lang="en-US" sz="1200" dirty="0"/>
              <a:t> pada home credit, </a:t>
            </a:r>
            <a:r>
              <a:rPr lang="en-US" sz="1200" dirty="0" err="1"/>
              <a:t>yaitu</a:t>
            </a:r>
            <a:r>
              <a:rPr lang="en-US" sz="1200" dirty="0"/>
              <a:t> cash loan (</a:t>
            </a:r>
            <a:r>
              <a:rPr lang="en-US" sz="1200" dirty="0" err="1"/>
              <a:t>peminjaman</a:t>
            </a:r>
            <a:r>
              <a:rPr lang="en-US" sz="1200" dirty="0"/>
              <a:t> </a:t>
            </a:r>
            <a:r>
              <a:rPr lang="en-US" sz="1200" dirty="0" err="1"/>
              <a:t>tunai</a:t>
            </a:r>
            <a:r>
              <a:rPr lang="en-US" sz="1200" dirty="0"/>
              <a:t>) dan revolving loan (</a:t>
            </a:r>
            <a:r>
              <a:rPr lang="en-US" sz="1200" dirty="0" err="1"/>
              <a:t>pinjaman</a:t>
            </a:r>
            <a:r>
              <a:rPr lang="en-US" sz="1200" dirty="0"/>
              <a:t> </a:t>
            </a:r>
            <a:r>
              <a:rPr lang="en-US" sz="1200" dirty="0" err="1"/>
              <a:t>bergulir</a:t>
            </a:r>
            <a:r>
              <a:rPr lang="en-US" sz="1200" dirty="0"/>
              <a:t>). </a:t>
            </a:r>
            <a:r>
              <a:rPr lang="en-US" sz="1200" dirty="0" err="1"/>
              <a:t>Sebanyak</a:t>
            </a:r>
            <a:r>
              <a:rPr lang="en-US" sz="1200" dirty="0"/>
              <a:t> 90% </a:t>
            </a:r>
            <a:r>
              <a:rPr lang="en-US" sz="1200" dirty="0" err="1"/>
              <a:t>berupa</a:t>
            </a:r>
            <a:r>
              <a:rPr lang="en-US" sz="1200" dirty="0"/>
              <a:t> cash loans dan 9.5% </a:t>
            </a:r>
            <a:r>
              <a:rPr lang="en-US" sz="1200" dirty="0" err="1"/>
              <a:t>berupa</a:t>
            </a:r>
            <a:r>
              <a:rPr lang="en-US" sz="1200" dirty="0"/>
              <a:t> revolving loans.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Rasio</a:t>
            </a:r>
            <a:r>
              <a:rPr lang="en-US" sz="1200" dirty="0"/>
              <a:t> customer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kesulitan</a:t>
            </a:r>
            <a:r>
              <a:rPr lang="en-US" sz="1200" dirty="0"/>
              <a:t> </a:t>
            </a:r>
            <a:r>
              <a:rPr lang="en-US" sz="1200" dirty="0" err="1"/>
              <a:t>membayar</a:t>
            </a:r>
            <a:r>
              <a:rPr lang="en-US" sz="1200" dirty="0"/>
              <a:t> pada cash loan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dibandingkan</a:t>
            </a:r>
            <a:r>
              <a:rPr lang="en-US" sz="1200" dirty="0"/>
              <a:t> revolving loans.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6" name="Google Shape;1025;p36">
            <a:extLst>
              <a:ext uri="{FF2B5EF4-FFF2-40B4-BE49-F238E27FC236}">
                <a16:creationId xmlns:a16="http://schemas.microsoft.com/office/drawing/2014/main" id="{10118236-711A-CFEC-183B-94818E040142}"/>
              </a:ext>
            </a:extLst>
          </p:cNvPr>
          <p:cNvSpPr txBox="1">
            <a:spLocks/>
          </p:cNvSpPr>
          <p:nvPr/>
        </p:nvSpPr>
        <p:spPr>
          <a:xfrm>
            <a:off x="639727" y="178549"/>
            <a:ext cx="5939100" cy="69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just"/>
            <a:r>
              <a:rPr lang="en-US" sz="1600" dirty="0" err="1">
                <a:latin typeface="Paytone One" panose="020B0604020202020204" charset="0"/>
              </a:rPr>
              <a:t>Tipe</a:t>
            </a:r>
            <a:r>
              <a:rPr lang="en-US" sz="1600" dirty="0">
                <a:latin typeface="Paytone One" panose="020B0604020202020204" charset="0"/>
              </a:rPr>
              <a:t> </a:t>
            </a:r>
            <a:r>
              <a:rPr lang="en-US" sz="1600" dirty="0" err="1">
                <a:latin typeface="Paytone One" panose="020B0604020202020204" charset="0"/>
              </a:rPr>
              <a:t>peminjaman</a:t>
            </a:r>
            <a:r>
              <a:rPr lang="en-US" sz="1600" dirty="0">
                <a:latin typeface="Paytone One" panose="020B0604020202020204" charset="0"/>
              </a:rPr>
              <a:t> </a:t>
            </a:r>
            <a:r>
              <a:rPr lang="en-US" sz="1600" dirty="0" err="1">
                <a:latin typeface="Paytone One" panose="020B0604020202020204" charset="0"/>
              </a:rPr>
              <a:t>apa</a:t>
            </a:r>
            <a:r>
              <a:rPr lang="en-US" sz="1600" dirty="0">
                <a:latin typeface="Paytone One" panose="020B0604020202020204" charset="0"/>
              </a:rPr>
              <a:t> yang paling </a:t>
            </a:r>
            <a:r>
              <a:rPr lang="en-US" sz="1600" dirty="0" err="1">
                <a:latin typeface="Paytone One" panose="020B0604020202020204" charset="0"/>
              </a:rPr>
              <a:t>sering</a:t>
            </a:r>
            <a:r>
              <a:rPr lang="en-US" sz="1600" dirty="0">
                <a:latin typeface="Paytone One" panose="020B0604020202020204" charset="0"/>
              </a:rPr>
              <a:t> </a:t>
            </a:r>
            <a:r>
              <a:rPr lang="en-US" sz="1600" dirty="0" err="1">
                <a:latin typeface="Paytone One" panose="020B0604020202020204" charset="0"/>
              </a:rPr>
              <a:t>didaftarkan</a:t>
            </a:r>
            <a:r>
              <a:rPr lang="en-US" sz="1600" dirty="0">
                <a:latin typeface="Paytone One" panose="020B0604020202020204" charset="0"/>
              </a:rPr>
              <a:t> oleh customer ?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2788CBB-7D15-77F2-53CF-128FA256F0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7774"/>
                    </a14:imgEffect>
                    <a14:imgEffect>
                      <a14:saturation sat="194000"/>
                    </a14:imgEffect>
                    <a14:imgEffect>
                      <a14:brightnessContrast bright="13000" contrast="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7588" y="1235686"/>
            <a:ext cx="3265934" cy="267212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6326CD-C181-F3BA-653C-5ACF817E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53360"/>
              </p:ext>
            </p:extLst>
          </p:nvPr>
        </p:nvGraphicFramePr>
        <p:xfrm>
          <a:off x="911348" y="3107839"/>
          <a:ext cx="3245728" cy="731520"/>
        </p:xfrm>
        <a:graphic>
          <a:graphicData uri="http://schemas.openxmlformats.org/drawingml/2006/table">
            <a:tbl>
              <a:tblPr>
                <a:effectLst/>
                <a:tableStyleId>{18603FDC-E32A-4AB5-989C-0864C3EAD2B8}</a:tableStyleId>
              </a:tblPr>
              <a:tblGrid>
                <a:gridCol w="1420283">
                  <a:extLst>
                    <a:ext uri="{9D8B030D-6E8A-4147-A177-3AD203B41FA5}">
                      <a16:colId xmlns:a16="http://schemas.microsoft.com/office/drawing/2014/main" val="3461498781"/>
                    </a:ext>
                  </a:extLst>
                </a:gridCol>
                <a:gridCol w="1825445">
                  <a:extLst>
                    <a:ext uri="{9D8B030D-6E8A-4147-A177-3AD203B41FA5}">
                      <a16:colId xmlns:a16="http://schemas.microsoft.com/office/drawing/2014/main" val="4128124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Pinjaman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Presentase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sulit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pelunasan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791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Cash loans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8.3%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08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Revolving loans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5.4%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613416"/>
                  </a:ext>
                </a:extLst>
              </a:tr>
            </a:tbl>
          </a:graphicData>
        </a:graphic>
      </p:graphicFrame>
      <p:sp>
        <p:nvSpPr>
          <p:cNvPr id="15" name="Google Shape;1025;p36">
            <a:extLst>
              <a:ext uri="{FF2B5EF4-FFF2-40B4-BE49-F238E27FC236}">
                <a16:creationId xmlns:a16="http://schemas.microsoft.com/office/drawing/2014/main" id="{BFE88E4E-5C48-9D97-4BB0-D6C9AE2D64CB}"/>
              </a:ext>
            </a:extLst>
          </p:cNvPr>
          <p:cNvSpPr txBox="1">
            <a:spLocks/>
          </p:cNvSpPr>
          <p:nvPr/>
        </p:nvSpPr>
        <p:spPr>
          <a:xfrm>
            <a:off x="1012070" y="4129353"/>
            <a:ext cx="7119859" cy="731520"/>
          </a:xfrm>
          <a:prstGeom prst="rect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just"/>
            <a:r>
              <a:rPr lang="en-US" sz="1200" dirty="0"/>
              <a:t>Oleh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promosi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campaign </a:t>
            </a:r>
            <a:r>
              <a:rPr lang="en-US" sz="1200" dirty="0" err="1"/>
              <a:t>mengenai</a:t>
            </a:r>
            <a:r>
              <a:rPr lang="en-US" sz="1200" dirty="0"/>
              <a:t> revolving loans agar </a:t>
            </a:r>
            <a:r>
              <a:rPr lang="en-US" sz="1200" dirty="0" err="1"/>
              <a:t>peminat</a:t>
            </a:r>
            <a:r>
              <a:rPr lang="en-US" sz="1200" dirty="0"/>
              <a:t> revolving loans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meningkat</a:t>
            </a:r>
            <a:r>
              <a:rPr lang="en-US" sz="1200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6"/>
          <p:cNvSpPr/>
          <p:nvPr/>
        </p:nvSpPr>
        <p:spPr>
          <a:xfrm>
            <a:off x="0" y="3882774"/>
            <a:ext cx="9144000" cy="125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6"/>
          <p:cNvSpPr txBox="1"/>
          <p:nvPr/>
        </p:nvSpPr>
        <p:spPr>
          <a:xfrm>
            <a:off x="204760" y="3882774"/>
            <a:ext cx="8441152" cy="11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Mayoritas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tipe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pemasukkan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customer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adalah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pemasukkan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dari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bekerja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.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Berdasarkan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tabel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diatas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customer yang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tidak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memiliki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pemasukkan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dan customer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cuti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hamil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cenderung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kesulitan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melakukan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pelunasan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.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Sedangkan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customer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dengan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tipe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pemasukkan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dari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bisnisnya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atau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seorang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siswa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cenderung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dapat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melakukan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pelunasan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.  Dari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simpulan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tersebut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,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bisa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dilakukan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pembuatan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produk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kredit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yang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sesuai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dengan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tipe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pemasukkan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.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Seperti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produk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kredit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untuk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siswa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,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untuk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pengusaha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,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pegawai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negeri dan </a:t>
            </a:r>
            <a:r>
              <a:rPr lang="en-US" sz="12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pekerja</a:t>
            </a:r>
            <a:r>
              <a:rPr lang="en-US" sz="12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. </a:t>
            </a:r>
            <a:endParaRPr sz="12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</p:txBody>
      </p:sp>
      <p:sp>
        <p:nvSpPr>
          <p:cNvPr id="4" name="Google Shape;1025;p36">
            <a:extLst>
              <a:ext uri="{FF2B5EF4-FFF2-40B4-BE49-F238E27FC236}">
                <a16:creationId xmlns:a16="http://schemas.microsoft.com/office/drawing/2014/main" id="{92A8EC64-2D97-8987-095D-12371EAE09EF}"/>
              </a:ext>
            </a:extLst>
          </p:cNvPr>
          <p:cNvSpPr txBox="1">
            <a:spLocks/>
          </p:cNvSpPr>
          <p:nvPr/>
        </p:nvSpPr>
        <p:spPr>
          <a:xfrm>
            <a:off x="369194" y="147464"/>
            <a:ext cx="6276540" cy="69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just"/>
            <a:r>
              <a:rPr lang="en-US" sz="1600" dirty="0" err="1">
                <a:latin typeface="Paytone One" panose="020B0604020202020204" charset="0"/>
              </a:rPr>
              <a:t>Bagaimana</a:t>
            </a:r>
            <a:r>
              <a:rPr lang="en-US" sz="1600" dirty="0">
                <a:latin typeface="Paytone One" panose="020B0604020202020204" charset="0"/>
              </a:rPr>
              <a:t> </a:t>
            </a:r>
            <a:r>
              <a:rPr lang="en-US" sz="1600" dirty="0" err="1">
                <a:latin typeface="Paytone One" panose="020B0604020202020204" charset="0"/>
              </a:rPr>
              <a:t>pengaruh</a:t>
            </a:r>
            <a:r>
              <a:rPr lang="en-US" sz="1600" dirty="0">
                <a:latin typeface="Paytone One" panose="020B0604020202020204" charset="0"/>
              </a:rPr>
              <a:t> </a:t>
            </a:r>
            <a:r>
              <a:rPr lang="en-US" sz="1600" dirty="0" err="1">
                <a:latin typeface="Paytone One" panose="020B0604020202020204" charset="0"/>
              </a:rPr>
              <a:t>tipe</a:t>
            </a:r>
            <a:r>
              <a:rPr lang="en-US" sz="1600" dirty="0">
                <a:latin typeface="Paytone One" panose="020B0604020202020204" charset="0"/>
              </a:rPr>
              <a:t> </a:t>
            </a:r>
            <a:r>
              <a:rPr lang="en-US" sz="1600" dirty="0" err="1">
                <a:latin typeface="Paytone One" panose="020B0604020202020204" charset="0"/>
              </a:rPr>
              <a:t>pemasukkan</a:t>
            </a:r>
            <a:r>
              <a:rPr lang="en-US" sz="1600" dirty="0">
                <a:latin typeface="Paytone One" panose="020B0604020202020204" charset="0"/>
              </a:rPr>
              <a:t> customer </a:t>
            </a:r>
            <a:r>
              <a:rPr lang="en-US" sz="1600" dirty="0" err="1">
                <a:latin typeface="Paytone One" panose="020B0604020202020204" charset="0"/>
              </a:rPr>
              <a:t>terhadap</a:t>
            </a:r>
            <a:r>
              <a:rPr lang="en-US" sz="1600" dirty="0">
                <a:latin typeface="Paytone One" panose="020B0604020202020204" charset="0"/>
              </a:rPr>
              <a:t> </a:t>
            </a:r>
            <a:r>
              <a:rPr lang="en-US" sz="1600" dirty="0" err="1">
                <a:latin typeface="Paytone One" panose="020B0604020202020204" charset="0"/>
              </a:rPr>
              <a:t>kemampuan</a:t>
            </a:r>
            <a:r>
              <a:rPr lang="en-US" sz="1600" dirty="0">
                <a:latin typeface="Paytone One" panose="020B0604020202020204" charset="0"/>
              </a:rPr>
              <a:t> </a:t>
            </a:r>
            <a:r>
              <a:rPr lang="en-US" sz="1600" dirty="0" err="1">
                <a:latin typeface="Paytone One" panose="020B0604020202020204" charset="0"/>
              </a:rPr>
              <a:t>melakukan</a:t>
            </a:r>
            <a:r>
              <a:rPr lang="en-US" sz="1600" dirty="0">
                <a:latin typeface="Paytone One" panose="020B0604020202020204" charset="0"/>
              </a:rPr>
              <a:t> </a:t>
            </a:r>
            <a:r>
              <a:rPr lang="en-US" sz="1600" dirty="0" err="1">
                <a:latin typeface="Paytone One" panose="020B0604020202020204" charset="0"/>
              </a:rPr>
              <a:t>pelunasan</a:t>
            </a:r>
            <a:r>
              <a:rPr lang="en-US" sz="1600" dirty="0">
                <a:latin typeface="Paytone One" panose="020B0604020202020204" charset="0"/>
              </a:rPr>
              <a:t>?</a:t>
            </a:r>
          </a:p>
        </p:txBody>
      </p:sp>
      <p:pic>
        <p:nvPicPr>
          <p:cNvPr id="6" name="Picture 5" descr="Chart">
            <a:extLst>
              <a:ext uri="{FF2B5EF4-FFF2-40B4-BE49-F238E27FC236}">
                <a16:creationId xmlns:a16="http://schemas.microsoft.com/office/drawing/2014/main" id="{580EF841-B076-4E82-58B4-73A66BE71B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94" y="838841"/>
            <a:ext cx="3792409" cy="286377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0AD913-9B8A-F138-C7EB-CAE88CDAC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52821"/>
              </p:ext>
            </p:extLst>
          </p:nvPr>
        </p:nvGraphicFramePr>
        <p:xfrm>
          <a:off x="4947099" y="987156"/>
          <a:ext cx="2840566" cy="2499360"/>
        </p:xfrm>
        <a:graphic>
          <a:graphicData uri="http://schemas.openxmlformats.org/drawingml/2006/table">
            <a:tbl>
              <a:tblPr>
                <a:effectLst/>
                <a:tableStyleId>{18603FDC-E32A-4AB5-989C-0864C3EAD2B8}</a:tableStyleId>
              </a:tblPr>
              <a:tblGrid>
                <a:gridCol w="1420283">
                  <a:extLst>
                    <a:ext uri="{9D8B030D-6E8A-4147-A177-3AD203B41FA5}">
                      <a16:colId xmlns:a16="http://schemas.microsoft.com/office/drawing/2014/main" val="4208343832"/>
                    </a:ext>
                  </a:extLst>
                </a:gridCol>
                <a:gridCol w="1420283">
                  <a:extLst>
                    <a:ext uri="{9D8B030D-6E8A-4147-A177-3AD203B41FA5}">
                      <a16:colId xmlns:a16="http://schemas.microsoft.com/office/drawing/2014/main" val="160015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Tipe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Pemasukkan</a:t>
                      </a:r>
                      <a:endParaRPr lang="en-US" sz="10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Presentase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sulit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pelunasan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5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Maternity leave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40.000000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22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Unemployed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36.363636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1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Working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9.588472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40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Commercial associate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7.484257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51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State servant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5.754965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9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Pensioner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5.386366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67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Student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0.000000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2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Businessman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0.000000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226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9"/>
          <p:cNvSpPr/>
          <p:nvPr/>
        </p:nvSpPr>
        <p:spPr>
          <a:xfrm>
            <a:off x="371148" y="2793259"/>
            <a:ext cx="298593" cy="2985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9"/>
          <p:cNvSpPr/>
          <p:nvPr/>
        </p:nvSpPr>
        <p:spPr>
          <a:xfrm>
            <a:off x="386073" y="1109816"/>
            <a:ext cx="327697" cy="3276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713770" y="2651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Pembuatan Model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title" idx="2"/>
          </p:nvPr>
        </p:nvSpPr>
        <p:spPr>
          <a:xfrm>
            <a:off x="767945" y="1087606"/>
            <a:ext cx="1116619" cy="284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EDA</a:t>
            </a:r>
            <a:endParaRPr sz="1400" b="1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1046" name="Google Shape;1046;p39"/>
          <p:cNvSpPr txBox="1">
            <a:spLocks noGrp="1"/>
          </p:cNvSpPr>
          <p:nvPr>
            <p:ph type="subTitle" idx="1"/>
          </p:nvPr>
        </p:nvSpPr>
        <p:spPr>
          <a:xfrm>
            <a:off x="767945" y="1273664"/>
            <a:ext cx="2336400" cy="1309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Proses eksplorasi data dari dataset dan divisualisasikan menggunakan grafik. Proses ini dapat membantu mengetahui distribusi dan anomali data pada ftur-fitur dalam tabel.</a:t>
            </a:r>
            <a:endParaRPr sz="1200" dirty="0"/>
          </a:p>
        </p:txBody>
      </p:sp>
      <p:grpSp>
        <p:nvGrpSpPr>
          <p:cNvPr id="2" name="Google Shape;6053;p68">
            <a:extLst>
              <a:ext uri="{FF2B5EF4-FFF2-40B4-BE49-F238E27FC236}">
                <a16:creationId xmlns:a16="http://schemas.microsoft.com/office/drawing/2014/main" id="{FAAD2025-5A22-9FB9-6933-7B213848AE97}"/>
              </a:ext>
            </a:extLst>
          </p:cNvPr>
          <p:cNvGrpSpPr/>
          <p:nvPr/>
        </p:nvGrpSpPr>
        <p:grpSpPr>
          <a:xfrm>
            <a:off x="440248" y="1046363"/>
            <a:ext cx="219345" cy="227301"/>
            <a:chOff x="3357325" y="2093500"/>
            <a:chExt cx="311525" cy="322825"/>
          </a:xfrm>
          <a:solidFill>
            <a:schemeClr val="accent2"/>
          </a:solidFill>
        </p:grpSpPr>
        <p:sp>
          <p:nvSpPr>
            <p:cNvPr id="3" name="Google Shape;6054;p68">
              <a:extLst>
                <a:ext uri="{FF2B5EF4-FFF2-40B4-BE49-F238E27FC236}">
                  <a16:creationId xmlns:a16="http://schemas.microsoft.com/office/drawing/2014/main" id="{AD873891-737A-217A-3110-FC2656830CDC}"/>
                </a:ext>
              </a:extLst>
            </p:cNvPr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5;p68">
              <a:extLst>
                <a:ext uri="{FF2B5EF4-FFF2-40B4-BE49-F238E27FC236}">
                  <a16:creationId xmlns:a16="http://schemas.microsoft.com/office/drawing/2014/main" id="{9E50DF25-B878-CA68-96AE-50E5FF984BFE}"/>
                </a:ext>
              </a:extLst>
            </p:cNvPr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6;p68">
              <a:extLst>
                <a:ext uri="{FF2B5EF4-FFF2-40B4-BE49-F238E27FC236}">
                  <a16:creationId xmlns:a16="http://schemas.microsoft.com/office/drawing/2014/main" id="{CD835293-54B9-646F-EEF4-BE8AA64EFD5B}"/>
                </a:ext>
              </a:extLst>
            </p:cNvPr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Google Shape;7018;p70">
            <a:extLst>
              <a:ext uri="{FF2B5EF4-FFF2-40B4-BE49-F238E27FC236}">
                <a16:creationId xmlns:a16="http://schemas.microsoft.com/office/drawing/2014/main" id="{4EF33395-AEFD-5EB6-34D1-E4673A9769A4}"/>
              </a:ext>
            </a:extLst>
          </p:cNvPr>
          <p:cNvSpPr/>
          <p:nvPr/>
        </p:nvSpPr>
        <p:spPr>
          <a:xfrm>
            <a:off x="374659" y="2642430"/>
            <a:ext cx="302479" cy="301658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45;p39">
            <a:extLst>
              <a:ext uri="{FF2B5EF4-FFF2-40B4-BE49-F238E27FC236}">
                <a16:creationId xmlns:a16="http://schemas.microsoft.com/office/drawing/2014/main" id="{4777D77D-5699-1132-E9B3-E2A1FD61B11E}"/>
              </a:ext>
            </a:extLst>
          </p:cNvPr>
          <p:cNvSpPr txBox="1">
            <a:spLocks/>
          </p:cNvSpPr>
          <p:nvPr/>
        </p:nvSpPr>
        <p:spPr>
          <a:xfrm>
            <a:off x="713770" y="2778668"/>
            <a:ext cx="1327252" cy="28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algn="l"/>
            <a:r>
              <a:rPr lang="en-US" sz="1400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Feature Engineering</a:t>
            </a:r>
          </a:p>
        </p:txBody>
      </p:sp>
      <p:sp>
        <p:nvSpPr>
          <p:cNvPr id="12" name="Google Shape;1041;p39">
            <a:extLst>
              <a:ext uri="{FF2B5EF4-FFF2-40B4-BE49-F238E27FC236}">
                <a16:creationId xmlns:a16="http://schemas.microsoft.com/office/drawing/2014/main" id="{11C7E2C1-992E-C1F2-9CD5-F4A2D0E6C38A}"/>
              </a:ext>
            </a:extLst>
          </p:cNvPr>
          <p:cNvSpPr/>
          <p:nvPr/>
        </p:nvSpPr>
        <p:spPr>
          <a:xfrm>
            <a:off x="5018383" y="1100799"/>
            <a:ext cx="298593" cy="2985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8014;p72">
            <a:extLst>
              <a:ext uri="{FF2B5EF4-FFF2-40B4-BE49-F238E27FC236}">
                <a16:creationId xmlns:a16="http://schemas.microsoft.com/office/drawing/2014/main" id="{AF0EF3C9-CA1A-2EDE-1ECE-574A56136AE5}"/>
              </a:ext>
            </a:extLst>
          </p:cNvPr>
          <p:cNvGrpSpPr/>
          <p:nvPr/>
        </p:nvGrpSpPr>
        <p:grpSpPr>
          <a:xfrm>
            <a:off x="5007830" y="1017725"/>
            <a:ext cx="298593" cy="349869"/>
            <a:chOff x="-49375900" y="3550975"/>
            <a:chExt cx="256800" cy="300900"/>
          </a:xfrm>
          <a:solidFill>
            <a:schemeClr val="accent2"/>
          </a:solidFill>
        </p:grpSpPr>
        <p:sp>
          <p:nvSpPr>
            <p:cNvPr id="14" name="Google Shape;8015;p72">
              <a:extLst>
                <a:ext uri="{FF2B5EF4-FFF2-40B4-BE49-F238E27FC236}">
                  <a16:creationId xmlns:a16="http://schemas.microsoft.com/office/drawing/2014/main" id="{8012B5AD-88BB-8147-6087-E3B787E95E05}"/>
                </a:ext>
              </a:extLst>
            </p:cNvPr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16;p72">
              <a:extLst>
                <a:ext uri="{FF2B5EF4-FFF2-40B4-BE49-F238E27FC236}">
                  <a16:creationId xmlns:a16="http://schemas.microsoft.com/office/drawing/2014/main" id="{49F33787-9234-253D-B403-6117240673DA}"/>
                </a:ext>
              </a:extLst>
            </p:cNvPr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17;p72">
              <a:extLst>
                <a:ext uri="{FF2B5EF4-FFF2-40B4-BE49-F238E27FC236}">
                  <a16:creationId xmlns:a16="http://schemas.microsoft.com/office/drawing/2014/main" id="{206D91AB-0587-6785-5D8A-F47B65935B17}"/>
                </a:ext>
              </a:extLst>
            </p:cNvPr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18;p72">
              <a:extLst>
                <a:ext uri="{FF2B5EF4-FFF2-40B4-BE49-F238E27FC236}">
                  <a16:creationId xmlns:a16="http://schemas.microsoft.com/office/drawing/2014/main" id="{284710C7-C90F-6A25-EADA-C1329EB0980D}"/>
                </a:ext>
              </a:extLst>
            </p:cNvPr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19;p72">
              <a:extLst>
                <a:ext uri="{FF2B5EF4-FFF2-40B4-BE49-F238E27FC236}">
                  <a16:creationId xmlns:a16="http://schemas.microsoft.com/office/drawing/2014/main" id="{27866E21-DA84-7532-BDAE-538293A4EF78}"/>
                </a:ext>
              </a:extLst>
            </p:cNvPr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20;p72">
              <a:extLst>
                <a:ext uri="{FF2B5EF4-FFF2-40B4-BE49-F238E27FC236}">
                  <a16:creationId xmlns:a16="http://schemas.microsoft.com/office/drawing/2014/main" id="{0E56123D-73DF-C8E5-80C6-3A131C84C508}"/>
                </a:ext>
              </a:extLst>
            </p:cNvPr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21;p72">
              <a:extLst>
                <a:ext uri="{FF2B5EF4-FFF2-40B4-BE49-F238E27FC236}">
                  <a16:creationId xmlns:a16="http://schemas.microsoft.com/office/drawing/2014/main" id="{E64CBC15-9015-0B1E-325C-D8A7426B5281}"/>
                </a:ext>
              </a:extLst>
            </p:cNvPr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22;p72">
              <a:extLst>
                <a:ext uri="{FF2B5EF4-FFF2-40B4-BE49-F238E27FC236}">
                  <a16:creationId xmlns:a16="http://schemas.microsoft.com/office/drawing/2014/main" id="{EEF27A15-7823-7754-2A04-93CA646695A4}"/>
                </a:ext>
              </a:extLst>
            </p:cNvPr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23;p72">
              <a:extLst>
                <a:ext uri="{FF2B5EF4-FFF2-40B4-BE49-F238E27FC236}">
                  <a16:creationId xmlns:a16="http://schemas.microsoft.com/office/drawing/2014/main" id="{1EA4C919-F6D4-446E-8FD4-C4CB1BDF8FF8}"/>
                </a:ext>
              </a:extLst>
            </p:cNvPr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24;p72">
              <a:extLst>
                <a:ext uri="{FF2B5EF4-FFF2-40B4-BE49-F238E27FC236}">
                  <a16:creationId xmlns:a16="http://schemas.microsoft.com/office/drawing/2014/main" id="{B34A34D7-4A3C-022D-2B76-FA74B80DFFCC}"/>
                </a:ext>
              </a:extLst>
            </p:cNvPr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25;p72">
              <a:extLst>
                <a:ext uri="{FF2B5EF4-FFF2-40B4-BE49-F238E27FC236}">
                  <a16:creationId xmlns:a16="http://schemas.microsoft.com/office/drawing/2014/main" id="{C1BF96E9-F332-896B-3789-BDE20D665884}"/>
                </a:ext>
              </a:extLst>
            </p:cNvPr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045;p39">
            <a:extLst>
              <a:ext uri="{FF2B5EF4-FFF2-40B4-BE49-F238E27FC236}">
                <a16:creationId xmlns:a16="http://schemas.microsoft.com/office/drawing/2014/main" id="{525BCF07-9506-0BD6-B799-155BB3203997}"/>
              </a:ext>
            </a:extLst>
          </p:cNvPr>
          <p:cNvSpPr txBox="1">
            <a:spLocks/>
          </p:cNvSpPr>
          <p:nvPr/>
        </p:nvSpPr>
        <p:spPr>
          <a:xfrm>
            <a:off x="5445482" y="1082895"/>
            <a:ext cx="1327252" cy="28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algn="l"/>
            <a:r>
              <a:rPr lang="en-US" sz="1400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Modelling</a:t>
            </a:r>
          </a:p>
        </p:txBody>
      </p:sp>
      <p:sp>
        <p:nvSpPr>
          <p:cNvPr id="30" name="Google Shape;1041;p39">
            <a:extLst>
              <a:ext uri="{FF2B5EF4-FFF2-40B4-BE49-F238E27FC236}">
                <a16:creationId xmlns:a16="http://schemas.microsoft.com/office/drawing/2014/main" id="{708AB510-4D77-19F1-4C14-F6707D75D1DE}"/>
              </a:ext>
            </a:extLst>
          </p:cNvPr>
          <p:cNvSpPr/>
          <p:nvPr/>
        </p:nvSpPr>
        <p:spPr>
          <a:xfrm>
            <a:off x="5007830" y="2775744"/>
            <a:ext cx="298593" cy="2985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6058;p68">
            <a:extLst>
              <a:ext uri="{FF2B5EF4-FFF2-40B4-BE49-F238E27FC236}">
                <a16:creationId xmlns:a16="http://schemas.microsoft.com/office/drawing/2014/main" id="{4BE548F4-8685-E3D2-7EDF-C52E7882A2AF}"/>
              </a:ext>
            </a:extLst>
          </p:cNvPr>
          <p:cNvGrpSpPr/>
          <p:nvPr/>
        </p:nvGrpSpPr>
        <p:grpSpPr>
          <a:xfrm>
            <a:off x="5146889" y="2661398"/>
            <a:ext cx="216515" cy="257638"/>
            <a:chOff x="4492800" y="2027925"/>
            <a:chExt cx="414825" cy="481825"/>
          </a:xfrm>
          <a:solidFill>
            <a:schemeClr val="accent2"/>
          </a:solidFill>
        </p:grpSpPr>
        <p:sp>
          <p:nvSpPr>
            <p:cNvPr id="1024" name="Google Shape;6059;p68">
              <a:extLst>
                <a:ext uri="{FF2B5EF4-FFF2-40B4-BE49-F238E27FC236}">
                  <a16:creationId xmlns:a16="http://schemas.microsoft.com/office/drawing/2014/main" id="{20825746-4C8F-E678-9CDA-25AFDE50C311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5" name="Google Shape;6060;p68">
              <a:extLst>
                <a:ext uri="{FF2B5EF4-FFF2-40B4-BE49-F238E27FC236}">
                  <a16:creationId xmlns:a16="http://schemas.microsoft.com/office/drawing/2014/main" id="{77B99AB9-8CF7-0B2C-532B-88E3DBA1984B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26" name="Google Shape;1045;p39">
            <a:extLst>
              <a:ext uri="{FF2B5EF4-FFF2-40B4-BE49-F238E27FC236}">
                <a16:creationId xmlns:a16="http://schemas.microsoft.com/office/drawing/2014/main" id="{89DBD55F-0E0C-BE9B-D6EE-521A2F4F72BD}"/>
              </a:ext>
            </a:extLst>
          </p:cNvPr>
          <p:cNvSpPr txBox="1">
            <a:spLocks/>
          </p:cNvSpPr>
          <p:nvPr/>
        </p:nvSpPr>
        <p:spPr>
          <a:xfrm>
            <a:off x="5445482" y="2784234"/>
            <a:ext cx="1327252" cy="28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algn="l"/>
            <a:r>
              <a:rPr lang="en-US" sz="1400" b="1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Evaluasi</a:t>
            </a:r>
            <a:endParaRPr lang="en-US" sz="1400" b="1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1027" name="Google Shape;1046;p39">
            <a:extLst>
              <a:ext uri="{FF2B5EF4-FFF2-40B4-BE49-F238E27FC236}">
                <a16:creationId xmlns:a16="http://schemas.microsoft.com/office/drawing/2014/main" id="{DA25E80C-D102-E6DB-53A4-034318113CFC}"/>
              </a:ext>
            </a:extLst>
          </p:cNvPr>
          <p:cNvSpPr txBox="1">
            <a:spLocks/>
          </p:cNvSpPr>
          <p:nvPr/>
        </p:nvSpPr>
        <p:spPr>
          <a:xfrm>
            <a:off x="716363" y="3102176"/>
            <a:ext cx="3513666" cy="130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aggregasi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rata-rata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SK_ID_CURR pada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</a:t>
            </a:r>
            <a:r>
              <a:rPr lang="en-US" sz="1200" dirty="0" err="1"/>
              <a:t>kecuali</a:t>
            </a:r>
            <a:r>
              <a:rPr lang="en-US" sz="1200" dirty="0"/>
              <a:t> application_{</a:t>
            </a:r>
            <a:r>
              <a:rPr lang="en-US" sz="1200" dirty="0" err="1"/>
              <a:t>train|test</a:t>
            </a:r>
            <a:r>
              <a:rPr lang="en-US" sz="1200" dirty="0"/>
              <a:t>}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penggabungan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merge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</a:t>
            </a:r>
            <a:r>
              <a:rPr lang="en-US" sz="1200" dirty="0" err="1"/>
              <a:t>application_train</a:t>
            </a:r>
            <a:r>
              <a:rPr lang="en-US" sz="1200" dirty="0"/>
              <a:t>.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impute missing values </a:t>
            </a:r>
            <a:r>
              <a:rPr lang="en-US" sz="1200" dirty="0" err="1"/>
              <a:t>dengan</a:t>
            </a:r>
            <a:r>
              <a:rPr lang="en-US" sz="1200" dirty="0"/>
              <a:t> median dan 0.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terdapat</a:t>
            </a:r>
            <a:r>
              <a:rPr lang="en-US" sz="1200" dirty="0"/>
              <a:t> proses </a:t>
            </a:r>
            <a:r>
              <a:rPr lang="en-US" sz="1200" dirty="0" err="1"/>
              <a:t>penghapusan</a:t>
            </a:r>
            <a:r>
              <a:rPr lang="en-US" sz="1200" dirty="0"/>
              <a:t> data </a:t>
            </a:r>
            <a:r>
              <a:rPr lang="en-US" sz="1200" dirty="0" err="1"/>
              <a:t>duplikat</a:t>
            </a:r>
            <a:r>
              <a:rPr lang="en-US" sz="1200" dirty="0"/>
              <a:t> dan </a:t>
            </a:r>
            <a:r>
              <a:rPr lang="en-US" sz="1200" dirty="0" err="1"/>
              <a:t>fitur</a:t>
            </a:r>
            <a:r>
              <a:rPr lang="en-US" sz="1200" dirty="0"/>
              <a:t>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terpakai</a:t>
            </a:r>
            <a:r>
              <a:rPr lang="en-US" sz="1200" dirty="0"/>
              <a:t>, </a:t>
            </a:r>
            <a:r>
              <a:rPr lang="en-US" sz="1200" dirty="0" err="1"/>
              <a:t>scalling</a:t>
            </a:r>
            <a:r>
              <a:rPr lang="en-US" sz="1200" dirty="0"/>
              <a:t> data </a:t>
            </a:r>
            <a:r>
              <a:rPr lang="en-US" sz="1200" dirty="0" err="1"/>
              <a:t>serta</a:t>
            </a:r>
            <a:r>
              <a:rPr lang="en-US" sz="1200" dirty="0"/>
              <a:t> label encoding.</a:t>
            </a:r>
          </a:p>
        </p:txBody>
      </p:sp>
      <p:sp>
        <p:nvSpPr>
          <p:cNvPr id="1028" name="Google Shape;1046;p39">
            <a:extLst>
              <a:ext uri="{FF2B5EF4-FFF2-40B4-BE49-F238E27FC236}">
                <a16:creationId xmlns:a16="http://schemas.microsoft.com/office/drawing/2014/main" id="{26F56E9D-1E0D-9BA0-D7A3-4BF4B730FF21}"/>
              </a:ext>
            </a:extLst>
          </p:cNvPr>
          <p:cNvSpPr txBox="1">
            <a:spLocks/>
          </p:cNvSpPr>
          <p:nvPr/>
        </p:nvSpPr>
        <p:spPr>
          <a:xfrm>
            <a:off x="5445482" y="1256149"/>
            <a:ext cx="2336400" cy="94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1200" dirty="0"/>
              <a:t>Pada machine learning modelling </a:t>
            </a:r>
            <a:r>
              <a:rPr lang="en-US" sz="1200" dirty="0" err="1"/>
              <a:t>digunakan</a:t>
            </a:r>
            <a:r>
              <a:rPr lang="en-US" sz="1200" dirty="0"/>
              <a:t> 2 model, </a:t>
            </a:r>
            <a:r>
              <a:rPr lang="en-US" sz="1200" dirty="0" err="1"/>
              <a:t>yaitu</a:t>
            </a:r>
            <a:r>
              <a:rPr lang="en-US" sz="1200" dirty="0"/>
              <a:t> Logistic Regression dan …</a:t>
            </a:r>
          </a:p>
        </p:txBody>
      </p:sp>
      <p:sp>
        <p:nvSpPr>
          <p:cNvPr id="1029" name="Google Shape;1046;p39">
            <a:extLst>
              <a:ext uri="{FF2B5EF4-FFF2-40B4-BE49-F238E27FC236}">
                <a16:creationId xmlns:a16="http://schemas.microsoft.com/office/drawing/2014/main" id="{B9D2E866-3932-E281-77EF-663F58507FD0}"/>
              </a:ext>
            </a:extLst>
          </p:cNvPr>
          <p:cNvSpPr txBox="1">
            <a:spLocks/>
          </p:cNvSpPr>
          <p:nvPr/>
        </p:nvSpPr>
        <p:spPr>
          <a:xfrm>
            <a:off x="5445482" y="2993793"/>
            <a:ext cx="2336400" cy="94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1200" dirty="0" err="1"/>
              <a:t>Evaluasi</a:t>
            </a:r>
            <a:r>
              <a:rPr lang="en-US" sz="1200" dirty="0"/>
              <a:t> masing-masing model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AUC dan </a:t>
            </a:r>
            <a:r>
              <a:rPr lang="en-US" sz="1200" dirty="0" err="1"/>
              <a:t>kurva</a:t>
            </a:r>
            <a:r>
              <a:rPr lang="en-US" sz="1200" dirty="0"/>
              <a:t> ROC.</a:t>
            </a:r>
          </a:p>
        </p:txBody>
      </p:sp>
    </p:spTree>
    <p:extLst>
      <p:ext uri="{BB962C8B-B14F-4D97-AF65-F5344CB8AC3E}">
        <p14:creationId xmlns:p14="http://schemas.microsoft.com/office/powerpoint/2010/main" val="71191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6;p40">
            <a:extLst>
              <a:ext uri="{FF2B5EF4-FFF2-40B4-BE49-F238E27FC236}">
                <a16:creationId xmlns:a16="http://schemas.microsoft.com/office/drawing/2014/main" id="{2F612D16-8E90-D0EC-8879-119ED22B888D}"/>
              </a:ext>
            </a:extLst>
          </p:cNvPr>
          <p:cNvSpPr txBox="1">
            <a:spLocks/>
          </p:cNvSpPr>
          <p:nvPr/>
        </p:nvSpPr>
        <p:spPr>
          <a:xfrm>
            <a:off x="720000" y="29634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400" dirty="0"/>
              <a:t>Hasil Modelling</a:t>
            </a:r>
          </a:p>
        </p:txBody>
      </p:sp>
      <p:sp>
        <p:nvSpPr>
          <p:cNvPr id="14" name="Google Shape;1067;p40">
            <a:extLst>
              <a:ext uri="{FF2B5EF4-FFF2-40B4-BE49-F238E27FC236}">
                <a16:creationId xmlns:a16="http://schemas.microsoft.com/office/drawing/2014/main" id="{DBAD032F-658A-37A2-C6C5-B62DE7C308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07400" y="750095"/>
            <a:ext cx="1729200" cy="446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15" name="Google Shape;1067;p40">
            <a:extLst>
              <a:ext uri="{FF2B5EF4-FFF2-40B4-BE49-F238E27FC236}">
                <a16:creationId xmlns:a16="http://schemas.microsoft.com/office/drawing/2014/main" id="{F880F50A-226A-1212-347E-6B2B243EC857}"/>
              </a:ext>
            </a:extLst>
          </p:cNvPr>
          <p:cNvSpPr txBox="1">
            <a:spLocks/>
          </p:cNvSpPr>
          <p:nvPr/>
        </p:nvSpPr>
        <p:spPr>
          <a:xfrm>
            <a:off x="1889751" y="1204359"/>
            <a:ext cx="17292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b="1" dirty="0"/>
              <a:t>Feature yang </a:t>
            </a:r>
            <a:r>
              <a:rPr lang="en-US" b="1" dirty="0" err="1"/>
              <a:t>digunakan</a:t>
            </a:r>
            <a:endParaRPr lang="en-US" b="1" dirty="0"/>
          </a:p>
        </p:txBody>
      </p:sp>
      <p:sp>
        <p:nvSpPr>
          <p:cNvPr id="16" name="Google Shape;1067;p40">
            <a:extLst>
              <a:ext uri="{FF2B5EF4-FFF2-40B4-BE49-F238E27FC236}">
                <a16:creationId xmlns:a16="http://schemas.microsoft.com/office/drawing/2014/main" id="{8958FCB0-132F-5922-F831-F2F33389EEF1}"/>
              </a:ext>
            </a:extLst>
          </p:cNvPr>
          <p:cNvSpPr txBox="1">
            <a:spLocks/>
          </p:cNvSpPr>
          <p:nvPr/>
        </p:nvSpPr>
        <p:spPr>
          <a:xfrm>
            <a:off x="3707400" y="1204359"/>
            <a:ext cx="3414512" cy="89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1200" dirty="0" err="1"/>
              <a:t>Sebanyak</a:t>
            </a:r>
            <a:r>
              <a:rPr lang="en-US" sz="1200" dirty="0"/>
              <a:t> 342 </a:t>
            </a:r>
            <a:r>
              <a:rPr lang="en-US" sz="1200" dirty="0" err="1"/>
              <a:t>fitur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proses modelling. Fitur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didapatkan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7 </a:t>
            </a:r>
            <a:r>
              <a:rPr lang="en-US" sz="1200" dirty="0" err="1"/>
              <a:t>tabel</a:t>
            </a:r>
            <a:r>
              <a:rPr lang="en-US" sz="1200" dirty="0"/>
              <a:t>.</a:t>
            </a:r>
          </a:p>
        </p:txBody>
      </p:sp>
      <p:sp>
        <p:nvSpPr>
          <p:cNvPr id="17" name="Google Shape;1067;p40">
            <a:extLst>
              <a:ext uri="{FF2B5EF4-FFF2-40B4-BE49-F238E27FC236}">
                <a16:creationId xmlns:a16="http://schemas.microsoft.com/office/drawing/2014/main" id="{42EBC34B-327F-3E55-E10F-C5986C7847D3}"/>
              </a:ext>
            </a:extLst>
          </p:cNvPr>
          <p:cNvSpPr txBox="1">
            <a:spLocks/>
          </p:cNvSpPr>
          <p:nvPr/>
        </p:nvSpPr>
        <p:spPr>
          <a:xfrm>
            <a:off x="1889751" y="2754089"/>
            <a:ext cx="17292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b="1" dirty="0"/>
              <a:t>Hasil </a:t>
            </a:r>
            <a:r>
              <a:rPr lang="en-US" b="1" dirty="0" err="1"/>
              <a:t>Evaluasi</a:t>
            </a:r>
            <a:endParaRPr lang="en-US" b="1" dirty="0"/>
          </a:p>
        </p:txBody>
      </p:sp>
      <p:sp>
        <p:nvSpPr>
          <p:cNvPr id="18" name="Google Shape;1067;p40">
            <a:extLst>
              <a:ext uri="{FF2B5EF4-FFF2-40B4-BE49-F238E27FC236}">
                <a16:creationId xmlns:a16="http://schemas.microsoft.com/office/drawing/2014/main" id="{FAD54D7A-DF9E-5F22-3108-EA59D077B7EE}"/>
              </a:ext>
            </a:extLst>
          </p:cNvPr>
          <p:cNvSpPr txBox="1">
            <a:spLocks/>
          </p:cNvSpPr>
          <p:nvPr/>
        </p:nvSpPr>
        <p:spPr>
          <a:xfrm>
            <a:off x="3707400" y="2754089"/>
            <a:ext cx="3414512" cy="89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1200" dirty="0"/>
              <a:t>Nilai ROC = 0.758</a:t>
            </a:r>
          </a:p>
          <a:p>
            <a:pPr marL="0" indent="0" algn="l"/>
            <a:r>
              <a:rPr lang="en-US" sz="1200" dirty="0" err="1"/>
              <a:t>Kurva</a:t>
            </a:r>
            <a:r>
              <a:rPr lang="en-US" sz="1200" dirty="0"/>
              <a:t> ROC :</a:t>
            </a:r>
          </a:p>
          <a:p>
            <a:pPr marL="0" indent="0" algn="l"/>
            <a:endParaRPr lang="en-US" sz="1200" dirty="0"/>
          </a:p>
        </p:txBody>
      </p:sp>
      <p:pic>
        <p:nvPicPr>
          <p:cNvPr id="20" name="Picture 19" descr="A picture containing text, sky, line&#10;&#10;Description automatically generated">
            <a:extLst>
              <a:ext uri="{FF2B5EF4-FFF2-40B4-BE49-F238E27FC236}">
                <a16:creationId xmlns:a16="http://schemas.microsoft.com/office/drawing/2014/main" id="{F815DC53-8C55-56E1-4394-B4EEAEAF0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00" y="2754089"/>
            <a:ext cx="3103272" cy="2189618"/>
          </a:xfrm>
          <a:prstGeom prst="rect">
            <a:avLst/>
          </a:prstGeom>
        </p:spPr>
      </p:pic>
      <p:sp>
        <p:nvSpPr>
          <p:cNvPr id="2" name="Google Shape;1067;p40">
            <a:extLst>
              <a:ext uri="{FF2B5EF4-FFF2-40B4-BE49-F238E27FC236}">
                <a16:creationId xmlns:a16="http://schemas.microsoft.com/office/drawing/2014/main" id="{81F2D884-F8B1-2B3E-5F86-E46E572A84B1}"/>
              </a:ext>
            </a:extLst>
          </p:cNvPr>
          <p:cNvSpPr txBox="1">
            <a:spLocks/>
          </p:cNvSpPr>
          <p:nvPr/>
        </p:nvSpPr>
        <p:spPr>
          <a:xfrm>
            <a:off x="1889751" y="2087626"/>
            <a:ext cx="17292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b="1" dirty="0"/>
              <a:t>Hyperparameter</a:t>
            </a:r>
          </a:p>
        </p:txBody>
      </p:sp>
      <p:sp>
        <p:nvSpPr>
          <p:cNvPr id="4" name="Google Shape;1067;p40">
            <a:extLst>
              <a:ext uri="{FF2B5EF4-FFF2-40B4-BE49-F238E27FC236}">
                <a16:creationId xmlns:a16="http://schemas.microsoft.com/office/drawing/2014/main" id="{948F7022-E147-8A57-A610-0190D6672CCD}"/>
              </a:ext>
            </a:extLst>
          </p:cNvPr>
          <p:cNvSpPr txBox="1">
            <a:spLocks/>
          </p:cNvSpPr>
          <p:nvPr/>
        </p:nvSpPr>
        <p:spPr>
          <a:xfrm>
            <a:off x="3707400" y="1979224"/>
            <a:ext cx="3414512" cy="89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C = 100 dan </a:t>
            </a:r>
            <a:r>
              <a:rPr lang="en-US" sz="1200" dirty="0" err="1"/>
              <a:t>weight_class</a:t>
            </a:r>
            <a:r>
              <a:rPr lang="en-US" sz="1200" dirty="0"/>
              <a:t> = ‘balanced’</a:t>
            </a:r>
          </a:p>
        </p:txBody>
      </p:sp>
    </p:spTree>
    <p:extLst>
      <p:ext uri="{BB962C8B-B14F-4D97-AF65-F5344CB8AC3E}">
        <p14:creationId xmlns:p14="http://schemas.microsoft.com/office/powerpoint/2010/main" val="38391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6;p40">
            <a:extLst>
              <a:ext uri="{FF2B5EF4-FFF2-40B4-BE49-F238E27FC236}">
                <a16:creationId xmlns:a16="http://schemas.microsoft.com/office/drawing/2014/main" id="{2F612D16-8E90-D0EC-8879-119ED22B888D}"/>
              </a:ext>
            </a:extLst>
          </p:cNvPr>
          <p:cNvSpPr txBox="1">
            <a:spLocks/>
          </p:cNvSpPr>
          <p:nvPr/>
        </p:nvSpPr>
        <p:spPr>
          <a:xfrm>
            <a:off x="720000" y="29634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Paytone One"/>
              <a:buNone/>
              <a:defRPr sz="6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400" dirty="0"/>
              <a:t>Hasil Modelling</a:t>
            </a:r>
          </a:p>
        </p:txBody>
      </p:sp>
      <p:sp>
        <p:nvSpPr>
          <p:cNvPr id="14" name="Google Shape;1067;p40">
            <a:extLst>
              <a:ext uri="{FF2B5EF4-FFF2-40B4-BE49-F238E27FC236}">
                <a16:creationId xmlns:a16="http://schemas.microsoft.com/office/drawing/2014/main" id="{DBAD032F-658A-37A2-C6C5-B62DE7C308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70266" y="709052"/>
            <a:ext cx="2403468" cy="446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Boosting Tree</a:t>
            </a:r>
          </a:p>
        </p:txBody>
      </p:sp>
      <p:sp>
        <p:nvSpPr>
          <p:cNvPr id="15" name="Google Shape;1067;p40">
            <a:extLst>
              <a:ext uri="{FF2B5EF4-FFF2-40B4-BE49-F238E27FC236}">
                <a16:creationId xmlns:a16="http://schemas.microsoft.com/office/drawing/2014/main" id="{F880F50A-226A-1212-347E-6B2B243EC857}"/>
              </a:ext>
            </a:extLst>
          </p:cNvPr>
          <p:cNvSpPr txBox="1">
            <a:spLocks/>
          </p:cNvSpPr>
          <p:nvPr/>
        </p:nvSpPr>
        <p:spPr>
          <a:xfrm>
            <a:off x="1889751" y="1204359"/>
            <a:ext cx="17292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b="1" dirty="0"/>
              <a:t>Feature yang </a:t>
            </a:r>
            <a:r>
              <a:rPr lang="en-US" b="1" dirty="0" err="1"/>
              <a:t>digunakan</a:t>
            </a:r>
            <a:endParaRPr lang="en-US" b="1" dirty="0"/>
          </a:p>
        </p:txBody>
      </p:sp>
      <p:sp>
        <p:nvSpPr>
          <p:cNvPr id="16" name="Google Shape;1067;p40">
            <a:extLst>
              <a:ext uri="{FF2B5EF4-FFF2-40B4-BE49-F238E27FC236}">
                <a16:creationId xmlns:a16="http://schemas.microsoft.com/office/drawing/2014/main" id="{8958FCB0-132F-5922-F831-F2F33389EEF1}"/>
              </a:ext>
            </a:extLst>
          </p:cNvPr>
          <p:cNvSpPr txBox="1">
            <a:spLocks/>
          </p:cNvSpPr>
          <p:nvPr/>
        </p:nvSpPr>
        <p:spPr>
          <a:xfrm>
            <a:off x="3707400" y="1204359"/>
            <a:ext cx="3414512" cy="89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1200" dirty="0" err="1"/>
              <a:t>Sebanyak</a:t>
            </a:r>
            <a:r>
              <a:rPr lang="en-US" sz="1200" dirty="0"/>
              <a:t> 342 </a:t>
            </a:r>
            <a:r>
              <a:rPr lang="en-US" sz="1200" dirty="0" err="1"/>
              <a:t>fitur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proses modelling. Fitur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didapatkan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7 </a:t>
            </a:r>
            <a:r>
              <a:rPr lang="en-US" sz="1200" dirty="0" err="1"/>
              <a:t>tabel</a:t>
            </a:r>
            <a:r>
              <a:rPr lang="en-US" sz="1200" dirty="0"/>
              <a:t>.</a:t>
            </a:r>
          </a:p>
        </p:txBody>
      </p:sp>
      <p:sp>
        <p:nvSpPr>
          <p:cNvPr id="17" name="Google Shape;1067;p40">
            <a:extLst>
              <a:ext uri="{FF2B5EF4-FFF2-40B4-BE49-F238E27FC236}">
                <a16:creationId xmlns:a16="http://schemas.microsoft.com/office/drawing/2014/main" id="{42EBC34B-327F-3E55-E10F-C5986C7847D3}"/>
              </a:ext>
            </a:extLst>
          </p:cNvPr>
          <p:cNvSpPr txBox="1">
            <a:spLocks/>
          </p:cNvSpPr>
          <p:nvPr/>
        </p:nvSpPr>
        <p:spPr>
          <a:xfrm>
            <a:off x="1889751" y="2754089"/>
            <a:ext cx="17292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b="1" dirty="0"/>
              <a:t>Hasil </a:t>
            </a:r>
            <a:r>
              <a:rPr lang="en-US" b="1" dirty="0" err="1"/>
              <a:t>Evaluasi</a:t>
            </a:r>
            <a:endParaRPr lang="en-US" b="1" dirty="0"/>
          </a:p>
        </p:txBody>
      </p:sp>
      <p:sp>
        <p:nvSpPr>
          <p:cNvPr id="18" name="Google Shape;1067;p40">
            <a:extLst>
              <a:ext uri="{FF2B5EF4-FFF2-40B4-BE49-F238E27FC236}">
                <a16:creationId xmlns:a16="http://schemas.microsoft.com/office/drawing/2014/main" id="{FAD54D7A-DF9E-5F22-3108-EA59D077B7EE}"/>
              </a:ext>
            </a:extLst>
          </p:cNvPr>
          <p:cNvSpPr txBox="1">
            <a:spLocks/>
          </p:cNvSpPr>
          <p:nvPr/>
        </p:nvSpPr>
        <p:spPr>
          <a:xfrm>
            <a:off x="3707400" y="2754089"/>
            <a:ext cx="3414512" cy="89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1200" dirty="0"/>
              <a:t>Nilai ROC = 0.751</a:t>
            </a:r>
          </a:p>
          <a:p>
            <a:pPr marL="0" indent="0" algn="l"/>
            <a:r>
              <a:rPr lang="en-US" sz="1200" dirty="0" err="1"/>
              <a:t>Kurva</a:t>
            </a:r>
            <a:r>
              <a:rPr lang="en-US" sz="1200" dirty="0"/>
              <a:t> ROC :</a:t>
            </a:r>
          </a:p>
          <a:p>
            <a:pPr marL="0" indent="0" algn="l"/>
            <a:endParaRPr lang="en-US" sz="1200" dirty="0"/>
          </a:p>
        </p:txBody>
      </p:sp>
      <p:sp>
        <p:nvSpPr>
          <p:cNvPr id="2" name="Google Shape;1067;p40">
            <a:extLst>
              <a:ext uri="{FF2B5EF4-FFF2-40B4-BE49-F238E27FC236}">
                <a16:creationId xmlns:a16="http://schemas.microsoft.com/office/drawing/2014/main" id="{81F2D884-F8B1-2B3E-5F86-E46E572A84B1}"/>
              </a:ext>
            </a:extLst>
          </p:cNvPr>
          <p:cNvSpPr txBox="1">
            <a:spLocks/>
          </p:cNvSpPr>
          <p:nvPr/>
        </p:nvSpPr>
        <p:spPr>
          <a:xfrm>
            <a:off x="1889751" y="2087626"/>
            <a:ext cx="17292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b="1" dirty="0"/>
              <a:t>Hyperparameter</a:t>
            </a:r>
          </a:p>
        </p:txBody>
      </p:sp>
      <p:sp>
        <p:nvSpPr>
          <p:cNvPr id="4" name="Google Shape;1067;p40">
            <a:extLst>
              <a:ext uri="{FF2B5EF4-FFF2-40B4-BE49-F238E27FC236}">
                <a16:creationId xmlns:a16="http://schemas.microsoft.com/office/drawing/2014/main" id="{948F7022-E147-8A57-A610-0190D6672CCD}"/>
              </a:ext>
            </a:extLst>
          </p:cNvPr>
          <p:cNvSpPr txBox="1">
            <a:spLocks/>
          </p:cNvSpPr>
          <p:nvPr/>
        </p:nvSpPr>
        <p:spPr>
          <a:xfrm>
            <a:off x="3707400" y="1979224"/>
            <a:ext cx="3414512" cy="89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n_estimators</a:t>
            </a:r>
            <a:r>
              <a:rPr lang="en-US" sz="1200" dirty="0"/>
              <a:t>=100, </a:t>
            </a:r>
            <a:r>
              <a:rPr lang="en-US" sz="1200" dirty="0" err="1"/>
              <a:t>learning_rate</a:t>
            </a:r>
            <a:r>
              <a:rPr lang="en-US" sz="1200" dirty="0"/>
              <a:t>=1.0, dan </a:t>
            </a:r>
            <a:r>
              <a:rPr lang="en-US" sz="1200" dirty="0" err="1"/>
              <a:t>max_depth</a:t>
            </a:r>
            <a:r>
              <a:rPr lang="en-US" sz="1200" dirty="0"/>
              <a:t>=1</a:t>
            </a:r>
          </a:p>
        </p:txBody>
      </p:sp>
      <p:pic>
        <p:nvPicPr>
          <p:cNvPr id="6" name="Picture 5" descr="A picture containing text, sky, line, colorful&#10;&#10;Description automatically generated">
            <a:extLst>
              <a:ext uri="{FF2B5EF4-FFF2-40B4-BE49-F238E27FC236}">
                <a16:creationId xmlns:a16="http://schemas.microsoft.com/office/drawing/2014/main" id="{A1EC301C-EE90-5C13-D357-FB8AF684B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140" y="2660325"/>
            <a:ext cx="3171543" cy="2237790"/>
          </a:xfrm>
          <a:prstGeom prst="rect">
            <a:avLst/>
          </a:prstGeom>
        </p:spPr>
      </p:pic>
      <p:sp>
        <p:nvSpPr>
          <p:cNvPr id="5" name="Google Shape;1067;p40">
            <a:extLst>
              <a:ext uri="{FF2B5EF4-FFF2-40B4-BE49-F238E27FC236}">
                <a16:creationId xmlns:a16="http://schemas.microsoft.com/office/drawing/2014/main" id="{7B63018C-AC18-6416-3EA4-4E2389325877}"/>
              </a:ext>
            </a:extLst>
          </p:cNvPr>
          <p:cNvSpPr txBox="1">
            <a:spLocks/>
          </p:cNvSpPr>
          <p:nvPr/>
        </p:nvSpPr>
        <p:spPr>
          <a:xfrm>
            <a:off x="1889751" y="3702497"/>
            <a:ext cx="3414512" cy="13155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None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evaluasi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2 </a:t>
            </a:r>
            <a:r>
              <a:rPr lang="en-US" sz="1200" dirty="0" err="1"/>
              <a:t>pemodelan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, </a:t>
            </a:r>
            <a:r>
              <a:rPr lang="en-US" sz="1200" dirty="0" err="1"/>
              <a:t>nilai</a:t>
            </a:r>
            <a:r>
              <a:rPr lang="en-US" sz="1200" dirty="0"/>
              <a:t> ROC paling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diperoleh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logistic regression.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logistic regression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memprediksi</a:t>
            </a:r>
            <a:r>
              <a:rPr lang="en-US" sz="1200" dirty="0"/>
              <a:t> </a:t>
            </a:r>
            <a:r>
              <a:rPr lang="en-US" sz="1200" dirty="0" err="1"/>
              <a:t>skor</a:t>
            </a:r>
            <a:r>
              <a:rPr lang="en-US" sz="1200" dirty="0"/>
              <a:t> </a:t>
            </a:r>
            <a:r>
              <a:rPr lang="en-US" sz="1200" dirty="0" err="1"/>
              <a:t>kredit</a:t>
            </a:r>
            <a:r>
              <a:rPr lang="en-US" sz="1200" dirty="0"/>
              <a:t> customer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dibandingkan</a:t>
            </a:r>
            <a:r>
              <a:rPr lang="en-US" sz="1200" dirty="0"/>
              <a:t> Gradient Boosting Tree</a:t>
            </a:r>
          </a:p>
        </p:txBody>
      </p:sp>
    </p:spTree>
    <p:extLst>
      <p:ext uri="{BB962C8B-B14F-4D97-AF65-F5344CB8AC3E}">
        <p14:creationId xmlns:p14="http://schemas.microsoft.com/office/powerpoint/2010/main" val="118395533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F9D4D0"/>
      </a:accent1>
      <a:accent2>
        <a:srgbClr val="EA5458"/>
      </a:accent2>
      <a:accent3>
        <a:srgbClr val="FEF2F0"/>
      </a:accent3>
      <a:accent4>
        <a:srgbClr val="FFFFFF"/>
      </a:accent4>
      <a:accent5>
        <a:srgbClr val="F9D4D0"/>
      </a:accent5>
      <a:accent6>
        <a:srgbClr val="EA54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833</Words>
  <Application>Microsoft Office PowerPoint</Application>
  <PresentationFormat>On-screen Show (16:9)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Slab Light</vt:lpstr>
      <vt:lpstr>Paytone One</vt:lpstr>
      <vt:lpstr>Questrial</vt:lpstr>
      <vt:lpstr>Arial</vt:lpstr>
      <vt:lpstr>Minimalist Thesis Defense by Slidesgo</vt:lpstr>
      <vt:lpstr>Home Credit Default Risk</vt:lpstr>
      <vt:lpstr>Mendefinisikan Permasalahan </vt:lpstr>
      <vt:lpstr>Pada kasus ini akan dilakukan</vt:lpstr>
      <vt:lpstr>Dataset</vt:lpstr>
      <vt:lpstr>PowerPoint Presentation</vt:lpstr>
      <vt:lpstr>PowerPoint Presentation</vt:lpstr>
      <vt:lpstr>Proses Pembuatan Model</vt:lpstr>
      <vt:lpstr>PowerPoint Presentation</vt:lpstr>
      <vt:lpstr>PowerPoint Presentation</vt:lpstr>
      <vt:lpstr>Link Github dan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cp:lastModifiedBy>ath w</cp:lastModifiedBy>
  <cp:revision>5</cp:revision>
  <dcterms:modified xsi:type="dcterms:W3CDTF">2022-10-02T13:22:01Z</dcterms:modified>
</cp:coreProperties>
</file>